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4"/>
  </p:sldMasterIdLst>
  <p:notesMasterIdLst>
    <p:notesMasterId r:id="rId42"/>
  </p:notesMasterIdLst>
  <p:handoutMasterIdLst>
    <p:handoutMasterId r:id="rId43"/>
  </p:handoutMasterIdLst>
  <p:sldIdLst>
    <p:sldId id="256" r:id="rId5"/>
    <p:sldId id="300" r:id="rId6"/>
    <p:sldId id="260" r:id="rId7"/>
    <p:sldId id="259" r:id="rId8"/>
    <p:sldId id="290" r:id="rId9"/>
    <p:sldId id="270" r:id="rId10"/>
    <p:sldId id="285" r:id="rId11"/>
    <p:sldId id="282" r:id="rId12"/>
    <p:sldId id="284" r:id="rId13"/>
    <p:sldId id="283" r:id="rId14"/>
    <p:sldId id="266" r:id="rId15"/>
    <p:sldId id="288" r:id="rId16"/>
    <p:sldId id="287" r:id="rId17"/>
    <p:sldId id="289" r:id="rId18"/>
    <p:sldId id="273" r:id="rId19"/>
    <p:sldId id="274" r:id="rId20"/>
    <p:sldId id="301" r:id="rId21"/>
    <p:sldId id="291" r:id="rId22"/>
    <p:sldId id="275" r:id="rId23"/>
    <p:sldId id="276" r:id="rId24"/>
    <p:sldId id="292" r:id="rId25"/>
    <p:sldId id="293" r:id="rId26"/>
    <p:sldId id="298" r:id="rId27"/>
    <p:sldId id="294" r:id="rId28"/>
    <p:sldId id="296" r:id="rId29"/>
    <p:sldId id="297" r:id="rId30"/>
    <p:sldId id="299" r:id="rId31"/>
    <p:sldId id="295" r:id="rId32"/>
    <p:sldId id="277" r:id="rId33"/>
    <p:sldId id="281" r:id="rId34"/>
    <p:sldId id="258" r:id="rId35"/>
    <p:sldId id="263" r:id="rId36"/>
    <p:sldId id="265" r:id="rId37"/>
    <p:sldId id="267" r:id="rId38"/>
    <p:sldId id="268" r:id="rId39"/>
    <p:sldId id="271" r:id="rId40"/>
    <p:sldId id="272" r:id="rId41"/>
  </p:sldIdLst>
  <p:sldSz cx="12192000" cy="6858000"/>
  <p:notesSz cx="6858000" cy="9144000"/>
  <p:defaultTextStyle>
    <a:defPPr rtl="0"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92" userDrawn="1">
          <p15:clr>
            <a:srgbClr val="A4A3A4"/>
          </p15:clr>
        </p15:guide>
        <p15:guide id="2" pos="7056" userDrawn="1">
          <p15:clr>
            <a:srgbClr val="A4A3A4"/>
          </p15:clr>
        </p15:guide>
        <p15:guide id="3" orient="horz" pos="31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14D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6253E9C-E29A-4614-99A0-B54270F073EF}" v="26" dt="2022-03-20T18:48:32.01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975" autoAdjust="0"/>
    <p:restoredTop sz="95184" autoAdjust="0"/>
  </p:normalViewPr>
  <p:slideViewPr>
    <p:cSldViewPr snapToGrid="0">
      <p:cViewPr varScale="1">
        <p:scale>
          <a:sx n="62" d="100"/>
          <a:sy n="62" d="100"/>
        </p:scale>
        <p:origin x="102" y="1038"/>
      </p:cViewPr>
      <p:guideLst>
        <p:guide orient="horz" pos="1392"/>
        <p:guide pos="7056"/>
        <p:guide orient="horz" pos="31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804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handoutMaster" Target="handoutMasters/handoutMaster1.xml"/><Relationship Id="rId48" Type="http://schemas.microsoft.com/office/2015/10/relationships/revisionInfo" Target="revisionInfo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4B121454-572C-47B6-B0F1-7CFD7D08BD1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BE84DF8-A565-40B7-BDF9-E1BF332F63E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702A17-7AE3-4B44-889C-4D77A0FC7177}" type="datetime1">
              <a:rPr lang="de-DE" smtClean="0"/>
              <a:t>03.04.2022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50F16EA-C7BA-4258-A82D-3014F168BCE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5BFB372-C8D6-41CE-BCAE-07EF85FF4A4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5EAEA9-BE18-43B6-9C4D-24166BA94A9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068418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de-DE" noProof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650ACC-C7DD-445E-BC27-71FC31906D7B}" type="datetime1">
              <a:rPr lang="de-DE" smtClean="0"/>
              <a:pPr/>
              <a:t>03.04.2022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de-DE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de-DE" noProof="0"/>
              <a:t>Textmasterformate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de-DE" noProof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5939589-3E79-4C82-AA4A-FE78234FAA59}" type="slidenum">
              <a:rPr lang="de-DE" noProof="0" smtClean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19496896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rtlCol="0" anchor="b"/>
          <a:lstStyle>
            <a:lvl1pPr algn="l">
              <a:defRPr sz="6000" b="1" i="0" cap="all" baseline="0"/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 rtlCol="0"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de-DE" noProof="0"/>
              <a:t>Formatvorlage des Untertitelmasters durch Klicken bearbeiten</a:t>
            </a:r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D1B787A8-0D67-4B7E-9B48-86BD906AB6B5}"/>
              </a:ext>
            </a:extLst>
          </p:cNvPr>
          <p:cNvCxnSpPr>
            <a:cxnSpLocks/>
          </p:cNvCxnSpPr>
          <p:nvPr/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97802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/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444752" y="1681163"/>
            <a:ext cx="4553712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Textmasterformat durch Klicken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444752" y="2505075"/>
            <a:ext cx="4553712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de-DE" noProof="0"/>
              <a:t>Textmasterformate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784848" y="1681163"/>
            <a:ext cx="4553712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Textmasterformate durch Klicken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784848" y="2505075"/>
            <a:ext cx="4553712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de-DE" noProof="0"/>
              <a:t>Textmasterformate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rafik 15">
            <a:extLst>
              <a:ext uri="{FF2B5EF4-FFF2-40B4-BE49-F238E27FC236}">
                <a16:creationId xmlns:a16="http://schemas.microsoft.com/office/drawing/2014/main" id="{A9475260-301F-4744-B1DA-7B00F6FB434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  <p:sp>
        <p:nvSpPr>
          <p:cNvPr id="14" name="Grafik 16">
            <a:extLst>
              <a:ext uri="{FF2B5EF4-FFF2-40B4-BE49-F238E27FC236}">
                <a16:creationId xmlns:a16="http://schemas.microsoft.com/office/drawing/2014/main" id="{9BBD3F4B-0836-48C5-AC68-747456D1DD50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  <p:sp>
        <p:nvSpPr>
          <p:cNvPr id="16" name="Grafik 14">
            <a:extLst>
              <a:ext uri="{FF2B5EF4-FFF2-40B4-BE49-F238E27FC236}">
                <a16:creationId xmlns:a16="http://schemas.microsoft.com/office/drawing/2014/main" id="{9B4398D5-99F4-4F83-AA77-9B4177648CAF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9375955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/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444752" y="1681163"/>
            <a:ext cx="2834640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Textmasterformate durch Klicken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444752" y="2505075"/>
            <a:ext cx="2834640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de-DE" noProof="0"/>
              <a:t>Textmasterformate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983480" y="1681163"/>
            <a:ext cx="2834640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Textmasterformate durch Klicken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983480" y="2505075"/>
            <a:ext cx="2834640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de-DE" noProof="0"/>
              <a:t>Textmasterformate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</p:txBody>
      </p: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rafik 15">
            <a:extLst>
              <a:ext uri="{FF2B5EF4-FFF2-40B4-BE49-F238E27FC236}">
                <a16:creationId xmlns:a16="http://schemas.microsoft.com/office/drawing/2014/main" id="{A9475260-301F-4744-B1DA-7B00F6FB434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  <p:sp>
        <p:nvSpPr>
          <p:cNvPr id="14" name="Grafik 16">
            <a:extLst>
              <a:ext uri="{FF2B5EF4-FFF2-40B4-BE49-F238E27FC236}">
                <a16:creationId xmlns:a16="http://schemas.microsoft.com/office/drawing/2014/main" id="{9BBD3F4B-0836-48C5-AC68-747456D1DD50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  <p:sp>
        <p:nvSpPr>
          <p:cNvPr id="16" name="Grafik 14">
            <a:extLst>
              <a:ext uri="{FF2B5EF4-FFF2-40B4-BE49-F238E27FC236}">
                <a16:creationId xmlns:a16="http://schemas.microsoft.com/office/drawing/2014/main" id="{9B4398D5-99F4-4F83-AA77-9B4177648CAF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  <p:sp>
        <p:nvSpPr>
          <p:cNvPr id="15" name="Textplatzhalter 4">
            <a:extLst>
              <a:ext uri="{FF2B5EF4-FFF2-40B4-BE49-F238E27FC236}">
                <a16:creationId xmlns:a16="http://schemas.microsoft.com/office/drawing/2014/main" id="{2D693B15-7265-4478-9579-62FCD5222D0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31352" y="1769269"/>
            <a:ext cx="2834640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Textmasterformate durch Klicken bearbeiten</a:t>
            </a:r>
          </a:p>
        </p:txBody>
      </p:sp>
      <p:sp>
        <p:nvSpPr>
          <p:cNvPr id="17" name="Inhaltsplatzhalter 5">
            <a:extLst>
              <a:ext uri="{FF2B5EF4-FFF2-40B4-BE49-F238E27FC236}">
                <a16:creationId xmlns:a16="http://schemas.microsoft.com/office/drawing/2014/main" id="{48F9E92F-BB16-4896-A47F-6497C3D705B9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531352" y="2593181"/>
            <a:ext cx="2834640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de-DE" noProof="0"/>
              <a:t>Textmasterformate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</p:txBody>
      </p:sp>
    </p:spTree>
    <p:extLst>
      <p:ext uri="{BB962C8B-B14F-4D97-AF65-F5344CB8AC3E}">
        <p14:creationId xmlns:p14="http://schemas.microsoft.com/office/powerpoint/2010/main" val="23730798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91656" y="804672"/>
            <a:ext cx="4434840" cy="886968"/>
          </a:xfrm>
        </p:spPr>
        <p:txBody>
          <a:bodyPr rtlCol="0" anchor="b"/>
          <a:lstStyle>
            <a:lvl1pPr algn="l">
              <a:defRPr sz="5400" b="0" i="0" cap="none" baseline="0"/>
            </a:lvl1pPr>
          </a:lstStyle>
          <a:p>
            <a:pPr rtl="0"/>
            <a:r>
              <a:rPr lang="de-DE" noProof="0"/>
              <a:t>Titel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91654" y="1801368"/>
            <a:ext cx="4434840" cy="4754880"/>
          </a:xfrm>
        </p:spPr>
        <p:txBody>
          <a:bodyPr rtlCol="0">
            <a:normAutofit/>
          </a:bodyPr>
          <a:lstStyle>
            <a:lvl1pPr marL="0" indent="0" algn="l">
              <a:lnSpc>
                <a:spcPct val="11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de-DE" noProof="0"/>
              <a:t>Formatvorlage des Untertitelmasters durch Klicken bearbeiten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811512" y="1591056"/>
            <a:ext cx="3547872" cy="365125"/>
          </a:xfrm>
        </p:spPr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r>
              <a:rPr lang="de-DE" noProof="0"/>
              <a:t>Präsentationstitel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fld id="{D8DA9DAA-006C-4F4B-980E-E3DF019B24E2}" type="slidenum">
              <a:rPr lang="de-DE" noProof="0" smtClean="0"/>
              <a:pPr rtl="0"/>
              <a:t>‹Nr.›</a:t>
            </a:fld>
            <a:endParaRPr lang="de-DE" noProof="0"/>
          </a:p>
        </p:txBody>
      </p: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6939C974-0ED4-4915-BBF7-1FB00C18AD45}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hteck 8">
            <a:extLst>
              <a:ext uri="{FF2B5EF4-FFF2-40B4-BE49-F238E27FC236}">
                <a16:creationId xmlns:a16="http://schemas.microsoft.com/office/drawing/2014/main" id="{515930B2-E36D-4D05-A6B3-CA1BF61D50CC}"/>
              </a:ext>
            </a:extLst>
          </p:cNvPr>
          <p:cNvSpPr/>
          <p:nvPr userDrawn="1"/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sp>
        <p:nvSpPr>
          <p:cNvPr id="13" name="Bildplatzhalter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3464" y="3108960"/>
            <a:ext cx="5221224" cy="3447288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Bild durch Klicken auf Symbol hinzufügen</a:t>
            </a:r>
          </a:p>
        </p:txBody>
      </p:sp>
      <p:sp>
        <p:nvSpPr>
          <p:cNvPr id="10" name="Bildplatzhalter 12">
            <a:extLst>
              <a:ext uri="{FF2B5EF4-FFF2-40B4-BE49-F238E27FC236}">
                <a16:creationId xmlns:a16="http://schemas.microsoft.com/office/drawing/2014/main" id="{F146D6C1-343E-4F97-A565-55BBB15F4C7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83464" y="301752"/>
            <a:ext cx="2459736" cy="2505456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Bild durch Klicken auf Symbol hinzufügen</a:t>
            </a:r>
          </a:p>
        </p:txBody>
      </p:sp>
      <p:sp>
        <p:nvSpPr>
          <p:cNvPr id="11" name="Bildplatzhalter 12">
            <a:extLst>
              <a:ext uri="{FF2B5EF4-FFF2-40B4-BE49-F238E27FC236}">
                <a16:creationId xmlns:a16="http://schemas.microsoft.com/office/drawing/2014/main" id="{BA123E2D-4554-47D5-B0EC-0C47EDB4162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044952" y="301752"/>
            <a:ext cx="2459736" cy="2505456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Bild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12578914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Nur Titel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Bildplatzhalter 32">
            <a:extLst>
              <a:ext uri="{FF2B5EF4-FFF2-40B4-BE49-F238E27FC236}">
                <a16:creationId xmlns:a16="http://schemas.microsoft.com/office/drawing/2014/main" id="{3186EA6A-5CD5-4DF7-9C8A-EDFAF28A80D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77111" y="407499"/>
            <a:ext cx="1952279" cy="1952279"/>
          </a:xfrm>
          <a:custGeom>
            <a:avLst/>
            <a:gdLst>
              <a:gd name="connsiteX0" fmla="*/ 976140 w 1952279"/>
              <a:gd name="connsiteY0" fmla="*/ 0 h 1952279"/>
              <a:gd name="connsiteX1" fmla="*/ 1952279 w 1952279"/>
              <a:gd name="connsiteY1" fmla="*/ 976140 h 1952279"/>
              <a:gd name="connsiteX2" fmla="*/ 976140 w 1952279"/>
              <a:gd name="connsiteY2" fmla="*/ 1952279 h 1952279"/>
              <a:gd name="connsiteX3" fmla="*/ 0 w 1952279"/>
              <a:gd name="connsiteY3" fmla="*/ 976140 h 1952279"/>
              <a:gd name="connsiteX4" fmla="*/ 976140 w 1952279"/>
              <a:gd name="connsiteY4" fmla="*/ 0 h 1952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52279" h="1952279">
                <a:moveTo>
                  <a:pt x="976140" y="0"/>
                </a:moveTo>
                <a:cubicBezTo>
                  <a:pt x="1515247" y="0"/>
                  <a:pt x="1952279" y="437033"/>
                  <a:pt x="1952279" y="976140"/>
                </a:cubicBezTo>
                <a:cubicBezTo>
                  <a:pt x="1952279" y="1515246"/>
                  <a:pt x="1515247" y="1952279"/>
                  <a:pt x="976140" y="1952279"/>
                </a:cubicBezTo>
                <a:cubicBezTo>
                  <a:pt x="437033" y="1952279"/>
                  <a:pt x="0" y="1515246"/>
                  <a:pt x="0" y="976140"/>
                </a:cubicBezTo>
                <a:cubicBezTo>
                  <a:pt x="0" y="437033"/>
                  <a:pt x="437033" y="0"/>
                  <a:pt x="976140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Bild durch Klicken auf Symbol hinzufügen</a:t>
            </a:r>
          </a:p>
        </p:txBody>
      </p:sp>
      <p:sp>
        <p:nvSpPr>
          <p:cNvPr id="32" name="Bildplatzhalter 31">
            <a:extLst>
              <a:ext uri="{FF2B5EF4-FFF2-40B4-BE49-F238E27FC236}">
                <a16:creationId xmlns:a16="http://schemas.microsoft.com/office/drawing/2014/main" id="{83D5117F-F235-498D-99A5-9DE2D665576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28345" y="1972581"/>
            <a:ext cx="2290065" cy="2273502"/>
          </a:xfrm>
          <a:custGeom>
            <a:avLst/>
            <a:gdLst>
              <a:gd name="connsiteX0" fmla="*/ 1145032 w 2290065"/>
              <a:gd name="connsiteY0" fmla="*/ 0 h 2273502"/>
              <a:gd name="connsiteX1" fmla="*/ 2290065 w 2290065"/>
              <a:gd name="connsiteY1" fmla="*/ 1145033 h 2273502"/>
              <a:gd name="connsiteX2" fmla="*/ 1375797 w 2290065"/>
              <a:gd name="connsiteY2" fmla="*/ 2266803 h 2273502"/>
              <a:gd name="connsiteX3" fmla="*/ 1331903 w 2290065"/>
              <a:gd name="connsiteY3" fmla="*/ 2273502 h 2273502"/>
              <a:gd name="connsiteX4" fmla="*/ 958162 w 2290065"/>
              <a:gd name="connsiteY4" fmla="*/ 2273502 h 2273502"/>
              <a:gd name="connsiteX5" fmla="*/ 914268 w 2290065"/>
              <a:gd name="connsiteY5" fmla="*/ 2266803 h 2273502"/>
              <a:gd name="connsiteX6" fmla="*/ 5911 w 2290065"/>
              <a:gd name="connsiteY6" fmla="*/ 1262106 h 2273502"/>
              <a:gd name="connsiteX7" fmla="*/ 0 w 2290065"/>
              <a:gd name="connsiteY7" fmla="*/ 1145053 h 2273502"/>
              <a:gd name="connsiteX8" fmla="*/ 0 w 2290065"/>
              <a:gd name="connsiteY8" fmla="*/ 1145014 h 2273502"/>
              <a:gd name="connsiteX9" fmla="*/ 5911 w 2290065"/>
              <a:gd name="connsiteY9" fmla="*/ 1027960 h 2273502"/>
              <a:gd name="connsiteX10" fmla="*/ 1145032 w 2290065"/>
              <a:gd name="connsiteY10" fmla="*/ 0 h 227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290065" h="2273502">
                <a:moveTo>
                  <a:pt x="1145032" y="0"/>
                </a:moveTo>
                <a:cubicBezTo>
                  <a:pt x="1777417" y="0"/>
                  <a:pt x="2290065" y="512649"/>
                  <a:pt x="2290065" y="1145033"/>
                </a:cubicBezTo>
                <a:cubicBezTo>
                  <a:pt x="2290065" y="1698370"/>
                  <a:pt x="1897569" y="2160033"/>
                  <a:pt x="1375797" y="2266803"/>
                </a:cubicBezTo>
                <a:lnTo>
                  <a:pt x="1331903" y="2273502"/>
                </a:lnTo>
                <a:lnTo>
                  <a:pt x="958162" y="2273502"/>
                </a:lnTo>
                <a:lnTo>
                  <a:pt x="914268" y="2266803"/>
                </a:lnTo>
                <a:cubicBezTo>
                  <a:pt x="429765" y="2167660"/>
                  <a:pt x="56730" y="1762511"/>
                  <a:pt x="5911" y="1262106"/>
                </a:cubicBezTo>
                <a:lnTo>
                  <a:pt x="0" y="1145053"/>
                </a:lnTo>
                <a:lnTo>
                  <a:pt x="0" y="1145014"/>
                </a:lnTo>
                <a:lnTo>
                  <a:pt x="5911" y="1027960"/>
                </a:lnTo>
                <a:cubicBezTo>
                  <a:pt x="64548" y="450571"/>
                  <a:pt x="552172" y="0"/>
                  <a:pt x="1145032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Bild durch Klicken auf Symbol hinzufügen</a:t>
            </a:r>
          </a:p>
        </p:txBody>
      </p:sp>
      <p:sp>
        <p:nvSpPr>
          <p:cNvPr id="31" name="Bildplatzhalter 30">
            <a:extLst>
              <a:ext uri="{FF2B5EF4-FFF2-40B4-BE49-F238E27FC236}">
                <a16:creationId xmlns:a16="http://schemas.microsoft.com/office/drawing/2014/main" id="{E1E0A794-F1D3-4628-B5B1-9D48AB34C3D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579539" y="4386312"/>
            <a:ext cx="3119293" cy="2462810"/>
          </a:xfrm>
          <a:custGeom>
            <a:avLst/>
            <a:gdLst>
              <a:gd name="connsiteX0" fmla="*/ 1559647 w 3119293"/>
              <a:gd name="connsiteY0" fmla="*/ 0 h 2462810"/>
              <a:gd name="connsiteX1" fmla="*/ 3119293 w 3119293"/>
              <a:gd name="connsiteY1" fmla="*/ 1559647 h 2462810"/>
              <a:gd name="connsiteX2" fmla="*/ 2852930 w 3119293"/>
              <a:gd name="connsiteY2" fmla="*/ 2431660 h 2462810"/>
              <a:gd name="connsiteX3" fmla="*/ 2829636 w 3119293"/>
              <a:gd name="connsiteY3" fmla="*/ 2462810 h 2462810"/>
              <a:gd name="connsiteX4" fmla="*/ 289658 w 3119293"/>
              <a:gd name="connsiteY4" fmla="*/ 2462810 h 2462810"/>
              <a:gd name="connsiteX5" fmla="*/ 266363 w 3119293"/>
              <a:gd name="connsiteY5" fmla="*/ 2431660 h 2462810"/>
              <a:gd name="connsiteX6" fmla="*/ 0 w 3119293"/>
              <a:gd name="connsiteY6" fmla="*/ 1559647 h 2462810"/>
              <a:gd name="connsiteX7" fmla="*/ 1559647 w 3119293"/>
              <a:gd name="connsiteY7" fmla="*/ 0 h 2462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19293" h="2462810">
                <a:moveTo>
                  <a:pt x="1559647" y="0"/>
                </a:moveTo>
                <a:cubicBezTo>
                  <a:pt x="2421016" y="0"/>
                  <a:pt x="3119293" y="698278"/>
                  <a:pt x="3119293" y="1559647"/>
                </a:cubicBezTo>
                <a:cubicBezTo>
                  <a:pt x="3119293" y="1882660"/>
                  <a:pt x="3021098" y="2182739"/>
                  <a:pt x="2852930" y="2431660"/>
                </a:cubicBezTo>
                <a:lnTo>
                  <a:pt x="2829636" y="2462810"/>
                </a:lnTo>
                <a:lnTo>
                  <a:pt x="289658" y="2462810"/>
                </a:lnTo>
                <a:lnTo>
                  <a:pt x="266363" y="2431660"/>
                </a:lnTo>
                <a:cubicBezTo>
                  <a:pt x="98195" y="2182739"/>
                  <a:pt x="0" y="1882660"/>
                  <a:pt x="0" y="1559647"/>
                </a:cubicBezTo>
                <a:cubicBezTo>
                  <a:pt x="0" y="698278"/>
                  <a:pt x="698278" y="0"/>
                  <a:pt x="1559647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Bild durch Klicken auf Symbol hinzufügen</a:t>
            </a:r>
          </a:p>
        </p:txBody>
      </p:sp>
      <p:sp>
        <p:nvSpPr>
          <p:cNvPr id="30" name="Bildplatzhalter 29">
            <a:extLst>
              <a:ext uri="{FF2B5EF4-FFF2-40B4-BE49-F238E27FC236}">
                <a16:creationId xmlns:a16="http://schemas.microsoft.com/office/drawing/2014/main" id="{B8D3F45B-B631-47D3-A33C-71CEC2B3602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92905" y="4018982"/>
            <a:ext cx="3854161" cy="2839018"/>
          </a:xfrm>
          <a:custGeom>
            <a:avLst/>
            <a:gdLst>
              <a:gd name="connsiteX0" fmla="*/ 1927061 w 3854161"/>
              <a:gd name="connsiteY0" fmla="*/ 0 h 2839018"/>
              <a:gd name="connsiteX1" fmla="*/ 1927101 w 3854161"/>
              <a:gd name="connsiteY1" fmla="*/ 0 h 2839018"/>
              <a:gd name="connsiteX2" fmla="*/ 2124114 w 3854161"/>
              <a:gd name="connsiteY2" fmla="*/ 9948 h 2839018"/>
              <a:gd name="connsiteX3" fmla="*/ 3854161 w 3854161"/>
              <a:gd name="connsiteY3" fmla="*/ 1927080 h 2839018"/>
              <a:gd name="connsiteX4" fmla="*/ 3702722 w 3854161"/>
              <a:gd name="connsiteY4" fmla="*/ 2677187 h 2839018"/>
              <a:gd name="connsiteX5" fmla="*/ 3624763 w 3854161"/>
              <a:gd name="connsiteY5" fmla="*/ 2839018 h 2839018"/>
              <a:gd name="connsiteX6" fmla="*/ 229398 w 3854161"/>
              <a:gd name="connsiteY6" fmla="*/ 2839018 h 2839018"/>
              <a:gd name="connsiteX7" fmla="*/ 151440 w 3854161"/>
              <a:gd name="connsiteY7" fmla="*/ 2677187 h 2839018"/>
              <a:gd name="connsiteX8" fmla="*/ 0 w 3854161"/>
              <a:gd name="connsiteY8" fmla="*/ 1927080 h 2839018"/>
              <a:gd name="connsiteX9" fmla="*/ 1730048 w 3854161"/>
              <a:gd name="connsiteY9" fmla="*/ 9948 h 2839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854161" h="2839018">
                <a:moveTo>
                  <a:pt x="1927061" y="0"/>
                </a:moveTo>
                <a:lnTo>
                  <a:pt x="1927101" y="0"/>
                </a:lnTo>
                <a:lnTo>
                  <a:pt x="2124114" y="9948"/>
                </a:lnTo>
                <a:cubicBezTo>
                  <a:pt x="3095856" y="108634"/>
                  <a:pt x="3854161" y="929301"/>
                  <a:pt x="3854161" y="1927080"/>
                </a:cubicBezTo>
                <a:cubicBezTo>
                  <a:pt x="3854161" y="2193154"/>
                  <a:pt x="3800237" y="2446634"/>
                  <a:pt x="3702722" y="2677187"/>
                </a:cubicBezTo>
                <a:lnTo>
                  <a:pt x="3624763" y="2839018"/>
                </a:lnTo>
                <a:lnTo>
                  <a:pt x="229398" y="2839018"/>
                </a:lnTo>
                <a:lnTo>
                  <a:pt x="151440" y="2677187"/>
                </a:lnTo>
                <a:cubicBezTo>
                  <a:pt x="53924" y="2446634"/>
                  <a:pt x="0" y="2193154"/>
                  <a:pt x="0" y="1927080"/>
                </a:cubicBezTo>
                <a:cubicBezTo>
                  <a:pt x="0" y="929301"/>
                  <a:pt x="758305" y="108634"/>
                  <a:pt x="1730048" y="9948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Bild durch Klicken auf Symbol hinzufügen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0" y="585216"/>
            <a:ext cx="5276088" cy="2276856"/>
          </a:xfrm>
        </p:spPr>
        <p:txBody>
          <a:bodyPr rtlCol="0" anchor="b"/>
          <a:lstStyle>
            <a:lvl1pPr algn="r">
              <a:defRPr sz="4800" b="1" cap="all" spc="40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201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3.9.20XX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938528"/>
            <a:ext cx="278892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Präsentationstitel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D8DA9DAA-006C-4F4B-980E-E3DF019B24E2}" type="slidenum">
              <a:rPr lang="de-DE" noProof="0" smtClean="0"/>
              <a:pPr rtl="0"/>
              <a:t>‹Nr.›</a:t>
            </a:fld>
            <a:endParaRPr lang="de-DE" noProof="0"/>
          </a:p>
        </p:txBody>
      </p:sp>
      <p:sp>
        <p:nvSpPr>
          <p:cNvPr id="8" name="Grafik 32">
            <a:extLst>
              <a:ext uri="{FF2B5EF4-FFF2-40B4-BE49-F238E27FC236}">
                <a16:creationId xmlns:a16="http://schemas.microsoft.com/office/drawing/2014/main" id="{846CD0EA-B0AA-4845-81A5-4ADD7C58B12F}"/>
              </a:ext>
            </a:extLst>
          </p:cNvPr>
          <p:cNvSpPr/>
          <p:nvPr userDrawn="1"/>
        </p:nvSpPr>
        <p:spPr>
          <a:xfrm>
            <a:off x="1472366" y="1859534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  <p:sp>
        <p:nvSpPr>
          <p:cNvPr id="10" name="Grafik 33">
            <a:extLst>
              <a:ext uri="{FF2B5EF4-FFF2-40B4-BE49-F238E27FC236}">
                <a16:creationId xmlns:a16="http://schemas.microsoft.com/office/drawing/2014/main" id="{0E97A0CB-7CB1-47F0-BD48-EEECBAC39CD2}"/>
              </a:ext>
            </a:extLst>
          </p:cNvPr>
          <p:cNvSpPr/>
          <p:nvPr userDrawn="1"/>
        </p:nvSpPr>
        <p:spPr>
          <a:xfrm>
            <a:off x="2014523" y="3146867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  <p:sp>
        <p:nvSpPr>
          <p:cNvPr id="12" name="Grafik 31">
            <a:extLst>
              <a:ext uri="{FF2B5EF4-FFF2-40B4-BE49-F238E27FC236}">
                <a16:creationId xmlns:a16="http://schemas.microsoft.com/office/drawing/2014/main" id="{477816C9-06CB-4BC5-B26B-6A2877BD941A}"/>
              </a:ext>
            </a:extLst>
          </p:cNvPr>
          <p:cNvSpPr/>
          <p:nvPr userDrawn="1"/>
        </p:nvSpPr>
        <p:spPr>
          <a:xfrm>
            <a:off x="5404920" y="450829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13AE7F8D-AE68-4A83-BAB5-3A97D473CE3C}"/>
              </a:ext>
            </a:extLst>
          </p:cNvPr>
          <p:cNvCxnSpPr>
            <a:cxnSpLocks/>
          </p:cNvCxnSpPr>
          <p:nvPr userDrawn="1"/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60720" y="3127248"/>
            <a:ext cx="5276088" cy="1124712"/>
          </a:xfrm>
        </p:spPr>
        <p:txBody>
          <a:bodyPr rtlCol="0"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de-DE" noProof="0"/>
              <a:t>Textmasterformat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010451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de-DE" noProof="0"/>
              <a:t>3.9.20XX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 noProof="0"/>
              <a:t>Präsentationstitel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de-DE" noProof="0" smtClean="0"/>
              <a:t>‹Nr.›</a:t>
            </a:fld>
            <a:endParaRPr lang="de-DE" noProof="0"/>
          </a:p>
        </p:txBody>
      </p: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57596AF9-469C-436D-B7D2-77952EF1825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32910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FDFF36D6-399B-43E3-84DD-9FC5119EC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de-DE" noProof="0"/>
              <a:t>3.9.20XX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50234AB7-3B85-4028-A500-5A1BDBF45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 noProof="0"/>
              <a:t>Präsentationstitel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C1F40F0-9909-442F-BBA4-409D061ED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de-DE" noProof="0" smtClean="0"/>
              <a:t>‹Nr.›</a:t>
            </a:fld>
            <a:endParaRPr lang="de-DE" noProof="0"/>
          </a:p>
        </p:txBody>
      </p:sp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id="{353C1207-D1C8-49E3-8837-E2B89D366FA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8676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40F214-646F-4D81-AD12-65628EC987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EF71768-C3FA-49EF-99EF-06E6C3B2846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de-DE" noProof="0"/>
              <a:t>Textmasterformate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2DA6F24-ED6C-4D12-A9D6-EE37FBD68693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 noProof="0"/>
              <a:t>Textmasterformate durch Klicken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8E6AACE-FAFB-4934-8E3C-AB5B21635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de-DE" noProof="0"/>
              <a:t>3.9.20XX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81533EA-D0F8-4C79-8721-F190DE2D2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 noProof="0"/>
              <a:t>Präsentationstitel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059BAC9-F101-4394-BBA4-3D21A3497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de-DE" noProof="0" smtClean="0"/>
              <a:t>‹Nr.›</a:t>
            </a:fld>
            <a:endParaRPr lang="de-DE" noProof="0"/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0F3A79C9-7EDC-44F6-AC48-5DD98A7695AD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68059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84CB71F-B6C2-4866-BC97-304F78816E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C55ED73B-8413-478D-80D7-B78B69763B69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de-DE" noProof="0"/>
              <a:t>Klicken Sie, um ein Bild hinzuzufügen.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1BDF226-1B94-4D2D-98B3-7B932FB17DAA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 noProof="0"/>
              <a:t>Textmasterformate durch Klicken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00C4E9A-CA29-4CCD-ACFA-B29F80FBA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de-DE" noProof="0"/>
              <a:t>3.9.20XX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1A5B7BE-3F1B-4FF3-B1D7-6E39B99D0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 noProof="0"/>
              <a:t>Präsentationstitel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42F18F1-E27E-470E-AE13-4755DEE63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de-DE" noProof="0" smtClean="0"/>
              <a:t>‹Nr.›</a:t>
            </a:fld>
            <a:endParaRPr lang="de-DE" noProof="0"/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00F08750-B7F2-4119-B151-68DE774813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7755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 2-Folie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98448" y="594360"/>
            <a:ext cx="6272784" cy="2843784"/>
          </a:xfrm>
        </p:spPr>
        <p:txBody>
          <a:bodyPr rtlCol="0" anchor="b"/>
          <a:lstStyle>
            <a:lvl1pPr algn="l">
              <a:defRPr sz="5400" b="1" i="0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641848" y="4700016"/>
            <a:ext cx="5093208" cy="1197864"/>
          </a:xfrm>
        </p:spPr>
        <p:txBody>
          <a:bodyPr rtlCol="0">
            <a:normAutofit/>
          </a:bodyPr>
          <a:lstStyle>
            <a:lvl1pPr marL="0" indent="0" algn="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de-DE" noProof="0"/>
              <a:t>Formatvorlage des Untertitelmasters durch Klicken bearbeiten</a:t>
            </a:r>
          </a:p>
        </p:txBody>
      </p: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8E825845-66DD-4B77-A729-CD97D156FE6C}"/>
              </a:ext>
            </a:extLst>
          </p:cNvPr>
          <p:cNvCxnSpPr>
            <a:cxnSpLocks/>
          </p:cNvCxnSpPr>
          <p:nvPr userDrawn="1"/>
        </p:nvCxnSpPr>
        <p:spPr>
          <a:xfrm>
            <a:off x="1301262" y="3496322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Grafik 12">
            <a:extLst>
              <a:ext uri="{FF2B5EF4-FFF2-40B4-BE49-F238E27FC236}">
                <a16:creationId xmlns:a16="http://schemas.microsoft.com/office/drawing/2014/main" id="{818B4386-1FCF-4ACE-BE25-AF9CC5E2256F}"/>
              </a:ext>
            </a:extLst>
          </p:cNvPr>
          <p:cNvSpPr/>
          <p:nvPr userDrawn="1"/>
        </p:nvSpPr>
        <p:spPr>
          <a:xfrm>
            <a:off x="8217780" y="2973840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  <p:sp>
        <p:nvSpPr>
          <p:cNvPr id="21" name="Grafik 13">
            <a:extLst>
              <a:ext uri="{FF2B5EF4-FFF2-40B4-BE49-F238E27FC236}">
                <a16:creationId xmlns:a16="http://schemas.microsoft.com/office/drawing/2014/main" id="{19319560-50ED-4963-A2CF-74663239D426}"/>
              </a:ext>
            </a:extLst>
          </p:cNvPr>
          <p:cNvSpPr/>
          <p:nvPr userDrawn="1"/>
        </p:nvSpPr>
        <p:spPr>
          <a:xfrm>
            <a:off x="7859002" y="2744546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  <p:sp>
        <p:nvSpPr>
          <p:cNvPr id="23" name="Grafik 15">
            <a:extLst>
              <a:ext uri="{FF2B5EF4-FFF2-40B4-BE49-F238E27FC236}">
                <a16:creationId xmlns:a16="http://schemas.microsoft.com/office/drawing/2014/main" id="{E5ABBDAD-943D-48F3-9C80-B29C48966C79}"/>
              </a:ext>
            </a:extLst>
          </p:cNvPr>
          <p:cNvSpPr/>
          <p:nvPr userDrawn="1"/>
        </p:nvSpPr>
        <p:spPr>
          <a:xfrm>
            <a:off x="7843462" y="3198265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1379060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Nur Titel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Bildplatzhalter 18">
            <a:extLst>
              <a:ext uri="{FF2B5EF4-FFF2-40B4-BE49-F238E27FC236}">
                <a16:creationId xmlns:a16="http://schemas.microsoft.com/office/drawing/2014/main" id="{34120D15-E48C-4FBE-BB95-24DB36D9F4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366432" y="2530058"/>
            <a:ext cx="3707972" cy="3707971"/>
          </a:xfrm>
          <a:custGeom>
            <a:avLst/>
            <a:gdLst>
              <a:gd name="connsiteX0" fmla="*/ 1853986 w 3707972"/>
              <a:gd name="connsiteY0" fmla="*/ 0 h 3707971"/>
              <a:gd name="connsiteX1" fmla="*/ 3707972 w 3707972"/>
              <a:gd name="connsiteY1" fmla="*/ 1853986 h 3707971"/>
              <a:gd name="connsiteX2" fmla="*/ 2043545 w 3707972"/>
              <a:gd name="connsiteY2" fmla="*/ 3698400 h 3707971"/>
              <a:gd name="connsiteX3" fmla="*/ 1854006 w 3707972"/>
              <a:gd name="connsiteY3" fmla="*/ 3707971 h 3707971"/>
              <a:gd name="connsiteX4" fmla="*/ 1853966 w 3707972"/>
              <a:gd name="connsiteY4" fmla="*/ 3707971 h 3707971"/>
              <a:gd name="connsiteX5" fmla="*/ 1664427 w 3707972"/>
              <a:gd name="connsiteY5" fmla="*/ 3698400 h 3707971"/>
              <a:gd name="connsiteX6" fmla="*/ 0 w 3707972"/>
              <a:gd name="connsiteY6" fmla="*/ 1853986 h 3707971"/>
              <a:gd name="connsiteX7" fmla="*/ 1853986 w 3707972"/>
              <a:gd name="connsiteY7" fmla="*/ 0 h 370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07972" h="3707971">
                <a:moveTo>
                  <a:pt x="1853986" y="0"/>
                </a:moveTo>
                <a:cubicBezTo>
                  <a:pt x="2877914" y="0"/>
                  <a:pt x="3707972" y="830058"/>
                  <a:pt x="3707972" y="1853986"/>
                </a:cubicBezTo>
                <a:cubicBezTo>
                  <a:pt x="3707972" y="2813919"/>
                  <a:pt x="2978429" y="3603458"/>
                  <a:pt x="2043545" y="3698400"/>
                </a:cubicBezTo>
                <a:lnTo>
                  <a:pt x="1854006" y="3707971"/>
                </a:lnTo>
                <a:lnTo>
                  <a:pt x="1853966" y="3707971"/>
                </a:lnTo>
                <a:lnTo>
                  <a:pt x="1664427" y="3698400"/>
                </a:lnTo>
                <a:cubicBezTo>
                  <a:pt x="729543" y="3603458"/>
                  <a:pt x="0" y="2813919"/>
                  <a:pt x="0" y="1853986"/>
                </a:cubicBezTo>
                <a:cubicBezTo>
                  <a:pt x="0" y="830058"/>
                  <a:pt x="830058" y="0"/>
                  <a:pt x="1853986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Bild durch Klicken auf Symbol hinzufügen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02936" y="585216"/>
            <a:ext cx="5833872" cy="2276856"/>
          </a:xfrm>
        </p:spPr>
        <p:txBody>
          <a:bodyPr rtlCol="0" anchor="b"/>
          <a:lstStyle>
            <a:lvl1pPr algn="r">
              <a:defRPr sz="6000" b="1" cap="all" spc="40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Titel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201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3.9.20XX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938528"/>
            <a:ext cx="278892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Präsentationstitel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D8DA9DAA-006C-4F4B-980E-E3DF019B24E2}" type="slidenum">
              <a:rPr lang="de-DE" noProof="0" smtClean="0"/>
              <a:pPr rtl="0"/>
              <a:t>‹Nr.›</a:t>
            </a:fld>
            <a:endParaRPr lang="de-DE" noProof="0"/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13AE7F8D-AE68-4A83-BAB5-3A97D473CE3C}"/>
              </a:ext>
            </a:extLst>
          </p:cNvPr>
          <p:cNvCxnSpPr>
            <a:cxnSpLocks/>
          </p:cNvCxnSpPr>
          <p:nvPr userDrawn="1"/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02936" y="3127248"/>
            <a:ext cx="5833872" cy="3118104"/>
          </a:xfrm>
        </p:spPr>
        <p:txBody>
          <a:bodyPr rtlCol="0"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de-DE" noProof="0"/>
              <a:t>Textmasterformat durch Klicken bearbeiten</a:t>
            </a:r>
          </a:p>
        </p:txBody>
      </p:sp>
      <p:sp>
        <p:nvSpPr>
          <p:cNvPr id="11" name="Grafik 12">
            <a:extLst>
              <a:ext uri="{FF2B5EF4-FFF2-40B4-BE49-F238E27FC236}">
                <a16:creationId xmlns:a16="http://schemas.microsoft.com/office/drawing/2014/main" id="{EA1B6985-3E5A-40F4-9268-D4AB3BBF8C91}"/>
              </a:ext>
            </a:extLst>
          </p:cNvPr>
          <p:cNvSpPr/>
          <p:nvPr userDrawn="1"/>
        </p:nvSpPr>
        <p:spPr>
          <a:xfrm>
            <a:off x="4745394" y="276027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  <p:sp>
        <p:nvSpPr>
          <p:cNvPr id="13" name="Grafik 13">
            <a:extLst>
              <a:ext uri="{FF2B5EF4-FFF2-40B4-BE49-F238E27FC236}">
                <a16:creationId xmlns:a16="http://schemas.microsoft.com/office/drawing/2014/main" id="{338BC906-9D03-4280-85E8-21A81BC21D73}"/>
              </a:ext>
            </a:extLst>
          </p:cNvPr>
          <p:cNvSpPr/>
          <p:nvPr userDrawn="1"/>
        </p:nvSpPr>
        <p:spPr>
          <a:xfrm>
            <a:off x="4386614" y="253098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  <p:sp>
        <p:nvSpPr>
          <p:cNvPr id="17" name="Grafik 15">
            <a:extLst>
              <a:ext uri="{FF2B5EF4-FFF2-40B4-BE49-F238E27FC236}">
                <a16:creationId xmlns:a16="http://schemas.microsoft.com/office/drawing/2014/main" id="{C5C06D53-C9F6-47E8-BFE1-B8193A1AED8B}"/>
              </a:ext>
            </a:extLst>
          </p:cNvPr>
          <p:cNvSpPr/>
          <p:nvPr userDrawn="1"/>
        </p:nvSpPr>
        <p:spPr>
          <a:xfrm>
            <a:off x="1669987" y="6031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490768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Bildplatzhalter 14">
            <a:extLst>
              <a:ext uri="{FF2B5EF4-FFF2-40B4-BE49-F238E27FC236}">
                <a16:creationId xmlns:a16="http://schemas.microsoft.com/office/drawing/2014/main" id="{E62FC6D8-DD87-4B93-8491-43C84EE63FE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51965" y="1665520"/>
            <a:ext cx="4266960" cy="4266968"/>
          </a:xfrm>
          <a:custGeom>
            <a:avLst/>
            <a:gdLst>
              <a:gd name="connsiteX0" fmla="*/ 2133823 w 4266960"/>
              <a:gd name="connsiteY0" fmla="*/ 0 h 4266968"/>
              <a:gd name="connsiteX1" fmla="*/ 4256628 w 4266960"/>
              <a:gd name="connsiteY1" fmla="*/ 1915652 h 4266968"/>
              <a:gd name="connsiteX2" fmla="*/ 4266960 w 4266960"/>
              <a:gd name="connsiteY2" fmla="*/ 2120258 h 4266968"/>
              <a:gd name="connsiteX3" fmla="*/ 4266960 w 4266960"/>
              <a:gd name="connsiteY3" fmla="*/ 2147389 h 4266968"/>
              <a:gd name="connsiteX4" fmla="*/ 4256628 w 4266960"/>
              <a:gd name="connsiteY4" fmla="*/ 2351994 h 4266968"/>
              <a:gd name="connsiteX5" fmla="*/ 2351994 w 4266960"/>
              <a:gd name="connsiteY5" fmla="*/ 4256629 h 4266968"/>
              <a:gd name="connsiteX6" fmla="*/ 2147230 w 4266960"/>
              <a:gd name="connsiteY6" fmla="*/ 4266968 h 4266968"/>
              <a:gd name="connsiteX7" fmla="*/ 2120416 w 4266960"/>
              <a:gd name="connsiteY7" fmla="*/ 4266968 h 4266968"/>
              <a:gd name="connsiteX8" fmla="*/ 1915652 w 4266960"/>
              <a:gd name="connsiteY8" fmla="*/ 4256629 h 4266968"/>
              <a:gd name="connsiteX9" fmla="*/ 0 w 4266960"/>
              <a:gd name="connsiteY9" fmla="*/ 2133823 h 4266968"/>
              <a:gd name="connsiteX10" fmla="*/ 2133823 w 4266960"/>
              <a:gd name="connsiteY10" fmla="*/ 0 h 426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66960" h="4266968">
                <a:moveTo>
                  <a:pt x="2133823" y="0"/>
                </a:moveTo>
                <a:cubicBezTo>
                  <a:pt x="3238644" y="0"/>
                  <a:pt x="4147355" y="839660"/>
                  <a:pt x="4256628" y="1915652"/>
                </a:cubicBezTo>
                <a:lnTo>
                  <a:pt x="4266960" y="2120258"/>
                </a:lnTo>
                <a:lnTo>
                  <a:pt x="4266960" y="2147389"/>
                </a:lnTo>
                <a:lnTo>
                  <a:pt x="4256628" y="2351994"/>
                </a:lnTo>
                <a:cubicBezTo>
                  <a:pt x="4154640" y="3356254"/>
                  <a:pt x="3356253" y="4154640"/>
                  <a:pt x="2351994" y="4256629"/>
                </a:cubicBezTo>
                <a:lnTo>
                  <a:pt x="2147230" y="4266968"/>
                </a:lnTo>
                <a:lnTo>
                  <a:pt x="2120416" y="4266968"/>
                </a:lnTo>
                <a:lnTo>
                  <a:pt x="1915652" y="4256629"/>
                </a:lnTo>
                <a:cubicBezTo>
                  <a:pt x="839660" y="4147356"/>
                  <a:pt x="0" y="3238645"/>
                  <a:pt x="0" y="2133823"/>
                </a:cubicBezTo>
                <a:cubicBezTo>
                  <a:pt x="0" y="955346"/>
                  <a:pt x="955346" y="0"/>
                  <a:pt x="2133823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/>
            </a:lvl1pPr>
          </a:lstStyle>
          <a:p>
            <a:pPr rtl="0"/>
            <a:r>
              <a:rPr lang="de-DE" noProof="0"/>
              <a:t>Bild durch Klicken auf Symbol hinzufügen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4672" y="1335024"/>
            <a:ext cx="6190488" cy="1179576"/>
          </a:xfrm>
        </p:spPr>
        <p:txBody>
          <a:bodyPr lIns="91440" tIns="45720" rIns="91440" bIns="45720" rtlCol="0" anchor="b"/>
          <a:lstStyle>
            <a:lvl1pPr>
              <a:defRPr sz="5400"/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50392" y="2825496"/>
            <a:ext cx="6190488" cy="3346704"/>
          </a:xfrm>
        </p:spPr>
        <p:txBody>
          <a:bodyPr rtlCol="0"/>
          <a:lstStyle>
            <a:lvl1pPr marL="0" indent="0">
              <a:lnSpc>
                <a:spcPct val="110000"/>
              </a:lnSpc>
              <a:buNone/>
              <a:defRPr sz="2000"/>
            </a:lvl1pPr>
            <a:lvl2pPr marL="228600">
              <a:defRPr sz="1800"/>
            </a:lvl2pPr>
            <a:lvl3pPr marL="457200">
              <a:defRPr sz="1600"/>
            </a:lvl3pPr>
            <a:lvl4pPr marL="685800">
              <a:defRPr sz="1400"/>
            </a:lvl4pPr>
            <a:lvl5pPr>
              <a:defRPr sz="1400"/>
            </a:lvl5pPr>
          </a:lstStyle>
          <a:p>
            <a:pPr lvl="0" rtl="0"/>
            <a:r>
              <a:rPr lang="de-DE" noProof="0"/>
              <a:t>Textmasterformate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r>
              <a:rPr lang="de-DE" noProof="0"/>
              <a:t>3.9.20XX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964424" y="621792"/>
            <a:ext cx="4114800" cy="365125"/>
          </a:xfrm>
        </p:spPr>
        <p:txBody>
          <a:bodyPr rtlCol="0"/>
          <a:lstStyle>
            <a:lvl1pPr>
              <a:defRPr baseline="0">
                <a:solidFill>
                  <a:schemeClr val="accent2"/>
                </a:solidFill>
              </a:defRPr>
            </a:lvl1pPr>
          </a:lstStyle>
          <a:p>
            <a:pPr rtl="0"/>
            <a:r>
              <a:rPr lang="de-DE" noProof="0"/>
              <a:t>Präsentationstitel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fld id="{D8DA9DAA-006C-4F4B-980E-E3DF019B24E2}" type="slidenum">
              <a:rPr lang="de-DE" noProof="0" smtClean="0"/>
              <a:pPr rtl="0"/>
              <a:t>‹Nr.›</a:t>
            </a:fld>
            <a:endParaRPr lang="de-DE" noProof="0"/>
          </a:p>
        </p:txBody>
      </p: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FA8B3D0E-ED3F-46FA-AE79-5FEFDE9168E3}"/>
              </a:ext>
            </a:extLst>
          </p:cNvPr>
          <p:cNvCxnSpPr>
            <a:cxnSpLocks/>
          </p:cNvCxnSpPr>
          <p:nvPr userDrawn="1"/>
        </p:nvCxnSpPr>
        <p:spPr>
          <a:xfrm>
            <a:off x="0" y="806470"/>
            <a:ext cx="7903723" cy="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08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Grafik 10">
            <a:extLst>
              <a:ext uri="{FF2B5EF4-FFF2-40B4-BE49-F238E27FC236}">
                <a16:creationId xmlns:a16="http://schemas.microsoft.com/office/drawing/2014/main" id="{AAD06B87-D9B2-4F94-B734-A8F039A2033F}"/>
              </a:ext>
            </a:extLst>
          </p:cNvPr>
          <p:cNvSpPr/>
          <p:nvPr userDrawn="1"/>
        </p:nvSpPr>
        <p:spPr>
          <a:xfrm>
            <a:off x="11281590" y="2070656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  <p:sp>
        <p:nvSpPr>
          <p:cNvPr id="19" name="Grafik 11">
            <a:extLst>
              <a:ext uri="{FF2B5EF4-FFF2-40B4-BE49-F238E27FC236}">
                <a16:creationId xmlns:a16="http://schemas.microsoft.com/office/drawing/2014/main" id="{BB13A13C-36EA-4B13-9175-C5FE95B34D33}"/>
              </a:ext>
            </a:extLst>
          </p:cNvPr>
          <p:cNvSpPr/>
          <p:nvPr userDrawn="1"/>
        </p:nvSpPr>
        <p:spPr>
          <a:xfrm>
            <a:off x="10969280" y="178001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18971113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Abschnittsüberschrift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463040"/>
            <a:ext cx="9144000" cy="2340864"/>
          </a:xfrm>
        </p:spPr>
        <p:txBody>
          <a:bodyPr rtlCol="0" anchor="b">
            <a:normAutofit/>
          </a:bodyPr>
          <a:lstStyle>
            <a:lvl1pPr algn="ctr">
              <a:defRPr sz="6000" b="1" i="0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7048" y="3858768"/>
            <a:ext cx="9144000" cy="1325880"/>
          </a:xfrm>
        </p:spPr>
        <p:txBody>
          <a:bodyPr rtlCol="0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de-DE" noProof="0"/>
              <a:t>Formatvorlage des Untertitelmasters durch Klicken bearbeiten</a:t>
            </a:r>
          </a:p>
        </p:txBody>
      </p:sp>
      <p:sp>
        <p:nvSpPr>
          <p:cNvPr id="4" name="Grafik 12">
            <a:extLst>
              <a:ext uri="{FF2B5EF4-FFF2-40B4-BE49-F238E27FC236}">
                <a16:creationId xmlns:a16="http://schemas.microsoft.com/office/drawing/2014/main" id="{8A41917E-4B97-447C-98AB-970D625F1DE6}"/>
              </a:ext>
            </a:extLst>
          </p:cNvPr>
          <p:cNvSpPr/>
          <p:nvPr userDrawn="1"/>
        </p:nvSpPr>
        <p:spPr>
          <a:xfrm>
            <a:off x="10772266" y="3054359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  <p:sp>
        <p:nvSpPr>
          <p:cNvPr id="5" name="Grafik 13">
            <a:extLst>
              <a:ext uri="{FF2B5EF4-FFF2-40B4-BE49-F238E27FC236}">
                <a16:creationId xmlns:a16="http://schemas.microsoft.com/office/drawing/2014/main" id="{3B3FD238-4561-4AF8-A1F1-185B0CAFE2AC}"/>
              </a:ext>
            </a:extLst>
          </p:cNvPr>
          <p:cNvSpPr/>
          <p:nvPr userDrawn="1"/>
        </p:nvSpPr>
        <p:spPr>
          <a:xfrm>
            <a:off x="10724364" y="2515838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  <p:sp>
        <p:nvSpPr>
          <p:cNvPr id="6" name="Grafik 15">
            <a:extLst>
              <a:ext uri="{FF2B5EF4-FFF2-40B4-BE49-F238E27FC236}">
                <a16:creationId xmlns:a16="http://schemas.microsoft.com/office/drawing/2014/main" id="{BAB9414C-AE69-4648-873E-9CE6B2DF8A71}"/>
              </a:ext>
            </a:extLst>
          </p:cNvPr>
          <p:cNvSpPr/>
          <p:nvPr userDrawn="1"/>
        </p:nvSpPr>
        <p:spPr>
          <a:xfrm>
            <a:off x="11024834" y="2787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  <p:sp>
        <p:nvSpPr>
          <p:cNvPr id="7" name="Grafik 22">
            <a:extLst>
              <a:ext uri="{FF2B5EF4-FFF2-40B4-BE49-F238E27FC236}">
                <a16:creationId xmlns:a16="http://schemas.microsoft.com/office/drawing/2014/main" id="{3BF75235-4E6E-4184-82A5-EE6FE7993BBC}"/>
              </a:ext>
            </a:extLst>
          </p:cNvPr>
          <p:cNvSpPr/>
          <p:nvPr userDrawn="1"/>
        </p:nvSpPr>
        <p:spPr>
          <a:xfrm>
            <a:off x="1261869" y="2633448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  <p:sp>
        <p:nvSpPr>
          <p:cNvPr id="11" name="Grafik 21">
            <a:extLst>
              <a:ext uri="{FF2B5EF4-FFF2-40B4-BE49-F238E27FC236}">
                <a16:creationId xmlns:a16="http://schemas.microsoft.com/office/drawing/2014/main" id="{E66FE37C-2F4B-42DA-BFF6-92DD00BDC49B}"/>
              </a:ext>
            </a:extLst>
          </p:cNvPr>
          <p:cNvSpPr/>
          <p:nvPr userDrawn="1"/>
        </p:nvSpPr>
        <p:spPr>
          <a:xfrm>
            <a:off x="1064053" y="3083338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chemeClr val="bg1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  <p:sp>
        <p:nvSpPr>
          <p:cNvPr id="13" name="Grafik 23">
            <a:extLst>
              <a:ext uri="{FF2B5EF4-FFF2-40B4-BE49-F238E27FC236}">
                <a16:creationId xmlns:a16="http://schemas.microsoft.com/office/drawing/2014/main" id="{DDD38822-731A-48DA-A8A0-FBBAF7A6D65D}"/>
              </a:ext>
            </a:extLst>
          </p:cNvPr>
          <p:cNvSpPr/>
          <p:nvPr userDrawn="1"/>
        </p:nvSpPr>
        <p:spPr>
          <a:xfrm>
            <a:off x="1413405" y="3492870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4424820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49225"/>
            <a:ext cx="10515600" cy="1325563"/>
          </a:xfrm>
        </p:spPr>
        <p:txBody>
          <a:bodyPr rtlCol="0"/>
          <a:lstStyle>
            <a:lvl1pPr>
              <a:defRPr sz="5400"/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/>
          <a:p>
            <a:pPr lvl="0" rtl="0"/>
            <a:r>
              <a:rPr lang="de-DE" noProof="0"/>
              <a:t>Textmasterformate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5C05CAAB-DBA2-4548-AD5F-01BB97FBB207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17450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91656" y="841248"/>
            <a:ext cx="4434840" cy="3236976"/>
          </a:xfrm>
        </p:spPr>
        <p:txBody>
          <a:bodyPr rtlCol="0" anchor="b"/>
          <a:lstStyle>
            <a:lvl1pPr algn="l">
              <a:lnSpc>
                <a:spcPct val="110000"/>
              </a:lnSpc>
              <a:spcBef>
                <a:spcPts val="1000"/>
              </a:spcBef>
              <a:defRPr sz="3600" b="0" i="0" cap="none" baseline="0"/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91655" y="4498848"/>
            <a:ext cx="4434835" cy="510474"/>
          </a:xfrm>
        </p:spPr>
        <p:txBody>
          <a:bodyPr rtlCol="0"/>
          <a:lstStyle>
            <a:lvl1pPr marL="0" indent="0" algn="l">
              <a:lnSpc>
                <a:spcPct val="11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de-DE" noProof="0"/>
              <a:t>Formatvorlage des Untertitelmasters durch Klicken bearbeiten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811512" y="1591056"/>
            <a:ext cx="3547872" cy="365125"/>
          </a:xfrm>
        </p:spPr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r>
              <a:rPr lang="de-DE" noProof="0"/>
              <a:t>Präsentationstitel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fld id="{D8DA9DAA-006C-4F4B-980E-E3DF019B24E2}" type="slidenum">
              <a:rPr lang="de-DE" noProof="0" smtClean="0"/>
              <a:pPr rtl="0"/>
              <a:t>‹Nr.›</a:t>
            </a:fld>
            <a:endParaRPr lang="de-DE" noProof="0"/>
          </a:p>
        </p:txBody>
      </p: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6939C974-0ED4-4915-BBF7-1FB00C18AD45}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hteck 8">
            <a:extLst>
              <a:ext uri="{FF2B5EF4-FFF2-40B4-BE49-F238E27FC236}">
                <a16:creationId xmlns:a16="http://schemas.microsoft.com/office/drawing/2014/main" id="{515930B2-E36D-4D05-A6B3-CA1BF61D50CC}"/>
              </a:ext>
            </a:extLst>
          </p:cNvPr>
          <p:cNvSpPr/>
          <p:nvPr userDrawn="1"/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sp>
        <p:nvSpPr>
          <p:cNvPr id="13" name="Bildplatzhalter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3464" y="301752"/>
            <a:ext cx="5221224" cy="6263640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Bild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12990486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el und Inhalt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365125"/>
            <a:ext cx="10771632" cy="1325563"/>
          </a:xfrm>
        </p:spPr>
        <p:txBody>
          <a:bodyPr rtlCol="0"/>
          <a:lstStyle>
            <a:lvl1pPr>
              <a:defRPr sz="5400" b="1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Titel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6072" y="1825625"/>
            <a:ext cx="10771632" cy="4351338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de-DE" noProof="0"/>
              <a:t>Textmasterformate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6356350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3.9.20XX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03920" y="841248"/>
            <a:ext cx="3630168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Präsentationstitel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D8DA9DAA-006C-4F4B-980E-E3DF019B24E2}" type="slidenum">
              <a:rPr lang="de-DE" noProof="0" smtClean="0"/>
              <a:pPr rtl="0"/>
              <a:t>‹Nr.›</a:t>
            </a:fld>
            <a:endParaRPr lang="de-DE" noProof="0"/>
          </a:p>
        </p:txBody>
      </p:sp>
      <p:sp>
        <p:nvSpPr>
          <p:cNvPr id="9" name="Grafik 22">
            <a:extLst>
              <a:ext uri="{FF2B5EF4-FFF2-40B4-BE49-F238E27FC236}">
                <a16:creationId xmlns:a16="http://schemas.microsoft.com/office/drawing/2014/main" id="{4EADA2ED-8A8C-4D17-8798-F26BF3B4CE25}"/>
              </a:ext>
            </a:extLst>
          </p:cNvPr>
          <p:cNvSpPr/>
          <p:nvPr userDrawn="1"/>
        </p:nvSpPr>
        <p:spPr>
          <a:xfrm>
            <a:off x="11202264" y="344083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  <p:sp>
        <p:nvSpPr>
          <p:cNvPr id="11" name="Grafik 23">
            <a:extLst>
              <a:ext uri="{FF2B5EF4-FFF2-40B4-BE49-F238E27FC236}">
                <a16:creationId xmlns:a16="http://schemas.microsoft.com/office/drawing/2014/main" id="{54AB3A25-6605-4446-9E53-ACEECD25E27B}"/>
              </a:ext>
            </a:extLst>
          </p:cNvPr>
          <p:cNvSpPr/>
          <p:nvPr userDrawn="1"/>
        </p:nvSpPr>
        <p:spPr>
          <a:xfrm>
            <a:off x="11563141" y="590910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1222635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257166-6921-4546-BA2C-99E464681F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95B9122-6371-4049-B57A-33DED7DA2F7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1444752" y="1825625"/>
            <a:ext cx="4553712" cy="4351338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de-DE" noProof="0"/>
              <a:t>Textmasterformate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BA14555D-0753-4312-A26B-2338813F9BB1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784848" y="1825625"/>
            <a:ext cx="4553712" cy="4351338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de-DE" noProof="0"/>
              <a:t>Textmasterformate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3FB7E8F4-3FB3-45AB-A381-9093CA95AAE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Grafik 15">
            <a:extLst>
              <a:ext uri="{FF2B5EF4-FFF2-40B4-BE49-F238E27FC236}">
                <a16:creationId xmlns:a16="http://schemas.microsoft.com/office/drawing/2014/main" id="{D8685329-C6A1-4CB4-8AAE-150D0341F6A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  <p:sp>
        <p:nvSpPr>
          <p:cNvPr id="12" name="Grafik 16">
            <a:extLst>
              <a:ext uri="{FF2B5EF4-FFF2-40B4-BE49-F238E27FC236}">
                <a16:creationId xmlns:a16="http://schemas.microsoft.com/office/drawing/2014/main" id="{83CE1DAA-30A3-41AE-8AE1-A7EE5C48A6F3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  <p:sp>
        <p:nvSpPr>
          <p:cNvPr id="14" name="Grafik 14">
            <a:extLst>
              <a:ext uri="{FF2B5EF4-FFF2-40B4-BE49-F238E27FC236}">
                <a16:creationId xmlns:a16="http://schemas.microsoft.com/office/drawing/2014/main" id="{065162DD-7ACB-4F9C-90DD-24C743035892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12052880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0FDA4224-F4E4-47A4-ACF7-231749390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1679907-DC49-4B86-A34C-C97DBC26A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de-DE" noProof="0"/>
              <a:t>Textmasterformate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5DBC8A0-34FC-4B6E-B42B-A721267D89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de-DE" noProof="0"/>
              <a:t>3.9.20XX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09AC0B6-4CC4-4E41-8A4D-F62E17F285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de-DE" noProof="0"/>
              <a:t>Präsentationstitel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6C0E9BD-90BD-46AE-8A0D-06796ADB76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D8DA9DAA-006C-4F4B-980E-E3DF019B24E2}" type="slidenum">
              <a:rPr lang="de-DE" noProof="0" smtClean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1999713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708" r:id="rId2"/>
    <p:sldLayoutId id="2147483717" r:id="rId3"/>
    <p:sldLayoutId id="2147483710" r:id="rId4"/>
    <p:sldLayoutId id="2147483709" r:id="rId5"/>
    <p:sldLayoutId id="2147483698" r:id="rId6"/>
    <p:sldLayoutId id="2147483713" r:id="rId7"/>
    <p:sldLayoutId id="2147483712" r:id="rId8"/>
    <p:sldLayoutId id="2147483700" r:id="rId9"/>
    <p:sldLayoutId id="2147483701" r:id="rId10"/>
    <p:sldLayoutId id="2147483716" r:id="rId11"/>
    <p:sldLayoutId id="2147483714" r:id="rId12"/>
    <p:sldLayoutId id="2147483715" r:id="rId13"/>
    <p:sldLayoutId id="2147483702" r:id="rId14"/>
    <p:sldLayoutId id="2147483703" r:id="rId15"/>
    <p:sldLayoutId id="2147483704" r:id="rId16"/>
    <p:sldLayoutId id="2147483705" r:id="rId17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1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5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54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8.png"/><Relationship Id="rId11" Type="http://schemas.openxmlformats.org/officeDocument/2006/relationships/image" Target="../media/image52.png"/><Relationship Id="rId5" Type="http://schemas.openxmlformats.org/officeDocument/2006/relationships/image" Target="../media/image47.png"/><Relationship Id="rId10" Type="http://schemas.openxmlformats.org/officeDocument/2006/relationships/image" Target="../media/image53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7" Type="http://schemas.openxmlformats.org/officeDocument/2006/relationships/image" Target="../media/image57.png"/><Relationship Id="rId12" Type="http://schemas.openxmlformats.org/officeDocument/2006/relationships/image" Target="../media/image51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60.png"/><Relationship Id="rId11" Type="http://schemas.openxmlformats.org/officeDocument/2006/relationships/image" Target="../media/image44.png"/><Relationship Id="rId5" Type="http://schemas.openxmlformats.org/officeDocument/2006/relationships/image" Target="../media/image550.png"/><Relationship Id="rId10" Type="http://schemas.openxmlformats.org/officeDocument/2006/relationships/image" Target="../media/image54.png"/><Relationship Id="rId9" Type="http://schemas.openxmlformats.org/officeDocument/2006/relationships/image" Target="../media/image6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71.pn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12" Type="http://schemas.openxmlformats.org/officeDocument/2006/relationships/image" Target="../media/image70.png"/><Relationship Id="rId2" Type="http://schemas.openxmlformats.org/officeDocument/2006/relationships/image" Target="../media/image59.png"/><Relationship Id="rId16" Type="http://schemas.openxmlformats.org/officeDocument/2006/relationships/image" Target="../media/image5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4.png"/><Relationship Id="rId11" Type="http://schemas.openxmlformats.org/officeDocument/2006/relationships/image" Target="../media/image69.png"/><Relationship Id="rId5" Type="http://schemas.openxmlformats.org/officeDocument/2006/relationships/image" Target="../media/image63.png"/><Relationship Id="rId15" Type="http://schemas.openxmlformats.org/officeDocument/2006/relationships/image" Target="../media/image73.png"/><Relationship Id="rId10" Type="http://schemas.openxmlformats.org/officeDocument/2006/relationships/image" Target="../media/image68.png"/><Relationship Id="rId4" Type="http://schemas.openxmlformats.org/officeDocument/2006/relationships/image" Target="../media/image62.png"/><Relationship Id="rId9" Type="http://schemas.openxmlformats.org/officeDocument/2006/relationships/image" Target="../media/image67.png"/><Relationship Id="rId14" Type="http://schemas.openxmlformats.org/officeDocument/2006/relationships/image" Target="../media/image7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13" Type="http://schemas.openxmlformats.org/officeDocument/2006/relationships/image" Target="../media/image55.png"/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12" Type="http://schemas.openxmlformats.org/officeDocument/2006/relationships/image" Target="../media/image83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8.png"/><Relationship Id="rId11" Type="http://schemas.openxmlformats.org/officeDocument/2006/relationships/image" Target="../media/image82.png"/><Relationship Id="rId5" Type="http://schemas.openxmlformats.org/officeDocument/2006/relationships/image" Target="../media/image77.png"/><Relationship Id="rId10" Type="http://schemas.openxmlformats.org/officeDocument/2006/relationships/image" Target="../media/image64.png"/><Relationship Id="rId4" Type="http://schemas.openxmlformats.org/officeDocument/2006/relationships/image" Target="../media/image76.png"/><Relationship Id="rId9" Type="http://schemas.openxmlformats.org/officeDocument/2006/relationships/image" Target="../media/image8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80.png"/><Relationship Id="rId7" Type="http://schemas.openxmlformats.org/officeDocument/2006/relationships/image" Target="../media/image55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2.png"/><Relationship Id="rId11" Type="http://schemas.openxmlformats.org/officeDocument/2006/relationships/image" Target="../media/image86.png"/><Relationship Id="rId5" Type="http://schemas.openxmlformats.org/officeDocument/2006/relationships/image" Target="../media/image64.png"/><Relationship Id="rId10" Type="http://schemas.openxmlformats.org/officeDocument/2006/relationships/image" Target="../media/image85.png"/><Relationship Id="rId4" Type="http://schemas.openxmlformats.org/officeDocument/2006/relationships/image" Target="../media/image81.png"/><Relationship Id="rId9" Type="http://schemas.openxmlformats.org/officeDocument/2006/relationships/image" Target="../media/image8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7" Type="http://schemas.openxmlformats.org/officeDocument/2006/relationships/image" Target="../media/image55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0.png"/><Relationship Id="rId13" Type="http://schemas.openxmlformats.org/officeDocument/2006/relationships/image" Target="../media/image730.png"/><Relationship Id="rId18" Type="http://schemas.openxmlformats.org/officeDocument/2006/relationships/image" Target="../media/image780.png"/><Relationship Id="rId3" Type="http://schemas.openxmlformats.org/officeDocument/2006/relationships/image" Target="../media/image630.png"/><Relationship Id="rId7" Type="http://schemas.openxmlformats.org/officeDocument/2006/relationships/image" Target="../media/image670.png"/><Relationship Id="rId12" Type="http://schemas.openxmlformats.org/officeDocument/2006/relationships/image" Target="../media/image720.png"/><Relationship Id="rId17" Type="http://schemas.openxmlformats.org/officeDocument/2006/relationships/image" Target="../media/image770.png"/><Relationship Id="rId2" Type="http://schemas.openxmlformats.org/officeDocument/2006/relationships/image" Target="../media/image620.png"/><Relationship Id="rId16" Type="http://schemas.openxmlformats.org/officeDocument/2006/relationships/image" Target="../media/image76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60.png"/><Relationship Id="rId11" Type="http://schemas.openxmlformats.org/officeDocument/2006/relationships/image" Target="../media/image711.png"/><Relationship Id="rId5" Type="http://schemas.openxmlformats.org/officeDocument/2006/relationships/image" Target="../media/image650.png"/><Relationship Id="rId15" Type="http://schemas.openxmlformats.org/officeDocument/2006/relationships/image" Target="../media/image750.png"/><Relationship Id="rId10" Type="http://schemas.openxmlformats.org/officeDocument/2006/relationships/image" Target="../media/image700.png"/><Relationship Id="rId4" Type="http://schemas.openxmlformats.org/officeDocument/2006/relationships/image" Target="../media/image640.png"/><Relationship Id="rId9" Type="http://schemas.openxmlformats.org/officeDocument/2006/relationships/image" Target="../media/image690.png"/><Relationship Id="rId14" Type="http://schemas.openxmlformats.org/officeDocument/2006/relationships/image" Target="../media/image74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0.png"/><Relationship Id="rId3" Type="http://schemas.openxmlformats.org/officeDocument/2006/relationships/image" Target="../media/image93.png"/><Relationship Id="rId7" Type="http://schemas.openxmlformats.org/officeDocument/2006/relationships/image" Target="../media/image840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30.png"/><Relationship Id="rId5" Type="http://schemas.openxmlformats.org/officeDocument/2006/relationships/image" Target="../media/image820.png"/><Relationship Id="rId4" Type="http://schemas.openxmlformats.org/officeDocument/2006/relationships/image" Target="../media/image94.gi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0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0.png"/><Relationship Id="rId3" Type="http://schemas.openxmlformats.org/officeDocument/2006/relationships/image" Target="../media/image880.png"/><Relationship Id="rId7" Type="http://schemas.openxmlformats.org/officeDocument/2006/relationships/image" Target="../media/image920.png"/><Relationship Id="rId2" Type="http://schemas.openxmlformats.org/officeDocument/2006/relationships/image" Target="../media/image87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10.png"/><Relationship Id="rId11" Type="http://schemas.openxmlformats.org/officeDocument/2006/relationships/image" Target="../media/image960.png"/><Relationship Id="rId5" Type="http://schemas.openxmlformats.org/officeDocument/2006/relationships/image" Target="../media/image900.png"/><Relationship Id="rId10" Type="http://schemas.openxmlformats.org/officeDocument/2006/relationships/image" Target="../media/image950.png"/><Relationship Id="rId4" Type="http://schemas.openxmlformats.org/officeDocument/2006/relationships/image" Target="../media/image890.png"/><Relationship Id="rId9" Type="http://schemas.openxmlformats.org/officeDocument/2006/relationships/image" Target="../media/image94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7.png"/><Relationship Id="rId18" Type="http://schemas.openxmlformats.org/officeDocument/2006/relationships/image" Target="../media/image112.png"/><Relationship Id="rId26" Type="http://schemas.openxmlformats.org/officeDocument/2006/relationships/image" Target="../media/image120.png"/><Relationship Id="rId39" Type="http://schemas.openxmlformats.org/officeDocument/2006/relationships/image" Target="../media/image133.png"/><Relationship Id="rId21" Type="http://schemas.openxmlformats.org/officeDocument/2006/relationships/image" Target="../media/image115.png"/><Relationship Id="rId34" Type="http://schemas.openxmlformats.org/officeDocument/2006/relationships/image" Target="../media/image128.png"/><Relationship Id="rId42" Type="http://schemas.openxmlformats.org/officeDocument/2006/relationships/image" Target="../media/image136.png"/><Relationship Id="rId2" Type="http://schemas.openxmlformats.org/officeDocument/2006/relationships/image" Target="../media/image970.png"/><Relationship Id="rId16" Type="http://schemas.openxmlformats.org/officeDocument/2006/relationships/image" Target="../media/image110.png"/><Relationship Id="rId29" Type="http://schemas.openxmlformats.org/officeDocument/2006/relationships/image" Target="../media/image12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10.png"/><Relationship Id="rId11" Type="http://schemas.openxmlformats.org/officeDocument/2006/relationships/image" Target="../media/image1050.png"/><Relationship Id="rId24" Type="http://schemas.openxmlformats.org/officeDocument/2006/relationships/image" Target="../media/image118.png"/><Relationship Id="rId45" Type="http://schemas.openxmlformats.org/officeDocument/2006/relationships/image" Target="../media/image139.png"/><Relationship Id="rId32" Type="http://schemas.openxmlformats.org/officeDocument/2006/relationships/image" Target="../media/image126.png"/><Relationship Id="rId37" Type="http://schemas.openxmlformats.org/officeDocument/2006/relationships/image" Target="../media/image131.png"/><Relationship Id="rId40" Type="http://schemas.openxmlformats.org/officeDocument/2006/relationships/image" Target="../media/image134.png"/><Relationship Id="rId5" Type="http://schemas.openxmlformats.org/officeDocument/2006/relationships/image" Target="../media/image1000.png"/><Relationship Id="rId15" Type="http://schemas.openxmlformats.org/officeDocument/2006/relationships/image" Target="../media/image109.png"/><Relationship Id="rId23" Type="http://schemas.openxmlformats.org/officeDocument/2006/relationships/image" Target="../media/image117.png"/><Relationship Id="rId28" Type="http://schemas.openxmlformats.org/officeDocument/2006/relationships/image" Target="../media/image122.png"/><Relationship Id="rId36" Type="http://schemas.openxmlformats.org/officeDocument/2006/relationships/image" Target="../media/image130.png"/><Relationship Id="rId10" Type="http://schemas.openxmlformats.org/officeDocument/2006/relationships/image" Target="../media/image1040.png"/><Relationship Id="rId19" Type="http://schemas.openxmlformats.org/officeDocument/2006/relationships/image" Target="../media/image113.png"/><Relationship Id="rId44" Type="http://schemas.openxmlformats.org/officeDocument/2006/relationships/image" Target="../media/image138.png"/><Relationship Id="rId31" Type="http://schemas.openxmlformats.org/officeDocument/2006/relationships/image" Target="../media/image125.png"/><Relationship Id="rId4" Type="http://schemas.openxmlformats.org/officeDocument/2006/relationships/image" Target="../media/image990.png"/><Relationship Id="rId9" Type="http://schemas.openxmlformats.org/officeDocument/2006/relationships/image" Target="../media/image1030.png"/><Relationship Id="rId14" Type="http://schemas.openxmlformats.org/officeDocument/2006/relationships/image" Target="../media/image108.png"/><Relationship Id="rId22" Type="http://schemas.openxmlformats.org/officeDocument/2006/relationships/image" Target="../media/image116.png"/><Relationship Id="rId43" Type="http://schemas.openxmlformats.org/officeDocument/2006/relationships/image" Target="../media/image137.png"/><Relationship Id="rId27" Type="http://schemas.openxmlformats.org/officeDocument/2006/relationships/image" Target="../media/image121.png"/><Relationship Id="rId30" Type="http://schemas.openxmlformats.org/officeDocument/2006/relationships/image" Target="../media/image124.png"/><Relationship Id="rId35" Type="http://schemas.openxmlformats.org/officeDocument/2006/relationships/image" Target="../media/image129.png"/><Relationship Id="rId8" Type="http://schemas.openxmlformats.org/officeDocument/2006/relationships/image" Target="../media/image1020.png"/><Relationship Id="rId3" Type="http://schemas.openxmlformats.org/officeDocument/2006/relationships/image" Target="../media/image980.png"/><Relationship Id="rId12" Type="http://schemas.openxmlformats.org/officeDocument/2006/relationships/image" Target="../media/image1060.png"/><Relationship Id="rId17" Type="http://schemas.openxmlformats.org/officeDocument/2006/relationships/image" Target="../media/image111.png"/><Relationship Id="rId25" Type="http://schemas.openxmlformats.org/officeDocument/2006/relationships/image" Target="../media/image119.png"/><Relationship Id="rId46" Type="http://schemas.openxmlformats.org/officeDocument/2006/relationships/image" Target="../media/image140.png"/><Relationship Id="rId33" Type="http://schemas.openxmlformats.org/officeDocument/2006/relationships/image" Target="../media/image127.png"/><Relationship Id="rId38" Type="http://schemas.openxmlformats.org/officeDocument/2006/relationships/image" Target="../media/image132.png"/><Relationship Id="rId20" Type="http://schemas.openxmlformats.org/officeDocument/2006/relationships/image" Target="../media/image114.png"/><Relationship Id="rId41" Type="http://schemas.openxmlformats.org/officeDocument/2006/relationships/image" Target="../media/image135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0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0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14.png"/><Relationship Id="rId15" Type="http://schemas.openxmlformats.org/officeDocument/2006/relationships/image" Target="../media/image16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8.png"/><Relationship Id="rId3" Type="http://schemas.openxmlformats.org/officeDocument/2006/relationships/image" Target="../media/image18.png"/><Relationship Id="rId7" Type="http://schemas.openxmlformats.org/officeDocument/2006/relationships/image" Target="../media/image2.png"/><Relationship Id="rId12" Type="http://schemas.openxmlformats.org/officeDocument/2006/relationships/image" Target="../media/image7.png"/><Relationship Id="rId17" Type="http://schemas.openxmlformats.org/officeDocument/2006/relationships/image" Target="../media/image12.png"/><Relationship Id="rId2" Type="http://schemas.openxmlformats.org/officeDocument/2006/relationships/image" Target="../media/image17.png"/><Relationship Id="rId16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.png"/><Relationship Id="rId11" Type="http://schemas.openxmlformats.org/officeDocument/2006/relationships/image" Target="../media/image6.png"/><Relationship Id="rId5" Type="http://schemas.openxmlformats.org/officeDocument/2006/relationships/image" Target="../media/image20.png"/><Relationship Id="rId15" Type="http://schemas.openxmlformats.org/officeDocument/2006/relationships/image" Target="../media/image10.png"/><Relationship Id="rId10" Type="http://schemas.openxmlformats.org/officeDocument/2006/relationships/image" Target="../media/image5.png"/><Relationship Id="rId4" Type="http://schemas.openxmlformats.org/officeDocument/2006/relationships/image" Target="../media/image19.png"/><Relationship Id="rId9" Type="http://schemas.openxmlformats.org/officeDocument/2006/relationships/image" Target="../media/image4.png"/><Relationship Id="rId1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18" Type="http://schemas.openxmlformats.org/officeDocument/2006/relationships/image" Target="../media/image37.png"/><Relationship Id="rId3" Type="http://schemas.openxmlformats.org/officeDocument/2006/relationships/image" Target="../media/image221.png"/><Relationship Id="rId21" Type="http://schemas.openxmlformats.org/officeDocument/2006/relationships/image" Target="../media/image40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17" Type="http://schemas.openxmlformats.org/officeDocument/2006/relationships/image" Target="../media/image36.png"/><Relationship Id="rId2" Type="http://schemas.openxmlformats.org/officeDocument/2006/relationships/image" Target="../media/image211.png"/><Relationship Id="rId16" Type="http://schemas.openxmlformats.org/officeDocument/2006/relationships/image" Target="../media/image35.png"/><Relationship Id="rId20" Type="http://schemas.openxmlformats.org/officeDocument/2006/relationships/image" Target="../media/image3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5" Type="http://schemas.openxmlformats.org/officeDocument/2006/relationships/image" Target="../media/image34.png"/><Relationship Id="rId10" Type="http://schemas.openxmlformats.org/officeDocument/2006/relationships/image" Target="../media/image29.png"/><Relationship Id="rId19" Type="http://schemas.openxmlformats.org/officeDocument/2006/relationships/image" Target="../media/image38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image" Target="../media/image33.png"/><Relationship Id="rId22" Type="http://schemas.openxmlformats.org/officeDocument/2006/relationships/image" Target="../media/image4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18BC468-ADF5-4A6C-97B2-7D017636A4D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Faltende neuronale netze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D052E4DD-C4D3-4F40-AB39-97DB89F6CE5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Eine Präsentation von Benjamin Jank</a:t>
            </a:r>
          </a:p>
        </p:txBody>
      </p:sp>
    </p:spTree>
    <p:extLst>
      <p:ext uri="{BB962C8B-B14F-4D97-AF65-F5344CB8AC3E}">
        <p14:creationId xmlns:p14="http://schemas.microsoft.com/office/powerpoint/2010/main" val="29886062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2308A35D-7010-4B29-A7C2-4DBF67F63998}"/>
              </a:ext>
            </a:extLst>
          </p:cNvPr>
          <p:cNvGrpSpPr/>
          <p:nvPr/>
        </p:nvGrpSpPr>
        <p:grpSpPr>
          <a:xfrm>
            <a:off x="1140208" y="1371375"/>
            <a:ext cx="4233994" cy="3023681"/>
            <a:chOff x="7830114" y="1722439"/>
            <a:chExt cx="4233994" cy="3023681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" name="Textfeld 4">
                  <a:extLst>
                    <a:ext uri="{FF2B5EF4-FFF2-40B4-BE49-F238E27FC236}">
                      <a16:creationId xmlns:a16="http://schemas.microsoft.com/office/drawing/2014/main" id="{4B80465D-A395-482D-A3C9-6AA2DBBCDB09}"/>
                    </a:ext>
                  </a:extLst>
                </p:cNvPr>
                <p:cNvSpPr txBox="1"/>
                <p:nvPr/>
              </p:nvSpPr>
              <p:spPr>
                <a:xfrm>
                  <a:off x="7947596" y="3967189"/>
                  <a:ext cx="4116512" cy="77893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de-DE" b="0" i="1" baseline="-25000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de-DE" b="0" i="1" baseline="-25000" smtClean="0">
                            <a:latin typeface="Cambria Math" panose="02040503050406030204" pitchFamily="18" charset="0"/>
                          </a:rPr>
                          <m:t>2,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 …,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𝑣𝑛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)=</m:t>
                        </m:r>
                        <m:f>
                          <m:fPr>
                            <m:ctrlPr>
                              <a:rPr lang="de-DE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den>
                        </m:f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nary>
                          <m:naryPr>
                            <m:chr m:val="∑"/>
                            <m:limLoc m:val="undOvr"/>
                            <m:grow m:val="on"/>
                            <m:ctrlPr>
                              <a:rPr lang="de-DE" i="1" dirty="0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de-DE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de-DE" i="0" dirty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de-DE" b="0" i="1" dirty="0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sup>
                          <m:e>
                            <m:sSup>
                              <m:sSupPr>
                                <m:ctrlPr>
                                  <a:rPr lang="de-DE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i="1" dirty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de-DE" i="1" dirty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d>
                                  <m:dPr>
                                    <m:ctrlPr>
                                      <a:rPr lang="de-DE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de-DE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de-DE" i="1" dirty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de-DE" i="1" dirty="0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de-DE" i="1" dirty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de-DE" i="1" dirty="0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sup>
                                    </m:sSup>
                                  </m:e>
                                </m:d>
                                <m:r>
                                  <a:rPr lang="de-DE" i="1" dirty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de-DE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i="1" dirty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de-DE" i="1" dirty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i="1" dirty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de-DE" i="1" dirty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  <m:r>
                                  <a:rPr lang="de-DE" i="1" dirty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de-DE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de-DE" b="0" i="1" dirty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nary>
                      </m:oMath>
                    </m:oMathPara>
                  </a14:m>
                  <a:endParaRPr lang="de-DE" dirty="0"/>
                </a:p>
              </p:txBody>
            </p:sp>
          </mc:Choice>
          <mc:Fallback>
            <p:sp>
              <p:nvSpPr>
                <p:cNvPr id="5" name="Textfeld 4">
                  <a:extLst>
                    <a:ext uri="{FF2B5EF4-FFF2-40B4-BE49-F238E27FC236}">
                      <a16:creationId xmlns:a16="http://schemas.microsoft.com/office/drawing/2014/main" id="{4B80465D-A395-482D-A3C9-6AA2DBBCDB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47596" y="3967189"/>
                  <a:ext cx="4116512" cy="778931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8949D97A-A738-4DCC-B488-B8F7AE120C5A}"/>
                </a:ext>
              </a:extLst>
            </p:cNvPr>
            <p:cNvSpPr txBox="1"/>
            <p:nvPr/>
          </p:nvSpPr>
          <p:spPr>
            <a:xfrm>
              <a:off x="7830114" y="1722439"/>
              <a:ext cx="4153701" cy="26776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b="1" dirty="0"/>
                <a:t>Die Fehlerfunktion</a:t>
              </a:r>
            </a:p>
            <a:p>
              <a:endParaRPr lang="de-DE" dirty="0"/>
            </a:p>
            <a:p>
              <a:pPr marL="285750" indent="-285750">
                <a:buFontTx/>
                <a:buChar char="-"/>
              </a:pPr>
              <a:r>
                <a:rPr lang="de-DE" dirty="0"/>
                <a:t>Parameter von Model als Eingabe</a:t>
              </a:r>
            </a:p>
            <a:p>
              <a:pPr marL="285750" indent="-285750">
                <a:buFontTx/>
                <a:buChar char="-"/>
              </a:pPr>
              <a:r>
                <a:rPr lang="de-DE" dirty="0"/>
                <a:t>gibt </a:t>
              </a:r>
              <a:r>
                <a:rPr lang="de-DE" dirty="0" err="1"/>
                <a:t>durschnittliche</a:t>
              </a:r>
              <a:br>
                <a:rPr lang="de-DE" dirty="0"/>
              </a:br>
              <a:r>
                <a:rPr lang="de-DE" dirty="0"/>
                <a:t>Abweichung des Models von</a:t>
              </a:r>
              <a:br>
                <a:rPr lang="de-DE" dirty="0"/>
              </a:br>
              <a:r>
                <a:rPr lang="de-DE" dirty="0"/>
                <a:t>Wahrheitswerten zurück</a:t>
              </a:r>
            </a:p>
            <a:p>
              <a:pPr marL="285750" indent="-285750">
                <a:buFontTx/>
                <a:buChar char="-"/>
              </a:pPr>
              <a:endParaRPr lang="de-DE" dirty="0"/>
            </a:p>
            <a:p>
              <a:r>
                <a:rPr lang="de-DE" dirty="0"/>
                <a:t>Mean </a:t>
              </a:r>
              <a:r>
                <a:rPr lang="de-DE" dirty="0" err="1"/>
                <a:t>Squared</a:t>
              </a:r>
              <a:r>
                <a:rPr lang="de-DE" dirty="0"/>
                <a:t> Error Funktion:</a:t>
              </a:r>
            </a:p>
            <a:p>
              <a:endParaRPr lang="de-DE" dirty="0"/>
            </a:p>
          </p:txBody>
        </p:sp>
      </p:grpSp>
      <p:sp>
        <p:nvSpPr>
          <p:cNvPr id="7" name="Textfeld 6">
            <a:extLst>
              <a:ext uri="{FF2B5EF4-FFF2-40B4-BE49-F238E27FC236}">
                <a16:creationId xmlns:a16="http://schemas.microsoft.com/office/drawing/2014/main" id="{FA81F3FD-85EB-4546-9094-597204DFC715}"/>
              </a:ext>
            </a:extLst>
          </p:cNvPr>
          <p:cNvSpPr txBox="1"/>
          <p:nvPr/>
        </p:nvSpPr>
        <p:spPr>
          <a:xfrm>
            <a:off x="6285476" y="1431921"/>
            <a:ext cx="4089581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/>
              <a:t>Das </a:t>
            </a:r>
            <a:r>
              <a:rPr lang="de-DE" sz="2400" b="1" dirty="0" err="1"/>
              <a:t>Gradientenverfahren</a:t>
            </a:r>
            <a:endParaRPr lang="de-DE" sz="2400" b="1" dirty="0"/>
          </a:p>
          <a:p>
            <a:endParaRPr lang="de-DE" dirty="0"/>
          </a:p>
          <a:p>
            <a:pPr marL="285750" indent="-285750">
              <a:buFontTx/>
              <a:buChar char="-"/>
            </a:pPr>
            <a:r>
              <a:rPr lang="de-DE" dirty="0"/>
              <a:t>iterativer Algorithmus, um </a:t>
            </a:r>
            <a:br>
              <a:rPr lang="de-DE" dirty="0"/>
            </a:br>
            <a:r>
              <a:rPr lang="de-DE" dirty="0"/>
              <a:t>differenzierbare Funktion zu </a:t>
            </a:r>
            <a:br>
              <a:rPr lang="de-DE" dirty="0"/>
            </a:br>
            <a:r>
              <a:rPr lang="de-DE" dirty="0"/>
              <a:t>minimieren</a:t>
            </a:r>
          </a:p>
          <a:p>
            <a:pPr marL="285750" indent="-285750">
              <a:buFontTx/>
              <a:buChar char="-"/>
            </a:pPr>
            <a:r>
              <a:rPr lang="de-DE" dirty="0"/>
              <a:t>Hilfsmittel, um Fehlerfunktion zu </a:t>
            </a:r>
            <a:br>
              <a:rPr lang="de-DE" dirty="0"/>
            </a:br>
            <a:r>
              <a:rPr lang="de-DE" dirty="0"/>
              <a:t>minimieren</a:t>
            </a:r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A72AAF86-D185-4342-B088-0586ABEDB7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26544"/>
            <a:ext cx="10515600" cy="1325563"/>
          </a:xfrm>
        </p:spPr>
        <p:txBody>
          <a:bodyPr>
            <a:normAutofit/>
          </a:bodyPr>
          <a:lstStyle/>
          <a:p>
            <a:r>
              <a:rPr lang="de-DE" sz="4000" dirty="0"/>
              <a:t>Training neuronaler Netze</a:t>
            </a:r>
          </a:p>
        </p:txBody>
      </p:sp>
    </p:spTree>
    <p:extLst>
      <p:ext uri="{BB962C8B-B14F-4D97-AF65-F5344CB8AC3E}">
        <p14:creationId xmlns:p14="http://schemas.microsoft.com/office/powerpoint/2010/main" val="525613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uppieren 41">
            <a:extLst>
              <a:ext uri="{FF2B5EF4-FFF2-40B4-BE49-F238E27FC236}">
                <a16:creationId xmlns:a16="http://schemas.microsoft.com/office/drawing/2014/main" id="{C250E5A3-FA24-49FA-9984-2401DD9C93CF}"/>
              </a:ext>
            </a:extLst>
          </p:cNvPr>
          <p:cNvGrpSpPr/>
          <p:nvPr/>
        </p:nvGrpSpPr>
        <p:grpSpPr>
          <a:xfrm>
            <a:off x="3340000" y="2380343"/>
            <a:ext cx="4300792" cy="4112532"/>
            <a:chOff x="1830829" y="2854392"/>
            <a:chExt cx="3058687" cy="3058687"/>
          </a:xfrm>
        </p:grpSpPr>
        <p:grpSp>
          <p:nvGrpSpPr>
            <p:cNvPr id="41" name="Gruppieren 40">
              <a:extLst>
                <a:ext uri="{FF2B5EF4-FFF2-40B4-BE49-F238E27FC236}">
                  <a16:creationId xmlns:a16="http://schemas.microsoft.com/office/drawing/2014/main" id="{7AA8A93F-734C-4AC7-92D2-98AB5050E16C}"/>
                </a:ext>
              </a:extLst>
            </p:cNvPr>
            <p:cNvGrpSpPr/>
            <p:nvPr/>
          </p:nvGrpSpPr>
          <p:grpSpPr>
            <a:xfrm>
              <a:off x="1830829" y="2854392"/>
              <a:ext cx="3058687" cy="3058687"/>
              <a:chOff x="1576200" y="3244032"/>
              <a:chExt cx="3058687" cy="3058687"/>
            </a:xfrm>
          </p:grpSpPr>
          <p:grpSp>
            <p:nvGrpSpPr>
              <p:cNvPr id="40" name="Gruppieren 39">
                <a:extLst>
                  <a:ext uri="{FF2B5EF4-FFF2-40B4-BE49-F238E27FC236}">
                    <a16:creationId xmlns:a16="http://schemas.microsoft.com/office/drawing/2014/main" id="{7EE7D551-7B97-4159-AA05-ACFEB095C7CD}"/>
                  </a:ext>
                </a:extLst>
              </p:cNvPr>
              <p:cNvGrpSpPr/>
              <p:nvPr/>
            </p:nvGrpSpPr>
            <p:grpSpPr>
              <a:xfrm>
                <a:off x="1576200" y="3244032"/>
                <a:ext cx="3058687" cy="3058687"/>
                <a:chOff x="1426227" y="3127851"/>
                <a:chExt cx="3058687" cy="3058687"/>
              </a:xfrm>
            </p:grpSpPr>
            <p:grpSp>
              <p:nvGrpSpPr>
                <p:cNvPr id="34" name="Gruppieren 33">
                  <a:extLst>
                    <a:ext uri="{FF2B5EF4-FFF2-40B4-BE49-F238E27FC236}">
                      <a16:creationId xmlns:a16="http://schemas.microsoft.com/office/drawing/2014/main" id="{50D9F8CA-17F8-4AFF-BDAB-630437E69DA1}"/>
                    </a:ext>
                  </a:extLst>
                </p:cNvPr>
                <p:cNvGrpSpPr/>
                <p:nvPr/>
              </p:nvGrpSpPr>
              <p:grpSpPr>
                <a:xfrm>
                  <a:off x="1426227" y="3127851"/>
                  <a:ext cx="3058687" cy="3058687"/>
                  <a:chOff x="947572" y="2672086"/>
                  <a:chExt cx="3058687" cy="3058687"/>
                </a:xfrm>
              </p:grpSpPr>
              <p:cxnSp>
                <p:nvCxnSpPr>
                  <p:cNvPr id="12" name="Gerade Verbindung mit Pfeil 11">
                    <a:extLst>
                      <a:ext uri="{FF2B5EF4-FFF2-40B4-BE49-F238E27FC236}">
                        <a16:creationId xmlns:a16="http://schemas.microsoft.com/office/drawing/2014/main" id="{BE0D8D8A-12A0-49B4-8F21-27CE01392F8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263759" y="4865850"/>
                    <a:ext cx="201109" cy="192579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33" name="Gruppieren 32">
                    <a:extLst>
                      <a:ext uri="{FF2B5EF4-FFF2-40B4-BE49-F238E27FC236}">
                        <a16:creationId xmlns:a16="http://schemas.microsoft.com/office/drawing/2014/main" id="{C758CD2E-D2A9-4089-802D-526018258D6F}"/>
                      </a:ext>
                    </a:extLst>
                  </p:cNvPr>
                  <p:cNvGrpSpPr/>
                  <p:nvPr/>
                </p:nvGrpSpPr>
                <p:grpSpPr>
                  <a:xfrm>
                    <a:off x="947572" y="2672086"/>
                    <a:ext cx="3058687" cy="3058687"/>
                    <a:chOff x="4254478" y="3130970"/>
                    <a:chExt cx="3058687" cy="3058687"/>
                  </a:xfrm>
                </p:grpSpPr>
                <p:pic>
                  <p:nvPicPr>
                    <p:cNvPr id="8" name="Grafik 7">
                      <a:extLst>
                        <a:ext uri="{FF2B5EF4-FFF2-40B4-BE49-F238E27FC236}">
                          <a16:creationId xmlns:a16="http://schemas.microsoft.com/office/drawing/2014/main" id="{658E19F7-68F1-4CD2-BDF1-F68E38B57E2D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"/>
                    <a:stretch>
                      <a:fillRect/>
                    </a:stretch>
                  </p:blipFill>
                  <p:spPr>
                    <a:xfrm>
                      <a:off x="4254478" y="3130970"/>
                      <a:ext cx="3058687" cy="3058687"/>
                    </a:xfrm>
                    <a:prstGeom prst="rect">
                      <a:avLst/>
                    </a:prstGeom>
                  </p:spPr>
                </p:pic>
                <p:cxnSp>
                  <p:nvCxnSpPr>
                    <p:cNvPr id="29" name="Gerade Verbindung mit Pfeil 28">
                      <a:extLst>
                        <a:ext uri="{FF2B5EF4-FFF2-40B4-BE49-F238E27FC236}">
                          <a16:creationId xmlns:a16="http://schemas.microsoft.com/office/drawing/2014/main" id="{A8AC2D91-FD89-493D-829B-178B5F1D017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4621919" y="5196598"/>
                      <a:ext cx="46742" cy="20075"/>
                    </a:xfrm>
                    <a:prstGeom prst="straightConnector1">
                      <a:avLst/>
                    </a:prstGeom>
                    <a:ln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sp>
              <p:nvSpPr>
                <p:cNvPr id="7" name="Textfeld 6">
                  <a:extLst>
                    <a:ext uri="{FF2B5EF4-FFF2-40B4-BE49-F238E27FC236}">
                      <a16:creationId xmlns:a16="http://schemas.microsoft.com/office/drawing/2014/main" id="{5C553DA3-5388-447A-82F2-41EDFD91F723}"/>
                    </a:ext>
                  </a:extLst>
                </p:cNvPr>
                <p:cNvSpPr txBox="1"/>
                <p:nvPr/>
              </p:nvSpPr>
              <p:spPr>
                <a:xfrm>
                  <a:off x="3976061" y="5309638"/>
                  <a:ext cx="334514" cy="204556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sz="1400" dirty="0">
                      <a:solidFill>
                        <a:schemeClr val="accent2">
                          <a:lumMod val="75000"/>
                        </a:schemeClr>
                      </a:solidFill>
                    </a:rPr>
                    <a:t>b</a:t>
                  </a:r>
                  <a:endParaRPr lang="de-DE" baseline="-25000" dirty="0">
                    <a:solidFill>
                      <a:schemeClr val="accent2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9" name="Textfeld 8">
                  <a:extLst>
                    <a:ext uri="{FF2B5EF4-FFF2-40B4-BE49-F238E27FC236}">
                      <a16:creationId xmlns:a16="http://schemas.microsoft.com/office/drawing/2014/main" id="{04F635AA-8595-421B-9E57-636C65A2103D}"/>
                    </a:ext>
                  </a:extLst>
                </p:cNvPr>
                <p:cNvSpPr txBox="1"/>
                <p:nvPr/>
              </p:nvSpPr>
              <p:spPr>
                <a:xfrm>
                  <a:off x="1699025" y="5260169"/>
                  <a:ext cx="334514" cy="2587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sz="1400" dirty="0">
                      <a:solidFill>
                        <a:schemeClr val="accent2">
                          <a:lumMod val="75000"/>
                        </a:schemeClr>
                      </a:solidFill>
                    </a:rPr>
                    <a:t>a</a:t>
                  </a:r>
                  <a:endParaRPr lang="de-DE" baseline="-25000" dirty="0">
                    <a:solidFill>
                      <a:schemeClr val="accent2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10" name="Textfeld 9">
                  <a:extLst>
                    <a:ext uri="{FF2B5EF4-FFF2-40B4-BE49-F238E27FC236}">
                      <a16:creationId xmlns:a16="http://schemas.microsoft.com/office/drawing/2014/main" id="{5405EB8F-9E7F-4FE4-B34C-2A2D53F3DE41}"/>
                    </a:ext>
                  </a:extLst>
                </p:cNvPr>
                <p:cNvSpPr txBox="1"/>
                <p:nvPr/>
              </p:nvSpPr>
              <p:spPr>
                <a:xfrm>
                  <a:off x="2898886" y="3127851"/>
                  <a:ext cx="150238" cy="252026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sz="1400" dirty="0">
                      <a:solidFill>
                        <a:schemeClr val="accent2">
                          <a:lumMod val="75000"/>
                        </a:schemeClr>
                      </a:solidFill>
                    </a:rPr>
                    <a:t>L</a:t>
                  </a:r>
                  <a:endParaRPr lang="de-DE" baseline="-25000" dirty="0">
                    <a:solidFill>
                      <a:schemeClr val="accent2">
                        <a:lumMod val="75000"/>
                      </a:schemeClr>
                    </a:solidFill>
                  </a:endParaRPr>
                </a:p>
              </p:txBody>
            </p:sp>
          </p:grpSp>
          <p:cxnSp>
            <p:nvCxnSpPr>
              <p:cNvPr id="39" name="Gerade Verbindung mit Pfeil 38">
                <a:extLst>
                  <a:ext uri="{FF2B5EF4-FFF2-40B4-BE49-F238E27FC236}">
                    <a16:creationId xmlns:a16="http://schemas.microsoft.com/office/drawing/2014/main" id="{DD35B697-377D-4D7C-9D54-45E8CACDCC5B}"/>
                  </a:ext>
                </a:extLst>
              </p:cNvPr>
              <p:cNvCxnSpPr/>
              <p:nvPr/>
            </p:nvCxnSpPr>
            <p:spPr>
              <a:xfrm flipV="1">
                <a:off x="3150125" y="3514724"/>
                <a:ext cx="0" cy="8890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998628E4-B470-4AE6-B9D9-D200DCA31228}"/>
                </a:ext>
              </a:extLst>
            </p:cNvPr>
            <p:cNvSpPr txBox="1"/>
            <p:nvPr/>
          </p:nvSpPr>
          <p:spPr>
            <a:xfrm>
              <a:off x="2935635" y="5240735"/>
              <a:ext cx="5180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solidFill>
                    <a:srgbClr val="FF0000"/>
                  </a:solidFill>
                </a:rPr>
                <a:t>x P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C988B28E-FBC9-44B2-8455-8CAD7D099346}"/>
                  </a:ext>
                </a:extLst>
              </p:cNvPr>
              <p:cNvSpPr txBox="1"/>
              <p:nvPr/>
            </p:nvSpPr>
            <p:spPr>
              <a:xfrm>
                <a:off x="5271820" y="1418446"/>
                <a:ext cx="3315908" cy="778931"/>
              </a:xfrm>
              <a:prstGeom prst="rect">
                <a:avLst/>
              </a:prstGeom>
              <a:noFill/>
              <a:ln>
                <a:solidFill>
                  <a:schemeClr val="bg2">
                    <a:lumMod val="50000"/>
                  </a:schemeClr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de-DE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de-DE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den>
                      </m:f>
                      <m:r>
                        <a:rPr lang="de-DE" i="1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de-DE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dirty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sup>
                        <m:e>
                          <m:sSup>
                            <m:sSupPr>
                              <m:ctrlPr>
                                <a:rPr lang="de-DE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b="0" i="1" dirty="0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r>
                                    <a:rPr lang="de-DE" b="0" i="1" dirty="0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b="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i="1" dirty="0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de-DE" b="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C988B28E-FBC9-44B2-8455-8CAD7D0993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1820" y="1418446"/>
                <a:ext cx="3315908" cy="7789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bg2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feld 27">
                <a:extLst>
                  <a:ext uri="{FF2B5EF4-FFF2-40B4-BE49-F238E27FC236}">
                    <a16:creationId xmlns:a16="http://schemas.microsoft.com/office/drawing/2014/main" id="{D669164E-D248-46C8-A355-4B9737F4209D}"/>
                  </a:ext>
                </a:extLst>
              </p:cNvPr>
              <p:cNvSpPr txBox="1"/>
              <p:nvPr/>
            </p:nvSpPr>
            <p:spPr>
              <a:xfrm>
                <a:off x="1502682" y="1472977"/>
                <a:ext cx="248752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de-DE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de-DE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𝑎𝑥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8" name="Textfeld 27">
                <a:extLst>
                  <a:ext uri="{FF2B5EF4-FFF2-40B4-BE49-F238E27FC236}">
                    <a16:creationId xmlns:a16="http://schemas.microsoft.com/office/drawing/2014/main" id="{D669164E-D248-46C8-A355-4B9737F420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2682" y="1472977"/>
                <a:ext cx="2487526" cy="369332"/>
              </a:xfrm>
              <a:prstGeom prst="rect">
                <a:avLst/>
              </a:prstGeom>
              <a:blipFill>
                <a:blip r:embed="rId4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3BCD470E-81FD-44B6-9689-5BA6F56CF387}"/>
              </a:ext>
            </a:extLst>
          </p:cNvPr>
          <p:cNvCxnSpPr>
            <a:cxnSpLocks/>
          </p:cNvCxnSpPr>
          <p:nvPr/>
        </p:nvCxnSpPr>
        <p:spPr>
          <a:xfrm flipH="1" flipV="1">
            <a:off x="4792540" y="5423460"/>
            <a:ext cx="243702" cy="28813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itel 7">
            <a:extLst>
              <a:ext uri="{FF2B5EF4-FFF2-40B4-BE49-F238E27FC236}">
                <a16:creationId xmlns:a16="http://schemas.microsoft.com/office/drawing/2014/main" id="{80CD42E6-99CC-4496-93F0-89C74C1E2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26544"/>
            <a:ext cx="10515600" cy="1325563"/>
          </a:xfrm>
        </p:spPr>
        <p:txBody>
          <a:bodyPr>
            <a:normAutofit/>
          </a:bodyPr>
          <a:lstStyle/>
          <a:p>
            <a:r>
              <a:rPr lang="de-DE" sz="4000" dirty="0"/>
              <a:t>Training neuronaler Netze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1DF02348-81FB-4AF9-AB02-CCB098C3AD35}"/>
              </a:ext>
            </a:extLst>
          </p:cNvPr>
          <p:cNvSpPr txBox="1"/>
          <p:nvPr/>
        </p:nvSpPr>
        <p:spPr>
          <a:xfrm>
            <a:off x="946615" y="798552"/>
            <a:ext cx="38459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/>
              <a:t>Das </a:t>
            </a:r>
            <a:r>
              <a:rPr lang="de-DE" sz="2400" b="1" dirty="0" err="1"/>
              <a:t>Gradientenverfahren</a:t>
            </a:r>
            <a:endParaRPr lang="de-DE" sz="2400" b="1" dirty="0"/>
          </a:p>
        </p:txBody>
      </p:sp>
    </p:spTree>
    <p:extLst>
      <p:ext uri="{BB962C8B-B14F-4D97-AF65-F5344CB8AC3E}">
        <p14:creationId xmlns:p14="http://schemas.microsoft.com/office/powerpoint/2010/main" val="2756076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C988B28E-FBC9-44B2-8455-8CAD7D099346}"/>
                  </a:ext>
                </a:extLst>
              </p:cNvPr>
              <p:cNvSpPr txBox="1"/>
              <p:nvPr/>
            </p:nvSpPr>
            <p:spPr>
              <a:xfrm>
                <a:off x="5271820" y="1418446"/>
                <a:ext cx="3315908" cy="778931"/>
              </a:xfrm>
              <a:prstGeom prst="rect">
                <a:avLst/>
              </a:prstGeom>
              <a:noFill/>
              <a:ln>
                <a:solidFill>
                  <a:schemeClr val="bg2">
                    <a:lumMod val="50000"/>
                  </a:schemeClr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𝐼</m:t>
                          </m:r>
                        </m:den>
                      </m:f>
                      <m:r>
                        <a:rPr lang="de-DE" i="1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de-DE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dirty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𝐼</m:t>
                          </m:r>
                        </m:sup>
                        <m:e>
                          <m:sSup>
                            <m:sSupPr>
                              <m:ctrlPr>
                                <a:rPr lang="de-DE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i="1" dirty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)−</m:t>
                              </m:r>
                              <m:sSup>
                                <m:sSupPr>
                                  <m:ctrlP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C988B28E-FBC9-44B2-8455-8CAD7D0993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1820" y="1418446"/>
                <a:ext cx="3315908" cy="77893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bg2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feld 27">
                <a:extLst>
                  <a:ext uri="{FF2B5EF4-FFF2-40B4-BE49-F238E27FC236}">
                    <a16:creationId xmlns:a16="http://schemas.microsoft.com/office/drawing/2014/main" id="{D669164E-D248-46C8-A355-4B9737F4209D}"/>
                  </a:ext>
                </a:extLst>
              </p:cNvPr>
              <p:cNvSpPr txBox="1"/>
              <p:nvPr/>
            </p:nvSpPr>
            <p:spPr>
              <a:xfrm>
                <a:off x="1502682" y="1472977"/>
                <a:ext cx="248752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de-DE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de-DE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𝑎𝑥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8" name="Textfeld 27">
                <a:extLst>
                  <a:ext uri="{FF2B5EF4-FFF2-40B4-BE49-F238E27FC236}">
                    <a16:creationId xmlns:a16="http://schemas.microsoft.com/office/drawing/2014/main" id="{D669164E-D248-46C8-A355-4B9737F420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2682" y="1472977"/>
                <a:ext cx="2487526" cy="369332"/>
              </a:xfrm>
              <a:prstGeom prst="rect">
                <a:avLst/>
              </a:prstGeom>
              <a:blipFill>
                <a:blip r:embed="rId3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5" name="Gruppieren 54">
            <a:extLst>
              <a:ext uri="{FF2B5EF4-FFF2-40B4-BE49-F238E27FC236}">
                <a16:creationId xmlns:a16="http://schemas.microsoft.com/office/drawing/2014/main" id="{8B69562D-FCB7-4C20-A094-BFCB61DA2767}"/>
              </a:ext>
            </a:extLst>
          </p:cNvPr>
          <p:cNvGrpSpPr/>
          <p:nvPr/>
        </p:nvGrpSpPr>
        <p:grpSpPr>
          <a:xfrm>
            <a:off x="3345495" y="2380343"/>
            <a:ext cx="4300792" cy="4112532"/>
            <a:chOff x="1830829" y="2854392"/>
            <a:chExt cx="3058687" cy="3058687"/>
          </a:xfrm>
        </p:grpSpPr>
        <p:grpSp>
          <p:nvGrpSpPr>
            <p:cNvPr id="56" name="Gruppieren 55">
              <a:extLst>
                <a:ext uri="{FF2B5EF4-FFF2-40B4-BE49-F238E27FC236}">
                  <a16:creationId xmlns:a16="http://schemas.microsoft.com/office/drawing/2014/main" id="{CDB5E888-A24F-4CC1-A7BB-DF0296D2955D}"/>
                </a:ext>
              </a:extLst>
            </p:cNvPr>
            <p:cNvGrpSpPr/>
            <p:nvPr/>
          </p:nvGrpSpPr>
          <p:grpSpPr>
            <a:xfrm>
              <a:off x="1830829" y="2854392"/>
              <a:ext cx="3058687" cy="3058687"/>
              <a:chOff x="1576200" y="3244032"/>
              <a:chExt cx="3058687" cy="3058687"/>
            </a:xfrm>
          </p:grpSpPr>
          <p:grpSp>
            <p:nvGrpSpPr>
              <p:cNvPr id="58" name="Gruppieren 57">
                <a:extLst>
                  <a:ext uri="{FF2B5EF4-FFF2-40B4-BE49-F238E27FC236}">
                    <a16:creationId xmlns:a16="http://schemas.microsoft.com/office/drawing/2014/main" id="{E4B7DED1-845A-4628-AD68-54B905E6A722}"/>
                  </a:ext>
                </a:extLst>
              </p:cNvPr>
              <p:cNvGrpSpPr/>
              <p:nvPr/>
            </p:nvGrpSpPr>
            <p:grpSpPr>
              <a:xfrm>
                <a:off x="1576200" y="3244032"/>
                <a:ext cx="3058687" cy="3058687"/>
                <a:chOff x="1426227" y="3127851"/>
                <a:chExt cx="3058687" cy="3058687"/>
              </a:xfrm>
            </p:grpSpPr>
            <p:grpSp>
              <p:nvGrpSpPr>
                <p:cNvPr id="60" name="Gruppieren 59">
                  <a:extLst>
                    <a:ext uri="{FF2B5EF4-FFF2-40B4-BE49-F238E27FC236}">
                      <a16:creationId xmlns:a16="http://schemas.microsoft.com/office/drawing/2014/main" id="{E30C93A4-113E-4A1B-8A3D-6CD5C21BA425}"/>
                    </a:ext>
                  </a:extLst>
                </p:cNvPr>
                <p:cNvGrpSpPr/>
                <p:nvPr/>
              </p:nvGrpSpPr>
              <p:grpSpPr>
                <a:xfrm>
                  <a:off x="1426227" y="3127851"/>
                  <a:ext cx="3058687" cy="3058687"/>
                  <a:chOff x="947572" y="2672086"/>
                  <a:chExt cx="3058687" cy="3058687"/>
                </a:xfrm>
              </p:grpSpPr>
              <p:cxnSp>
                <p:nvCxnSpPr>
                  <p:cNvPr id="64" name="Gerade Verbindung mit Pfeil 63">
                    <a:extLst>
                      <a:ext uri="{FF2B5EF4-FFF2-40B4-BE49-F238E27FC236}">
                        <a16:creationId xmlns:a16="http://schemas.microsoft.com/office/drawing/2014/main" id="{BE7F74FC-A446-4D01-81C9-B1E6317E0C8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263759" y="4865850"/>
                    <a:ext cx="201109" cy="192579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65" name="Gruppieren 64">
                    <a:extLst>
                      <a:ext uri="{FF2B5EF4-FFF2-40B4-BE49-F238E27FC236}">
                        <a16:creationId xmlns:a16="http://schemas.microsoft.com/office/drawing/2014/main" id="{C44ACC20-1AA4-439B-ABF2-4CC61E80A251}"/>
                      </a:ext>
                    </a:extLst>
                  </p:cNvPr>
                  <p:cNvGrpSpPr/>
                  <p:nvPr/>
                </p:nvGrpSpPr>
                <p:grpSpPr>
                  <a:xfrm>
                    <a:off x="947572" y="2672086"/>
                    <a:ext cx="3058687" cy="3058687"/>
                    <a:chOff x="4254478" y="3130970"/>
                    <a:chExt cx="3058687" cy="3058687"/>
                  </a:xfrm>
                </p:grpSpPr>
                <p:pic>
                  <p:nvPicPr>
                    <p:cNvPr id="66" name="Grafik 65">
                      <a:extLst>
                        <a:ext uri="{FF2B5EF4-FFF2-40B4-BE49-F238E27FC236}">
                          <a16:creationId xmlns:a16="http://schemas.microsoft.com/office/drawing/2014/main" id="{B832B92D-14AF-426F-A254-212BCCDB2EDE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/>
                    <a:stretch>
                      <a:fillRect/>
                    </a:stretch>
                  </p:blipFill>
                  <p:spPr>
                    <a:xfrm>
                      <a:off x="4254478" y="3130970"/>
                      <a:ext cx="3058687" cy="3058687"/>
                    </a:xfrm>
                    <a:prstGeom prst="rect">
                      <a:avLst/>
                    </a:prstGeom>
                  </p:spPr>
                </p:pic>
                <p:cxnSp>
                  <p:nvCxnSpPr>
                    <p:cNvPr id="67" name="Gerade Verbindung mit Pfeil 66">
                      <a:extLst>
                        <a:ext uri="{FF2B5EF4-FFF2-40B4-BE49-F238E27FC236}">
                          <a16:creationId xmlns:a16="http://schemas.microsoft.com/office/drawing/2014/main" id="{E3F7817A-EB99-4B72-8689-EAEF75427B47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4621919" y="5196598"/>
                      <a:ext cx="46742" cy="20075"/>
                    </a:xfrm>
                    <a:prstGeom prst="straightConnector1">
                      <a:avLst/>
                    </a:prstGeom>
                    <a:ln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sp>
              <p:nvSpPr>
                <p:cNvPr id="61" name="Textfeld 60">
                  <a:extLst>
                    <a:ext uri="{FF2B5EF4-FFF2-40B4-BE49-F238E27FC236}">
                      <a16:creationId xmlns:a16="http://schemas.microsoft.com/office/drawing/2014/main" id="{93B6E585-B623-4BD3-967A-ADD1F4EDAB37}"/>
                    </a:ext>
                  </a:extLst>
                </p:cNvPr>
                <p:cNvSpPr txBox="1"/>
                <p:nvPr/>
              </p:nvSpPr>
              <p:spPr>
                <a:xfrm>
                  <a:off x="3976061" y="5309638"/>
                  <a:ext cx="334514" cy="204556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sz="1400" dirty="0">
                      <a:solidFill>
                        <a:schemeClr val="accent2">
                          <a:lumMod val="75000"/>
                        </a:schemeClr>
                      </a:solidFill>
                    </a:rPr>
                    <a:t>b</a:t>
                  </a:r>
                  <a:endParaRPr lang="de-DE" baseline="-25000" dirty="0">
                    <a:solidFill>
                      <a:schemeClr val="accent2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62" name="Textfeld 61">
                  <a:extLst>
                    <a:ext uri="{FF2B5EF4-FFF2-40B4-BE49-F238E27FC236}">
                      <a16:creationId xmlns:a16="http://schemas.microsoft.com/office/drawing/2014/main" id="{2914DD97-4AD8-4272-A84F-74203198E3BE}"/>
                    </a:ext>
                  </a:extLst>
                </p:cNvPr>
                <p:cNvSpPr txBox="1"/>
                <p:nvPr/>
              </p:nvSpPr>
              <p:spPr>
                <a:xfrm>
                  <a:off x="1699025" y="5260169"/>
                  <a:ext cx="334514" cy="2587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sz="1400" dirty="0">
                      <a:solidFill>
                        <a:schemeClr val="accent2">
                          <a:lumMod val="75000"/>
                        </a:schemeClr>
                      </a:solidFill>
                    </a:rPr>
                    <a:t>a</a:t>
                  </a:r>
                  <a:endParaRPr lang="de-DE" baseline="-25000" dirty="0">
                    <a:solidFill>
                      <a:schemeClr val="accent2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63" name="Textfeld 62">
                  <a:extLst>
                    <a:ext uri="{FF2B5EF4-FFF2-40B4-BE49-F238E27FC236}">
                      <a16:creationId xmlns:a16="http://schemas.microsoft.com/office/drawing/2014/main" id="{22C94D8F-773F-43C4-82DF-2AC039F6FBC6}"/>
                    </a:ext>
                  </a:extLst>
                </p:cNvPr>
                <p:cNvSpPr txBox="1"/>
                <p:nvPr/>
              </p:nvSpPr>
              <p:spPr>
                <a:xfrm>
                  <a:off x="2898886" y="3127851"/>
                  <a:ext cx="150238" cy="252026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sz="1400" dirty="0">
                      <a:solidFill>
                        <a:schemeClr val="accent2">
                          <a:lumMod val="75000"/>
                        </a:schemeClr>
                      </a:solidFill>
                    </a:rPr>
                    <a:t>L</a:t>
                  </a:r>
                  <a:endParaRPr lang="de-DE" baseline="-25000" dirty="0">
                    <a:solidFill>
                      <a:schemeClr val="accent2">
                        <a:lumMod val="75000"/>
                      </a:schemeClr>
                    </a:solidFill>
                  </a:endParaRPr>
                </a:p>
              </p:txBody>
            </p:sp>
          </p:grpSp>
          <p:cxnSp>
            <p:nvCxnSpPr>
              <p:cNvPr id="59" name="Gerade Verbindung mit Pfeil 58">
                <a:extLst>
                  <a:ext uri="{FF2B5EF4-FFF2-40B4-BE49-F238E27FC236}">
                    <a16:creationId xmlns:a16="http://schemas.microsoft.com/office/drawing/2014/main" id="{DEBAC7DB-9B9A-4555-A74B-1BB34C2F2F80}"/>
                  </a:ext>
                </a:extLst>
              </p:cNvPr>
              <p:cNvCxnSpPr/>
              <p:nvPr/>
            </p:nvCxnSpPr>
            <p:spPr>
              <a:xfrm flipV="1">
                <a:off x="3150125" y="3514724"/>
                <a:ext cx="0" cy="8890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7" name="Textfeld 56">
              <a:extLst>
                <a:ext uri="{FF2B5EF4-FFF2-40B4-BE49-F238E27FC236}">
                  <a16:creationId xmlns:a16="http://schemas.microsoft.com/office/drawing/2014/main" id="{342AFD00-A104-4630-9BD9-6260CE29C714}"/>
                </a:ext>
              </a:extLst>
            </p:cNvPr>
            <p:cNvSpPr txBox="1"/>
            <p:nvPr/>
          </p:nvSpPr>
          <p:spPr>
            <a:xfrm>
              <a:off x="2700889" y="3714157"/>
              <a:ext cx="5180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solidFill>
                    <a:srgbClr val="FF0000"/>
                  </a:solidFill>
                </a:rPr>
                <a:t>x P</a:t>
              </a:r>
            </a:p>
          </p:txBody>
        </p:sp>
      </p:grpSp>
      <p:cxnSp>
        <p:nvCxnSpPr>
          <p:cNvPr id="68" name="Gerade Verbindung mit Pfeil 67">
            <a:extLst>
              <a:ext uri="{FF2B5EF4-FFF2-40B4-BE49-F238E27FC236}">
                <a16:creationId xmlns:a16="http://schemas.microsoft.com/office/drawing/2014/main" id="{3E231920-026C-4EA3-9EBA-A8C1A2F64287}"/>
              </a:ext>
            </a:extLst>
          </p:cNvPr>
          <p:cNvCxnSpPr>
            <a:cxnSpLocks/>
          </p:cNvCxnSpPr>
          <p:nvPr/>
        </p:nvCxnSpPr>
        <p:spPr>
          <a:xfrm>
            <a:off x="4622913" y="3772656"/>
            <a:ext cx="242390" cy="362946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itel 7">
            <a:extLst>
              <a:ext uri="{FF2B5EF4-FFF2-40B4-BE49-F238E27FC236}">
                <a16:creationId xmlns:a16="http://schemas.microsoft.com/office/drawing/2014/main" id="{135C5420-9172-4EE5-AD10-A732B5D5C5FB}"/>
              </a:ext>
            </a:extLst>
          </p:cNvPr>
          <p:cNvSpPr txBox="1">
            <a:spLocks/>
          </p:cNvSpPr>
          <p:nvPr/>
        </p:nvSpPr>
        <p:spPr>
          <a:xfrm>
            <a:off x="838200" y="-12654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4000" dirty="0"/>
              <a:t>Training neuronaler Netze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FC788BF3-B39E-4311-8B01-C13D4F95118D}"/>
              </a:ext>
            </a:extLst>
          </p:cNvPr>
          <p:cNvSpPr txBox="1"/>
          <p:nvPr/>
        </p:nvSpPr>
        <p:spPr>
          <a:xfrm>
            <a:off x="946615" y="798552"/>
            <a:ext cx="38459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/>
              <a:t>Das </a:t>
            </a:r>
            <a:r>
              <a:rPr lang="de-DE" sz="2400" b="1" dirty="0" err="1"/>
              <a:t>Gradientenverfahren</a:t>
            </a:r>
            <a:endParaRPr lang="de-DE" sz="2400" b="1" dirty="0"/>
          </a:p>
        </p:txBody>
      </p:sp>
    </p:spTree>
    <p:extLst>
      <p:ext uri="{BB962C8B-B14F-4D97-AF65-F5344CB8AC3E}">
        <p14:creationId xmlns:p14="http://schemas.microsoft.com/office/powerpoint/2010/main" val="18427150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C988B28E-FBC9-44B2-8455-8CAD7D099346}"/>
                  </a:ext>
                </a:extLst>
              </p:cNvPr>
              <p:cNvSpPr txBox="1"/>
              <p:nvPr/>
            </p:nvSpPr>
            <p:spPr>
              <a:xfrm>
                <a:off x="2542407" y="1282408"/>
                <a:ext cx="3315908" cy="778931"/>
              </a:xfrm>
              <a:prstGeom prst="rect">
                <a:avLst/>
              </a:prstGeom>
              <a:noFill/>
              <a:ln>
                <a:solidFill>
                  <a:schemeClr val="bg2">
                    <a:lumMod val="50000"/>
                  </a:schemeClr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de-DE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de-DE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den>
                      </m:f>
                      <m:r>
                        <a:rPr lang="de-DE" i="1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de-DE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dirty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sup>
                        <m:e>
                          <m:sSup>
                            <m:sSupPr>
                              <m:ctrlPr>
                                <a:rPr lang="de-DE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b="0" i="1" dirty="0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r>
                                    <a:rPr lang="de-DE" b="0" i="1" dirty="0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b="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i="1" dirty="0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de-DE" b="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C988B28E-FBC9-44B2-8455-8CAD7D0993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2407" y="1282408"/>
                <a:ext cx="3315908" cy="77893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bg2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6A1282DE-56D6-4DF0-8F00-4D2625F175DC}"/>
              </a:ext>
            </a:extLst>
          </p:cNvPr>
          <p:cNvGrpSpPr/>
          <p:nvPr/>
        </p:nvGrpSpPr>
        <p:grpSpPr>
          <a:xfrm>
            <a:off x="1557522" y="3301779"/>
            <a:ext cx="5703093" cy="3169280"/>
            <a:chOff x="6448321" y="2822422"/>
            <a:chExt cx="5703093" cy="316928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feld 17">
                  <a:extLst>
                    <a:ext uri="{FF2B5EF4-FFF2-40B4-BE49-F238E27FC236}">
                      <a16:creationId xmlns:a16="http://schemas.microsoft.com/office/drawing/2014/main" id="{E69320A1-82A7-425D-9D08-E87C2CCFB91B}"/>
                    </a:ext>
                  </a:extLst>
                </p:cNvPr>
                <p:cNvSpPr txBox="1"/>
                <p:nvPr/>
              </p:nvSpPr>
              <p:spPr>
                <a:xfrm>
                  <a:off x="6448321" y="2822422"/>
                  <a:ext cx="4300793" cy="49282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f>
                        <m:f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L</m:t>
                          </m:r>
                        </m:num>
                        <m:den>
                          <m:r>
                            <a:rPr lang="de-DE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de-DE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DE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de-DE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</m:d>
                        </m:den>
                      </m:f>
                    </m:oMath>
                  </a14:m>
                  <a:r>
                    <a:rPr lang="de-DE" dirty="0"/>
                    <a:t> =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dirty="0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de-DE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de-DE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</m:d>
                        </m:den>
                      </m:f>
                    </m:oMath>
                  </a14:m>
                  <a:r>
                    <a:rPr lang="de-DE" dirty="0"/>
                    <a:t> </a:t>
                  </a:r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den>
                          </m:f>
                          <m:nary>
                            <m:naryPr>
                              <m:chr m:val="∑"/>
                              <m:limLoc m:val="undOvr"/>
                              <m:grow m:val="on"/>
                              <m:ctrlPr>
                                <a:rPr lang="de-DE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dirty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de-DE" b="0" i="1" dirty="0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b="0" i="1" dirty="0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de-DE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de-DE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i="1" dirty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de-DE" i="1" dirty="0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de-DE" i="1" dirty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de-DE" i="1" dirty="0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d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de-DE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i="1" dirty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de-DE" i="1" dirty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i="1" dirty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de-DE" i="1" dirty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nary>
                        </m:e>
                      </m:d>
                    </m:oMath>
                  </a14:m>
                  <a:endParaRPr lang="de-DE" dirty="0"/>
                </a:p>
              </p:txBody>
            </p:sp>
          </mc:Choice>
          <mc:Fallback xmlns="">
            <p:sp>
              <p:nvSpPr>
                <p:cNvPr id="18" name="Textfeld 17">
                  <a:extLst>
                    <a:ext uri="{FF2B5EF4-FFF2-40B4-BE49-F238E27FC236}">
                      <a16:creationId xmlns:a16="http://schemas.microsoft.com/office/drawing/2014/main" id="{E69320A1-82A7-425D-9D08-E87C2CCFB91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48321" y="2822422"/>
                  <a:ext cx="4300793" cy="492827"/>
                </a:xfrm>
                <a:prstGeom prst="rect">
                  <a:avLst/>
                </a:prstGeom>
                <a:blipFill>
                  <a:blip r:embed="rId3"/>
                  <a:stretch>
                    <a:fillRect b="-6250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feld 18">
                  <a:extLst>
                    <a:ext uri="{FF2B5EF4-FFF2-40B4-BE49-F238E27FC236}">
                      <a16:creationId xmlns:a16="http://schemas.microsoft.com/office/drawing/2014/main" id="{A0ACE213-425B-4905-B232-60643EA0F82C}"/>
                    </a:ext>
                  </a:extLst>
                </p:cNvPr>
                <p:cNvSpPr txBox="1"/>
                <p:nvPr/>
              </p:nvSpPr>
              <p:spPr>
                <a:xfrm>
                  <a:off x="6737881" y="3373445"/>
                  <a:ext cx="3550267" cy="45961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de-DE" dirty="0"/>
                    <a:t>=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den>
                      </m:f>
                      <m:r>
                        <a:rPr lang="de-DE" i="1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dirty="0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de-DE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de-DE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</m:d>
                        </m:den>
                      </m:f>
                    </m:oMath>
                  </a14:m>
                  <a:r>
                    <a:rPr lang="de-DE" dirty="0"/>
                    <a:t> </a:t>
                  </a:r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undOvr"/>
                              <m:grow m:val="on"/>
                              <m:ctrlPr>
                                <a:rPr lang="de-DE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dirty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de-DE" b="0" i="1" dirty="0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b="0" i="1" dirty="0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de-DE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de-DE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i="1" dirty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de-DE" i="1" dirty="0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de-DE" i="1" dirty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de-DE" i="1" dirty="0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d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de-DE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i="1" dirty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de-DE" i="1" dirty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i="1" dirty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de-DE" i="1" dirty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nary>
                        </m:e>
                      </m:d>
                    </m:oMath>
                  </a14:m>
                  <a:endParaRPr lang="de-DE" dirty="0"/>
                </a:p>
              </p:txBody>
            </p:sp>
          </mc:Choice>
          <mc:Fallback xmlns="">
            <p:sp>
              <p:nvSpPr>
                <p:cNvPr id="19" name="Textfeld 18">
                  <a:extLst>
                    <a:ext uri="{FF2B5EF4-FFF2-40B4-BE49-F238E27FC236}">
                      <a16:creationId xmlns:a16="http://schemas.microsoft.com/office/drawing/2014/main" id="{A0ACE213-425B-4905-B232-60643EA0F82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37881" y="3373445"/>
                  <a:ext cx="3550267" cy="459613"/>
                </a:xfrm>
                <a:prstGeom prst="rect">
                  <a:avLst/>
                </a:prstGeom>
                <a:blipFill>
                  <a:blip r:embed="rId4"/>
                  <a:stretch>
                    <a:fillRect l="-4124" t="-122667" b="-180000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feld 19">
                  <a:extLst>
                    <a:ext uri="{FF2B5EF4-FFF2-40B4-BE49-F238E27FC236}">
                      <a16:creationId xmlns:a16="http://schemas.microsoft.com/office/drawing/2014/main" id="{67B2BCB9-1F39-4B08-84D9-85A7F3562B44}"/>
                    </a:ext>
                  </a:extLst>
                </p:cNvPr>
                <p:cNvSpPr txBox="1"/>
                <p:nvPr/>
              </p:nvSpPr>
              <p:spPr>
                <a:xfrm>
                  <a:off x="6737881" y="3894145"/>
                  <a:ext cx="3671518" cy="6163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de-DE" dirty="0"/>
                    <a:t>=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den>
                      </m:f>
                      <m:r>
                        <a:rPr lang="de-DE" i="1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undOvr"/>
                              <m:grow m:val="on"/>
                              <m:ctrlPr>
                                <a:rPr lang="de-DE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dirty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de-DE" b="0" i="1" dirty="0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f>
                                    <m:fPr>
                                      <m:ctrlP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de-DE" dirty="0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</m:num>
                                    <m:den>
                                      <m:r>
                                        <a:rPr lang="de-DE" dirty="0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de-DE" b="0" i="1" dirty="0" smtClean="0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  <m:d>
                                        <m:dPr>
                                          <m:ctrlPr>
                                            <a:rPr lang="de-DE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p>
                                            <m:sSupPr>
                                              <m:ctrlPr>
                                                <a:rPr lang="de-DE" i="1" dirty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de-DE" i="1" dirty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p>
                                              <m:r>
                                                <a:rPr lang="de-DE" i="1" dirty="0">
                                                  <a:latin typeface="Cambria Math" panose="02040503050406030204" pitchFamily="18" charset="0"/>
                                                </a:rPr>
                                                <m:t>(</m:t>
                                              </m:r>
                                              <m:r>
                                                <a:rPr lang="de-DE" i="1" dirty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  <m:r>
                                                <a:rPr lang="de-DE" i="1" dirty="0">
                                                  <a:latin typeface="Cambria Math" panose="02040503050406030204" pitchFamily="18" charset="0"/>
                                                </a:rPr>
                                                <m:t>)</m:t>
                                              </m:r>
                                            </m:sup>
                                          </m:sSup>
                                        </m:e>
                                      </m:d>
                                    </m:den>
                                  </m:f>
                                  <m:r>
                                    <a:rPr lang="de-DE" b="0" i="1" dirty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b="0" i="1" dirty="0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de-DE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de-DE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i="1" dirty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de-DE" i="1" dirty="0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de-DE" i="1" dirty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de-DE" i="1" dirty="0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d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de-DE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i="1" dirty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de-DE" i="1" dirty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i="1" dirty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de-DE" i="1" dirty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nary>
                        </m:e>
                      </m:d>
                    </m:oMath>
                  </a14:m>
                  <a:endParaRPr lang="de-DE" dirty="0"/>
                </a:p>
              </p:txBody>
            </p:sp>
          </mc:Choice>
          <mc:Fallback xmlns="">
            <p:sp>
              <p:nvSpPr>
                <p:cNvPr id="20" name="Textfeld 19">
                  <a:extLst>
                    <a:ext uri="{FF2B5EF4-FFF2-40B4-BE49-F238E27FC236}">
                      <a16:creationId xmlns:a16="http://schemas.microsoft.com/office/drawing/2014/main" id="{67B2BCB9-1F39-4B08-84D9-85A7F3562B4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37881" y="3894145"/>
                  <a:ext cx="3671518" cy="616387"/>
                </a:xfrm>
                <a:prstGeom prst="rect">
                  <a:avLst/>
                </a:prstGeom>
                <a:blipFill>
                  <a:blip r:embed="rId5"/>
                  <a:stretch>
                    <a:fillRect l="-3987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feld 20">
                  <a:extLst>
                    <a:ext uri="{FF2B5EF4-FFF2-40B4-BE49-F238E27FC236}">
                      <a16:creationId xmlns:a16="http://schemas.microsoft.com/office/drawing/2014/main" id="{316CD1C8-D630-42A0-805D-59C00D9DEEC5}"/>
                    </a:ext>
                  </a:extLst>
                </p:cNvPr>
                <p:cNvSpPr txBox="1"/>
                <p:nvPr/>
              </p:nvSpPr>
              <p:spPr>
                <a:xfrm>
                  <a:off x="6737881" y="4511365"/>
                  <a:ext cx="5413533" cy="49923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de-DE" dirty="0"/>
                    <a:t>=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den>
                      </m:f>
                      <m:r>
                        <a:rPr lang="de-DE" i="1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undOvr"/>
                              <m:grow m:val="on"/>
                              <m:ctrlPr>
                                <a:rPr lang="de-DE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dirty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de-DE" b="0" i="1" dirty="0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sup>
                            <m:e>
                              <m:r>
                                <a:rPr lang="de-DE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DE" b="0" i="1" dirty="0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de-DE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i="1" dirty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de-DE" i="1" dirty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i="1" dirty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de-DE" i="1" dirty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f>
                            <m:f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DE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num>
                            <m:den>
                              <m:r>
                                <a:rPr lang="de-DE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d>
                            </m:den>
                          </m:f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</m:d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de-DE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a14:m>
                  <a:endParaRPr lang="de-DE" dirty="0"/>
                </a:p>
              </p:txBody>
            </p:sp>
          </mc:Choice>
          <mc:Fallback xmlns="">
            <p:sp>
              <p:nvSpPr>
                <p:cNvPr id="21" name="Textfeld 20">
                  <a:extLst>
                    <a:ext uri="{FF2B5EF4-FFF2-40B4-BE49-F238E27FC236}">
                      <a16:creationId xmlns:a16="http://schemas.microsoft.com/office/drawing/2014/main" id="{316CD1C8-D630-42A0-805D-59C00D9DEEC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37881" y="4511365"/>
                  <a:ext cx="5413533" cy="499239"/>
                </a:xfrm>
                <a:prstGeom prst="rect">
                  <a:avLst/>
                </a:prstGeom>
                <a:blipFill>
                  <a:blip r:embed="rId6"/>
                  <a:stretch>
                    <a:fillRect l="-2703" b="-4878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feld 21">
                  <a:extLst>
                    <a:ext uri="{FF2B5EF4-FFF2-40B4-BE49-F238E27FC236}">
                      <a16:creationId xmlns:a16="http://schemas.microsoft.com/office/drawing/2014/main" id="{4F490351-F3BF-4817-8E7B-2826424CE727}"/>
                    </a:ext>
                  </a:extLst>
                </p:cNvPr>
                <p:cNvSpPr txBox="1"/>
                <p:nvPr/>
              </p:nvSpPr>
              <p:spPr>
                <a:xfrm>
                  <a:off x="6737881" y="5052385"/>
                  <a:ext cx="2856616" cy="41248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de-DE" dirty="0"/>
                    <a:t>=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den>
                      </m:f>
                      <m:r>
                        <a:rPr lang="de-DE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2</m:t>
                      </m:r>
                      <m:d>
                        <m:dPr>
                          <m:begChr m:val="["/>
                          <m:endChr m:val="]"/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undOvr"/>
                              <m:grow m:val="on"/>
                              <m:ctrlPr>
                                <a:rPr lang="de-DE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dirty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de-DE" b="0" i="1" dirty="0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sup>
                            <m:e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DE" b="0" i="1" dirty="0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d>
                    </m:oMath>
                  </a14:m>
                  <a:endParaRPr lang="de-DE" dirty="0"/>
                </a:p>
              </p:txBody>
            </p:sp>
          </mc:Choice>
          <mc:Fallback xmlns="">
            <p:sp>
              <p:nvSpPr>
                <p:cNvPr id="22" name="Textfeld 21">
                  <a:extLst>
                    <a:ext uri="{FF2B5EF4-FFF2-40B4-BE49-F238E27FC236}">
                      <a16:creationId xmlns:a16="http://schemas.microsoft.com/office/drawing/2014/main" id="{4F490351-F3BF-4817-8E7B-2826424CE72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37881" y="5052385"/>
                  <a:ext cx="2856616" cy="412485"/>
                </a:xfrm>
                <a:prstGeom prst="rect">
                  <a:avLst/>
                </a:prstGeom>
                <a:blipFill>
                  <a:blip r:embed="rId7"/>
                  <a:stretch>
                    <a:fillRect l="-5117" t="-135294" b="-208824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feld 23">
                  <a:extLst>
                    <a:ext uri="{FF2B5EF4-FFF2-40B4-BE49-F238E27FC236}">
                      <a16:creationId xmlns:a16="http://schemas.microsoft.com/office/drawing/2014/main" id="{6982AA27-325E-49C7-AFBA-05DE10A8D395}"/>
                    </a:ext>
                  </a:extLst>
                </p:cNvPr>
                <p:cNvSpPr txBox="1"/>
                <p:nvPr/>
              </p:nvSpPr>
              <p:spPr>
                <a:xfrm>
                  <a:off x="6737881" y="5579217"/>
                  <a:ext cx="2567562" cy="41248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de-DE" dirty="0"/>
                    <a:t>=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undOvr"/>
                              <m:grow m:val="on"/>
                              <m:ctrlPr>
                                <a:rPr lang="de-DE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dirty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de-DE" b="0" i="1" dirty="0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sup>
                            <m:e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DE" b="0" i="1" dirty="0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d>
                    </m:oMath>
                  </a14:m>
                  <a:endParaRPr lang="de-DE" dirty="0"/>
                </a:p>
              </p:txBody>
            </p:sp>
          </mc:Choice>
          <mc:Fallback xmlns="">
            <p:sp>
              <p:nvSpPr>
                <p:cNvPr id="24" name="Textfeld 23">
                  <a:extLst>
                    <a:ext uri="{FF2B5EF4-FFF2-40B4-BE49-F238E27FC236}">
                      <a16:creationId xmlns:a16="http://schemas.microsoft.com/office/drawing/2014/main" id="{6982AA27-325E-49C7-AFBA-05DE10A8D39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37881" y="5579217"/>
                  <a:ext cx="2567562" cy="412485"/>
                </a:xfrm>
                <a:prstGeom prst="rect">
                  <a:avLst/>
                </a:prstGeom>
                <a:blipFill>
                  <a:blip r:embed="rId8"/>
                  <a:stretch>
                    <a:fillRect l="-5701" t="-136765" r="-238" b="-207353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E1F7B49C-C621-4805-90C2-4B41308EE865}"/>
                  </a:ext>
                </a:extLst>
              </p:cNvPr>
              <p:cNvSpPr txBox="1"/>
              <p:nvPr/>
            </p:nvSpPr>
            <p:spPr>
              <a:xfrm>
                <a:off x="5945724" y="1282408"/>
                <a:ext cx="2193842" cy="1330429"/>
              </a:xfrm>
              <a:prstGeom prst="rect">
                <a:avLst/>
              </a:prstGeom>
              <a:noFill/>
              <a:ln>
                <a:solidFill>
                  <a:schemeClr val="accent3">
                    <a:lumMod val="75000"/>
                  </a:schemeClr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de-DE" i="1" dirty="0" smtClean="0"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de-DE" i="1" baseline="-25000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≔</m:t>
                      </m:r>
                      <m:r>
                        <m:rPr>
                          <m:nor/>
                        </m:rPr>
                        <a:rPr lang="de-DE" b="0" i="1" smtClean="0"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de-DE" i="1" dirty="0">
                              <a:latin typeface="Cambria Math" panose="02040503050406030204" pitchFamily="18" charset="0"/>
                            </a:rPr>
                            <m:t>L</m:t>
                          </m:r>
                        </m:num>
                        <m:den>
                          <m:r>
                            <a:rPr lang="de-DE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a</m:t>
                          </m:r>
                        </m:den>
                      </m:f>
                    </m:oMath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≔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L</m:t>
                          </m:r>
                        </m:num>
                        <m:den>
                          <m:r>
                            <a:rPr lang="de-DE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b</m:t>
                          </m:r>
                        </m:den>
                      </m:f>
                    </m:oMath>
                  </m:oMathPara>
                </a14:m>
                <a:endParaRPr lang="de-DE" dirty="0"/>
              </a:p>
              <a:p>
                <a:endParaRPr lang="de-DE" dirty="0"/>
              </a:p>
            </p:txBody>
          </p:sp>
        </mc:Choice>
        <mc:Fallback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E1F7B49C-C621-4805-90C2-4B41308EE8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5724" y="1282408"/>
                <a:ext cx="2193842" cy="133042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chemeClr val="accent3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9FA47C15-751B-45B5-B0D3-E5F28849CC10}"/>
                  </a:ext>
                </a:extLst>
              </p:cNvPr>
              <p:cNvSpPr txBox="1"/>
              <p:nvPr/>
            </p:nvSpPr>
            <p:spPr>
              <a:xfrm>
                <a:off x="1128588" y="2663382"/>
                <a:ext cx="1812932" cy="5061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dirty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de-DE" b="0" i="1" dirty="0" smtClean="0"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de-DE" dirty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de-DE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</m:den>
                    </m:f>
                  </m:oMath>
                </a14:m>
                <a:r>
                  <a:rPr lang="de-DE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dirty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de-DE" i="1" dirty="0"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de-DE" dirty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de-DE" b="0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de-DE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de-DE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i="1" dirty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de-DE" i="1" dirty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de-DE" i="1" dirty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de-DE" i="1" dirty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</m:e>
                        </m:d>
                      </m:den>
                    </m:f>
                    <m:f>
                      <m:f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dirty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de-DE" b="0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de-DE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de-DE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i="1" dirty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de-DE" i="1" dirty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de-DE" i="1" dirty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de-DE" i="1" dirty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</m:e>
                        </m:d>
                      </m:num>
                      <m:den>
                        <m:r>
                          <a:rPr lang="de-DE" dirty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de-DE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</m:den>
                    </m:f>
                  </m:oMath>
                </a14:m>
                <a:endParaRPr lang="de-DE" dirty="0"/>
              </a:p>
            </p:txBody>
          </p:sp>
        </mc:Choice>
        <mc:Fallback xmlns=""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9FA47C15-751B-45B5-B0D3-E5F28849CC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8588" y="2663382"/>
                <a:ext cx="1812932" cy="506164"/>
              </a:xfrm>
              <a:prstGeom prst="rect">
                <a:avLst/>
              </a:prstGeom>
              <a:blipFill>
                <a:blip r:embed="rId10"/>
                <a:stretch>
                  <a:fillRect b="-602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feld 27">
                <a:extLst>
                  <a:ext uri="{FF2B5EF4-FFF2-40B4-BE49-F238E27FC236}">
                    <a16:creationId xmlns:a16="http://schemas.microsoft.com/office/drawing/2014/main" id="{D669164E-D248-46C8-A355-4B9737F4209D}"/>
                  </a:ext>
                </a:extLst>
              </p:cNvPr>
              <p:cNvSpPr txBox="1"/>
              <p:nvPr/>
            </p:nvSpPr>
            <p:spPr>
              <a:xfrm>
                <a:off x="425098" y="1427745"/>
                <a:ext cx="248752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de-DE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de-DE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𝑎𝑥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28" name="Textfeld 27">
                <a:extLst>
                  <a:ext uri="{FF2B5EF4-FFF2-40B4-BE49-F238E27FC236}">
                    <a16:creationId xmlns:a16="http://schemas.microsoft.com/office/drawing/2014/main" id="{D669164E-D248-46C8-A355-4B9737F420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098" y="1427745"/>
                <a:ext cx="2487526" cy="369332"/>
              </a:xfrm>
              <a:prstGeom prst="rect">
                <a:avLst/>
              </a:prstGeom>
              <a:blipFill>
                <a:blip r:embed="rId11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1" name="Grafik 60">
            <a:extLst>
              <a:ext uri="{FF2B5EF4-FFF2-40B4-BE49-F238E27FC236}">
                <a16:creationId xmlns:a16="http://schemas.microsoft.com/office/drawing/2014/main" id="{C88BF39F-306B-4B41-9BD9-0C43C3BB91C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660778" y="4373502"/>
            <a:ext cx="2902718" cy="1832757"/>
          </a:xfrm>
          <a:prstGeom prst="rect">
            <a:avLst/>
          </a:prstGeom>
        </p:spPr>
      </p:pic>
      <p:sp>
        <p:nvSpPr>
          <p:cNvPr id="62" name="Textfeld 61">
            <a:extLst>
              <a:ext uri="{FF2B5EF4-FFF2-40B4-BE49-F238E27FC236}">
                <a16:creationId xmlns:a16="http://schemas.microsoft.com/office/drawing/2014/main" id="{FA18A576-20E0-4035-ADCF-FDA7ED14F2AF}"/>
              </a:ext>
            </a:extLst>
          </p:cNvPr>
          <p:cNvSpPr txBox="1"/>
          <p:nvPr/>
        </p:nvSpPr>
        <p:spPr>
          <a:xfrm>
            <a:off x="9237602" y="5355340"/>
            <a:ext cx="80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x P</a:t>
            </a:r>
          </a:p>
        </p:txBody>
      </p:sp>
      <p:sp>
        <p:nvSpPr>
          <p:cNvPr id="26" name="Titel 7">
            <a:extLst>
              <a:ext uri="{FF2B5EF4-FFF2-40B4-BE49-F238E27FC236}">
                <a16:creationId xmlns:a16="http://schemas.microsoft.com/office/drawing/2014/main" id="{609B6E19-4E1D-4199-BDB6-3B83FD30DFEB}"/>
              </a:ext>
            </a:extLst>
          </p:cNvPr>
          <p:cNvSpPr txBox="1">
            <a:spLocks/>
          </p:cNvSpPr>
          <p:nvPr/>
        </p:nvSpPr>
        <p:spPr>
          <a:xfrm>
            <a:off x="838200" y="-12654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4000" dirty="0"/>
              <a:t>Training neuronaler Netze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21505B19-867F-45CB-8928-DD53547BE30F}"/>
              </a:ext>
            </a:extLst>
          </p:cNvPr>
          <p:cNvSpPr txBox="1"/>
          <p:nvPr/>
        </p:nvSpPr>
        <p:spPr>
          <a:xfrm>
            <a:off x="946615" y="798552"/>
            <a:ext cx="38459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/>
              <a:t>Das </a:t>
            </a:r>
            <a:r>
              <a:rPr lang="de-DE" sz="2400" b="1" dirty="0" err="1"/>
              <a:t>Gradientenverfahren</a:t>
            </a:r>
            <a:endParaRPr lang="de-DE" sz="24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9" name="Rechteck 28">
                <a:extLst>
                  <a:ext uri="{FF2B5EF4-FFF2-40B4-BE49-F238E27FC236}">
                    <a16:creationId xmlns:a16="http://schemas.microsoft.com/office/drawing/2014/main" id="{D8348F42-5B41-4247-8D4A-FD1CD4301B26}"/>
                  </a:ext>
                </a:extLst>
              </p:cNvPr>
              <p:cNvSpPr/>
              <p:nvPr/>
            </p:nvSpPr>
            <p:spPr>
              <a:xfrm>
                <a:off x="8419865" y="97952"/>
                <a:ext cx="3692058" cy="256904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r>
                      <a:rPr lang="de-DE" sz="95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de-DE" sz="950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: </a:t>
                </a:r>
                <a:r>
                  <a:rPr lang="de-DE" sz="950" dirty="0">
                    <a:solidFill>
                      <a:schemeClr val="tx1"/>
                    </a:solidFill>
                  </a:rPr>
                  <a:t>gewichtete Summe </a:t>
                </a:r>
              </a:p>
              <a:p>
                <a:r>
                  <a:rPr lang="de-DE" sz="95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a</a:t>
                </a:r>
                <a:r>
                  <a:rPr lang="de-DE" sz="950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: </a:t>
                </a:r>
                <a:r>
                  <a:rPr lang="de-DE" sz="950" dirty="0">
                    <a:solidFill>
                      <a:schemeClr val="tx1"/>
                    </a:solidFill>
                  </a:rPr>
                  <a:t>gewichtete Summe nach Aktivierungsfunktion</a:t>
                </a:r>
                <a:endParaRPr lang="de-DE" sz="95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de-DE" sz="95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95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de-DE" sz="95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(2)</m:t>
                        </m:r>
                      </m:sup>
                    </m:sSup>
                  </m:oMath>
                </a14:m>
                <a:r>
                  <a:rPr lang="de-DE" sz="950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: </a:t>
                </a:r>
                <a:r>
                  <a:rPr lang="de-DE" sz="950" dirty="0">
                    <a:solidFill>
                      <a:schemeClr val="tx1"/>
                    </a:solidFill>
                  </a:rPr>
                  <a:t>Angabe der entsprechenden Schicht in NN (1,2 o. 3)</a:t>
                </a:r>
              </a:p>
              <a:p>
                <a:r>
                  <a:rPr lang="de-DE" sz="95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y:  </a:t>
                </a:r>
                <a:r>
                  <a:rPr lang="de-DE" sz="950" dirty="0">
                    <a:solidFill>
                      <a:schemeClr val="tx1"/>
                    </a:solidFill>
                  </a:rPr>
                  <a:t>Wahrheitswert</a:t>
                </a:r>
              </a:p>
              <a:p>
                <a:endParaRPr lang="de-DE" sz="95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de-DE" sz="95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de-DE" sz="950" dirty="0">
                    <a:solidFill>
                      <a:schemeClr val="tx1"/>
                    </a:solidFill>
                  </a:rPr>
                  <a:t>: Anzahl Trainingsbeispiele</a:t>
                </a:r>
              </a:p>
              <a:p>
                <a14:m>
                  <m:oMath xmlns:m="http://schemas.openxmlformats.org/officeDocument/2006/math">
                    <m:r>
                      <a:rPr lang="de-DE" sz="95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de-DE" sz="950" dirty="0">
                    <a:solidFill>
                      <a:schemeClr val="tx1"/>
                    </a:solidFill>
                  </a:rPr>
                  <a:t>: Zählvariable für Trainingsbeispiele</a:t>
                </a:r>
                <a:br>
                  <a:rPr lang="de-DE" sz="950" dirty="0">
                    <a:solidFill>
                      <a:schemeClr val="tx1"/>
                    </a:solidFill>
                  </a:rPr>
                </a:br>
                <a:endParaRPr lang="de-DE" sz="95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de-DE" sz="95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de-DE" sz="950" b="0" dirty="0">
                    <a:solidFill>
                      <a:schemeClr val="tx1"/>
                    </a:solidFill>
                  </a:rPr>
                  <a:t>: Anzahl Eingangsomas</a:t>
                </a:r>
              </a:p>
              <a:p>
                <a14:m>
                  <m:oMath xmlns:m="http://schemas.openxmlformats.org/officeDocument/2006/math">
                    <m:r>
                      <a:rPr lang="de-DE" sz="95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de-DE" sz="95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de-DE" sz="950" dirty="0">
                    <a:solidFill>
                      <a:schemeClr val="tx1"/>
                    </a:solidFill>
                  </a:rPr>
                  <a:t>Zählvariable für Anzahl Eingangsomas</a:t>
                </a:r>
              </a:p>
              <a:p>
                <a:endParaRPr lang="de-DE" sz="950" dirty="0">
                  <a:solidFill>
                    <a:schemeClr val="tx1"/>
                  </a:solidFill>
                </a:endParaRPr>
              </a:p>
              <a:p>
                <a:endParaRPr lang="de-DE" sz="95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de-DE" sz="95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de-DE" sz="950" dirty="0">
                    <a:solidFill>
                      <a:schemeClr val="tx1"/>
                    </a:solidFill>
                  </a:rPr>
                  <a:t>: Anzahl mittlerer Somas</a:t>
                </a:r>
              </a:p>
              <a:p>
                <a14:m>
                  <m:oMath xmlns:m="http://schemas.openxmlformats.org/officeDocument/2006/math">
                    <m:r>
                      <a:rPr lang="de-DE" sz="95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de-DE" sz="950" b="0" dirty="0">
                    <a:solidFill>
                      <a:schemeClr val="tx1"/>
                    </a:solidFill>
                  </a:rPr>
                  <a:t>: Zählvariable für Anzahl mittlerer Somas</a:t>
                </a:r>
              </a:p>
              <a:p>
                <a:endParaRPr lang="de-DE" sz="95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de-DE" sz="95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de-DE" sz="950" b="0" dirty="0">
                    <a:solidFill>
                      <a:schemeClr val="tx1"/>
                    </a:solidFill>
                  </a:rPr>
                  <a:t>: </a:t>
                </a:r>
                <a:r>
                  <a:rPr lang="de-DE" sz="950" dirty="0">
                    <a:solidFill>
                      <a:schemeClr val="tx1"/>
                    </a:solidFill>
                  </a:rPr>
                  <a:t>Anzahl </a:t>
                </a:r>
                <a:r>
                  <a:rPr lang="de-DE" sz="950" dirty="0" err="1">
                    <a:solidFill>
                      <a:schemeClr val="tx1"/>
                    </a:solidFill>
                  </a:rPr>
                  <a:t>Ausgangssomas</a:t>
                </a:r>
                <a:endParaRPr lang="de-DE" sz="950" b="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de-DE" sz="95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de-DE" sz="950" dirty="0">
                    <a:solidFill>
                      <a:schemeClr val="tx1"/>
                    </a:solidFill>
                  </a:rPr>
                  <a:t>: Zählvariable für </a:t>
                </a:r>
                <a:r>
                  <a:rPr lang="de-DE" sz="950" dirty="0" err="1">
                    <a:solidFill>
                      <a:schemeClr val="tx1"/>
                    </a:solidFill>
                  </a:rPr>
                  <a:t>Ausgangssomas</a:t>
                </a:r>
                <a:endParaRPr lang="de-DE" sz="95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9" name="Rechteck 28">
                <a:extLst>
                  <a:ext uri="{FF2B5EF4-FFF2-40B4-BE49-F238E27FC236}">
                    <a16:creationId xmlns:a16="http://schemas.microsoft.com/office/drawing/2014/main" id="{D8348F42-5B41-4247-8D4A-FD1CD4301B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9865" y="97952"/>
                <a:ext cx="3692058" cy="2569048"/>
              </a:xfrm>
              <a:prstGeom prst="rect">
                <a:avLst/>
              </a:prstGeom>
              <a:blipFill>
                <a:blip r:embed="rId13"/>
                <a:stretch>
                  <a:fillRect b="-70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278259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feld 27">
                <a:extLst>
                  <a:ext uri="{FF2B5EF4-FFF2-40B4-BE49-F238E27FC236}">
                    <a16:creationId xmlns:a16="http://schemas.microsoft.com/office/drawing/2014/main" id="{D669164E-D248-46C8-A355-4B9737F4209D}"/>
                  </a:ext>
                </a:extLst>
              </p:cNvPr>
              <p:cNvSpPr txBox="1"/>
              <p:nvPr/>
            </p:nvSpPr>
            <p:spPr>
              <a:xfrm>
                <a:off x="396034" y="1527787"/>
                <a:ext cx="248752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de-DE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de-DE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𝑎𝑥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28" name="Textfeld 27">
                <a:extLst>
                  <a:ext uri="{FF2B5EF4-FFF2-40B4-BE49-F238E27FC236}">
                    <a16:creationId xmlns:a16="http://schemas.microsoft.com/office/drawing/2014/main" id="{D669164E-D248-46C8-A355-4B9737F420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034" y="1527787"/>
                <a:ext cx="2487526" cy="369332"/>
              </a:xfrm>
              <a:prstGeom prst="rect">
                <a:avLst/>
              </a:prstGeom>
              <a:blipFill>
                <a:blip r:embed="rId2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feld 25">
                <a:extLst>
                  <a:ext uri="{FF2B5EF4-FFF2-40B4-BE49-F238E27FC236}">
                    <a16:creationId xmlns:a16="http://schemas.microsoft.com/office/drawing/2014/main" id="{FEC64BC7-86A8-4096-B064-0B9CCA37AA24}"/>
                  </a:ext>
                </a:extLst>
              </p:cNvPr>
              <p:cNvSpPr txBox="1"/>
              <p:nvPr/>
            </p:nvSpPr>
            <p:spPr>
              <a:xfrm>
                <a:off x="1205949" y="3491980"/>
                <a:ext cx="7281350" cy="8749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sz="1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6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de-DE" sz="1600" b="0" i="1" dirty="0" smtClean="0">
                              <a:latin typeface="Cambria Math" panose="02040503050406030204" pitchFamily="18" charset="0"/>
                            </a:rPr>
                            <m:t>L</m:t>
                          </m:r>
                        </m:num>
                        <m:den>
                          <m:r>
                            <a:rPr lang="de-DE" sz="16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de-DE" sz="16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</m:den>
                      </m:f>
                      <m:r>
                        <a:rPr lang="de-DE" sz="16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de-DE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undOvr"/>
                              <m:grow m:val="on"/>
                              <m:ctrlPr>
                                <a:rPr lang="de-DE" sz="1600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de-DE" sz="160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1600" dirty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de-DE" sz="1600" b="0" i="1" dirty="0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sup>
                            <m:e>
                              <m:r>
                                <a:rPr lang="de-DE" sz="1600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DE" sz="1600" i="1" dirty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de-DE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de-DE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6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de-DE" sz="16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de-DE" sz="16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de-DE" sz="1600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de-DE" sz="16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600" i="1" dirty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de-DE" sz="1600" i="1" dirty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sz="1600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sz="1600" i="1" dirty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sz="1600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d>
                      <m:f>
                        <m:fPr>
                          <m:ctrlPr>
                            <a:rPr lang="de-DE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6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sz="16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600" i="1" dirty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de-DE" sz="1600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DE" sz="1600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de-DE" sz="16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600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  <m:r>
                            <a:rPr lang="de-DE" sz="1600" b="0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de-DE" sz="16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de-DE" sz="16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</m:den>
                      </m:f>
                    </m:oMath>
                  </m:oMathPara>
                </a14:m>
                <a:endParaRPr lang="de-DE" sz="1600" dirty="0"/>
              </a:p>
            </p:txBody>
          </p:sp>
        </mc:Choice>
        <mc:Fallback xmlns="">
          <p:sp>
            <p:nvSpPr>
              <p:cNvPr id="26" name="Textfeld 25">
                <a:extLst>
                  <a:ext uri="{FF2B5EF4-FFF2-40B4-BE49-F238E27FC236}">
                    <a16:creationId xmlns:a16="http://schemas.microsoft.com/office/drawing/2014/main" id="{FEC64BC7-86A8-4096-B064-0B9CCA37AA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5949" y="3491980"/>
                <a:ext cx="7281350" cy="8749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feld 26">
                <a:extLst>
                  <a:ext uri="{FF2B5EF4-FFF2-40B4-BE49-F238E27FC236}">
                    <a16:creationId xmlns:a16="http://schemas.microsoft.com/office/drawing/2014/main" id="{FF3CA188-3082-4A3B-B281-1BAFBDDD4C9E}"/>
                  </a:ext>
                </a:extLst>
              </p:cNvPr>
              <p:cNvSpPr txBox="1"/>
              <p:nvPr/>
            </p:nvSpPr>
            <p:spPr>
              <a:xfrm>
                <a:off x="1479951" y="4250460"/>
                <a:ext cx="6924674" cy="8749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sz="16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de-DE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undOvr"/>
                              <m:grow m:val="on"/>
                              <m:ctrlPr>
                                <a:rPr lang="de-DE" sz="1600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de-DE" sz="160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1600" dirty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de-DE" sz="1600" b="0" i="1" dirty="0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sup>
                            <m:e>
                              <m:r>
                                <a:rPr lang="de-DE" sz="1600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DE" sz="1600" i="1" dirty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de-DE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de-DE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6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de-DE" sz="16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de-DE" sz="16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de-DE" sz="1600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de-DE" sz="16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600" i="1" dirty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de-DE" sz="1600" i="1" dirty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sz="1600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sz="1600" i="1" dirty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sz="1600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  <m:f>
                            <m:fPr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DE" sz="1600" dirty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de-DE" sz="16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600" i="1" dirty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r>
                                    <a:rPr lang="de-DE" sz="1600" i="1" dirty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sz="1600" i="1" dirty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6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600" i="1" dirty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</m:num>
                            <m:den>
                              <m:r>
                                <a:rPr lang="de-DE" sz="1600" dirty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m:rPr>
                                  <m:nor/>
                                </m:rPr>
                                <a:rPr lang="de-DE" sz="16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de-DE" sz="1600" dirty="0"/>
              </a:p>
            </p:txBody>
          </p:sp>
        </mc:Choice>
        <mc:Fallback xmlns="">
          <p:sp>
            <p:nvSpPr>
              <p:cNvPr id="27" name="Textfeld 26">
                <a:extLst>
                  <a:ext uri="{FF2B5EF4-FFF2-40B4-BE49-F238E27FC236}">
                    <a16:creationId xmlns:a16="http://schemas.microsoft.com/office/drawing/2014/main" id="{FF3CA188-3082-4A3B-B281-1BAFBDDD4C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9951" y="4250460"/>
                <a:ext cx="6924674" cy="8749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feld 28">
                <a:extLst>
                  <a:ext uri="{FF2B5EF4-FFF2-40B4-BE49-F238E27FC236}">
                    <a16:creationId xmlns:a16="http://schemas.microsoft.com/office/drawing/2014/main" id="{53767C03-40BA-457C-9C94-F60FC40D3A84}"/>
                  </a:ext>
                </a:extLst>
              </p:cNvPr>
              <p:cNvSpPr txBox="1"/>
              <p:nvPr/>
            </p:nvSpPr>
            <p:spPr>
              <a:xfrm>
                <a:off x="1362210" y="5048772"/>
                <a:ext cx="2775440" cy="3934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⇒</m:t>
                    </m:r>
                    <m:f>
                      <m:fPr>
                        <m:ctrlPr>
                          <a:rPr lang="de-DE" sz="1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600" dirty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de-DE" sz="1600" b="0" i="1" dirty="0" smtClean="0"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de-DE" sz="1600" dirty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de-DE" sz="1600" b="0" i="1" dirty="0" smtClean="0">
                            <a:latin typeface="Cambria Math" panose="02040503050406030204" pitchFamily="18" charset="0"/>
                          </a:rPr>
                          <m:t>b</m:t>
                        </m:r>
                      </m:den>
                    </m:f>
                  </m:oMath>
                </a14:m>
                <a:r>
                  <a:rPr lang="de-DE" sz="1600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de-DE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6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de-DE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limLoc m:val="undOvr"/>
                            <m:grow m:val="on"/>
                            <m:ctrlPr>
                              <a:rPr lang="de-DE" sz="1600" i="1" dirty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de-DE" sz="1600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de-DE" sz="1600" dirty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de-DE" sz="1600" b="0" i="1" dirty="0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sup>
                          <m:e>
                            <m:r>
                              <a:rPr lang="de-DE" sz="1600" i="1" dirty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DE" sz="1600" i="1" dirty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de-DE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de-DE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6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de-DE" sz="16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6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de-DE" sz="16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de-DE" sz="1600" i="1" dirty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de-DE" sz="1600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sz="1600" i="1" dirty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de-DE" sz="1600" i="1" dirty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de-DE" sz="1600" i="1" dirty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de-DE" sz="1600" i="1" dirty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  <m:r>
                              <a:rPr lang="de-DE" sz="1600" i="1" dirty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e>
                    </m:d>
                  </m:oMath>
                </a14:m>
                <a:endParaRPr lang="de-DE" sz="1600" dirty="0"/>
              </a:p>
            </p:txBody>
          </p:sp>
        </mc:Choice>
        <mc:Fallback xmlns="">
          <p:sp>
            <p:nvSpPr>
              <p:cNvPr id="29" name="Textfeld 28">
                <a:extLst>
                  <a:ext uri="{FF2B5EF4-FFF2-40B4-BE49-F238E27FC236}">
                    <a16:creationId xmlns:a16="http://schemas.microsoft.com/office/drawing/2014/main" id="{53767C03-40BA-457C-9C94-F60FC40D3A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2210" y="5048772"/>
                <a:ext cx="2775440" cy="393441"/>
              </a:xfrm>
              <a:prstGeom prst="rect">
                <a:avLst/>
              </a:prstGeom>
              <a:blipFill>
                <a:blip r:embed="rId7"/>
                <a:stretch>
                  <a:fillRect l="-1974" t="-112308" b="-18769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feld 29">
                <a:extLst>
                  <a:ext uri="{FF2B5EF4-FFF2-40B4-BE49-F238E27FC236}">
                    <a16:creationId xmlns:a16="http://schemas.microsoft.com/office/drawing/2014/main" id="{D19D9888-643F-4AB7-A82A-B8CF7EC6D867}"/>
                  </a:ext>
                </a:extLst>
              </p:cNvPr>
              <p:cNvSpPr txBox="1"/>
              <p:nvPr/>
            </p:nvSpPr>
            <p:spPr>
              <a:xfrm>
                <a:off x="1362210" y="5552348"/>
                <a:ext cx="3346172" cy="3918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⇒</m:t>
                    </m:r>
                    <m:f>
                      <m:fPr>
                        <m:ctrlPr>
                          <a:rPr lang="de-DE" sz="1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600" dirty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de-DE" sz="1600" b="0" i="1" dirty="0" smtClean="0"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de-DE" sz="1600" dirty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de-DE" sz="1600" b="0" i="1" dirty="0" smtClean="0">
                            <a:latin typeface="Cambria Math" panose="02040503050406030204" pitchFamily="18" charset="0"/>
                          </a:rPr>
                          <m:t>a</m:t>
                        </m:r>
                      </m:den>
                    </m:f>
                  </m:oMath>
                </a14:m>
                <a:r>
                  <a:rPr lang="de-DE" sz="1600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de-DE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6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de-DE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limLoc m:val="undOvr"/>
                            <m:grow m:val="on"/>
                            <m:ctrlPr>
                              <a:rPr lang="de-DE" sz="1600" i="1" dirty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de-DE" sz="1600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de-DE" sz="1600" dirty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de-DE" sz="1600" b="0" i="1" dirty="0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sup>
                          <m:e>
                            <m:d>
                              <m:dPr>
                                <m:ctrlPr>
                                  <a:rPr lang="de-DE" sz="160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sz="1600" i="1" dirty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de-DE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de-DE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de-DE" sz="16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de-DE" sz="1600" i="1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de-DE" sz="16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de-DE" sz="1600" i="1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sup>
                                    </m:sSup>
                                  </m:e>
                                </m:d>
                                <m:r>
                                  <a:rPr lang="de-DE" sz="1600" i="1" dirty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de-DE" sz="16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600" i="1" dirty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de-DE" sz="1600" i="1" dirty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600" i="1" dirty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de-DE" sz="1600" i="1" dirty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de-DE" sz="1600" b="0" i="1" dirty="0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  <m:sSup>
                              <m:sSupPr>
                                <m:ctrlPr>
                                  <a:rPr lang="de-DE" sz="1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sz="16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de-DE" sz="16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de-DE" sz="16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de-DE" sz="16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</m:e>
                        </m:nary>
                      </m:e>
                    </m:d>
                  </m:oMath>
                </a14:m>
                <a:endParaRPr lang="de-DE" sz="1600" dirty="0"/>
              </a:p>
            </p:txBody>
          </p:sp>
        </mc:Choice>
        <mc:Fallback xmlns="">
          <p:sp>
            <p:nvSpPr>
              <p:cNvPr id="30" name="Textfeld 29">
                <a:extLst>
                  <a:ext uri="{FF2B5EF4-FFF2-40B4-BE49-F238E27FC236}">
                    <a16:creationId xmlns:a16="http://schemas.microsoft.com/office/drawing/2014/main" id="{D19D9888-643F-4AB7-A82A-B8CF7EC6D8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2210" y="5552348"/>
                <a:ext cx="3346172" cy="391839"/>
              </a:xfrm>
              <a:prstGeom prst="rect">
                <a:avLst/>
              </a:prstGeom>
              <a:blipFill>
                <a:blip r:embed="rId8"/>
                <a:stretch>
                  <a:fillRect l="-1639" t="-115625" b="-19062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feld 30">
                <a:extLst>
                  <a:ext uri="{FF2B5EF4-FFF2-40B4-BE49-F238E27FC236}">
                    <a16:creationId xmlns:a16="http://schemas.microsoft.com/office/drawing/2014/main" id="{BA5D7254-676B-4E1A-990B-F039C8C325C0}"/>
                  </a:ext>
                </a:extLst>
              </p:cNvPr>
              <p:cNvSpPr txBox="1"/>
              <p:nvPr/>
            </p:nvSpPr>
            <p:spPr>
              <a:xfrm>
                <a:off x="1252941" y="3012783"/>
                <a:ext cx="1812932" cy="5061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dirty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de-DE" b="0" i="1" dirty="0" smtClean="0"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de-DE" dirty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de-DE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</m:den>
                    </m:f>
                  </m:oMath>
                </a14:m>
                <a:r>
                  <a:rPr lang="de-DE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dirty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de-DE" i="1" dirty="0"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de-DE" dirty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de-DE" b="0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de-DE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de-DE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i="1" dirty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de-DE" i="1" dirty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de-DE" i="1" dirty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de-DE" i="1" dirty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</m:e>
                        </m:d>
                      </m:den>
                    </m:f>
                    <m:f>
                      <m:f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dirty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de-DE" b="0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de-DE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de-DE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i="1" dirty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de-DE" i="1" dirty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de-DE" i="1" dirty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de-DE" i="1" dirty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</m:e>
                        </m:d>
                      </m:num>
                      <m:den>
                        <m:r>
                          <a:rPr lang="de-DE" dirty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de-DE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</m:den>
                    </m:f>
                  </m:oMath>
                </a14:m>
                <a:endParaRPr lang="de-DE" dirty="0"/>
              </a:p>
            </p:txBody>
          </p:sp>
        </mc:Choice>
        <mc:Fallback xmlns="">
          <p:sp>
            <p:nvSpPr>
              <p:cNvPr id="31" name="Textfeld 30">
                <a:extLst>
                  <a:ext uri="{FF2B5EF4-FFF2-40B4-BE49-F238E27FC236}">
                    <a16:creationId xmlns:a16="http://schemas.microsoft.com/office/drawing/2014/main" id="{BA5D7254-676B-4E1A-990B-F039C8C325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2941" y="3012783"/>
                <a:ext cx="1812932" cy="506164"/>
              </a:xfrm>
              <a:prstGeom prst="rect">
                <a:avLst/>
              </a:prstGeom>
              <a:blipFill>
                <a:blip r:embed="rId9"/>
                <a:stretch>
                  <a:fillRect l="-337" b="-722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4" name="Grafik 33">
            <a:extLst>
              <a:ext uri="{FF2B5EF4-FFF2-40B4-BE49-F238E27FC236}">
                <a16:creationId xmlns:a16="http://schemas.microsoft.com/office/drawing/2014/main" id="{0DC0188E-0F94-4510-AC99-D2AA7BB86FB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60778" y="4373502"/>
            <a:ext cx="2902718" cy="1832757"/>
          </a:xfrm>
          <a:prstGeom prst="rect">
            <a:avLst/>
          </a:prstGeom>
        </p:spPr>
      </p:pic>
      <p:sp>
        <p:nvSpPr>
          <p:cNvPr id="35" name="Textfeld 34">
            <a:extLst>
              <a:ext uri="{FF2B5EF4-FFF2-40B4-BE49-F238E27FC236}">
                <a16:creationId xmlns:a16="http://schemas.microsoft.com/office/drawing/2014/main" id="{8A4C4B7C-4072-42CB-AD74-DB9FCF632563}"/>
              </a:ext>
            </a:extLst>
          </p:cNvPr>
          <p:cNvSpPr txBox="1"/>
          <p:nvPr/>
        </p:nvSpPr>
        <p:spPr>
          <a:xfrm>
            <a:off x="9237602" y="5355340"/>
            <a:ext cx="80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x P</a:t>
            </a:r>
          </a:p>
        </p:txBody>
      </p:sp>
      <p:sp>
        <p:nvSpPr>
          <p:cNvPr id="16" name="Titel 7">
            <a:extLst>
              <a:ext uri="{FF2B5EF4-FFF2-40B4-BE49-F238E27FC236}">
                <a16:creationId xmlns:a16="http://schemas.microsoft.com/office/drawing/2014/main" id="{F4E4E39C-4B9A-4D8C-B789-B3B411904F28}"/>
              </a:ext>
            </a:extLst>
          </p:cNvPr>
          <p:cNvSpPr txBox="1">
            <a:spLocks/>
          </p:cNvSpPr>
          <p:nvPr/>
        </p:nvSpPr>
        <p:spPr>
          <a:xfrm>
            <a:off x="838200" y="-12654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4000" dirty="0"/>
              <a:t>Training neuronaler Netze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E94BE115-7C79-4FC5-9204-B28043518662}"/>
              </a:ext>
            </a:extLst>
          </p:cNvPr>
          <p:cNvSpPr txBox="1"/>
          <p:nvPr/>
        </p:nvSpPr>
        <p:spPr>
          <a:xfrm>
            <a:off x="946615" y="798552"/>
            <a:ext cx="38459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/>
              <a:t>Das </a:t>
            </a:r>
            <a:r>
              <a:rPr lang="de-DE" sz="2400" b="1" dirty="0" err="1"/>
              <a:t>Gradientenverfahren</a:t>
            </a:r>
            <a:endParaRPr lang="de-DE" sz="24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DFDAABE6-0EBB-4EB0-9D63-7D733020B153}"/>
                  </a:ext>
                </a:extLst>
              </p:cNvPr>
              <p:cNvSpPr txBox="1"/>
              <p:nvPr/>
            </p:nvSpPr>
            <p:spPr>
              <a:xfrm>
                <a:off x="2542407" y="1282408"/>
                <a:ext cx="3315908" cy="778931"/>
              </a:xfrm>
              <a:prstGeom prst="rect">
                <a:avLst/>
              </a:prstGeom>
              <a:noFill/>
              <a:ln>
                <a:solidFill>
                  <a:schemeClr val="bg2">
                    <a:lumMod val="50000"/>
                  </a:schemeClr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de-DE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de-DE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den>
                      </m:f>
                      <m:r>
                        <a:rPr lang="de-DE" i="1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de-DE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dirty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sup>
                        <m:e>
                          <m:sSup>
                            <m:sSupPr>
                              <m:ctrlPr>
                                <a:rPr lang="de-DE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b="0" i="1" dirty="0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r>
                                    <a:rPr lang="de-DE" b="0" i="1" dirty="0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b="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i="1" dirty="0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de-DE" b="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DFDAABE6-0EBB-4EB0-9D63-7D733020B1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2407" y="1282408"/>
                <a:ext cx="3315908" cy="77893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solidFill>
                  <a:schemeClr val="bg2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19B7C9A6-BAED-4D46-A4E0-BD91BA87A41B}"/>
                  </a:ext>
                </a:extLst>
              </p:cNvPr>
              <p:cNvSpPr txBox="1"/>
              <p:nvPr/>
            </p:nvSpPr>
            <p:spPr>
              <a:xfrm>
                <a:off x="5945724" y="1282408"/>
                <a:ext cx="2193842" cy="1330429"/>
              </a:xfrm>
              <a:prstGeom prst="rect">
                <a:avLst/>
              </a:prstGeom>
              <a:noFill/>
              <a:ln>
                <a:solidFill>
                  <a:schemeClr val="accent3">
                    <a:lumMod val="75000"/>
                  </a:schemeClr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de-DE" i="1" dirty="0" smtClean="0"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de-DE" i="1" baseline="-25000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≔</m:t>
                      </m:r>
                      <m:r>
                        <m:rPr>
                          <m:nor/>
                        </m:rPr>
                        <a:rPr lang="de-DE" b="0" i="1" smtClean="0"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de-DE" i="1" dirty="0">
                              <a:latin typeface="Cambria Math" panose="02040503050406030204" pitchFamily="18" charset="0"/>
                            </a:rPr>
                            <m:t>L</m:t>
                          </m:r>
                        </m:num>
                        <m:den>
                          <m:r>
                            <a:rPr lang="de-DE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a</m:t>
                          </m:r>
                        </m:den>
                      </m:f>
                    </m:oMath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≔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L</m:t>
                          </m:r>
                        </m:num>
                        <m:den>
                          <m:r>
                            <a:rPr lang="de-DE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b</m:t>
                          </m:r>
                        </m:den>
                      </m:f>
                    </m:oMath>
                  </m:oMathPara>
                </a14:m>
                <a:endParaRPr lang="de-DE" dirty="0"/>
              </a:p>
              <a:p>
                <a:endParaRPr lang="de-DE" dirty="0"/>
              </a:p>
            </p:txBody>
          </p:sp>
        </mc:Choice>
        <mc:Fallback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19B7C9A6-BAED-4D46-A4E0-BD91BA87A4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5724" y="1282408"/>
                <a:ext cx="2193842" cy="1330429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solidFill>
                  <a:schemeClr val="accent3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Rechteck 19">
                <a:extLst>
                  <a:ext uri="{FF2B5EF4-FFF2-40B4-BE49-F238E27FC236}">
                    <a16:creationId xmlns:a16="http://schemas.microsoft.com/office/drawing/2014/main" id="{1DE55A34-BF63-44B7-824C-B23BE1C793FA}"/>
                  </a:ext>
                </a:extLst>
              </p:cNvPr>
              <p:cNvSpPr/>
              <p:nvPr/>
            </p:nvSpPr>
            <p:spPr>
              <a:xfrm>
                <a:off x="8419865" y="97952"/>
                <a:ext cx="3692058" cy="256904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r>
                      <a:rPr lang="de-DE" sz="95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de-DE" sz="950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: </a:t>
                </a:r>
                <a:r>
                  <a:rPr lang="de-DE" sz="950" dirty="0">
                    <a:solidFill>
                      <a:schemeClr val="tx1"/>
                    </a:solidFill>
                  </a:rPr>
                  <a:t>gewichtete Summe </a:t>
                </a:r>
              </a:p>
              <a:p>
                <a:r>
                  <a:rPr lang="de-DE" sz="95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a</a:t>
                </a:r>
                <a:r>
                  <a:rPr lang="de-DE" sz="950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: </a:t>
                </a:r>
                <a:r>
                  <a:rPr lang="de-DE" sz="950" dirty="0">
                    <a:solidFill>
                      <a:schemeClr val="tx1"/>
                    </a:solidFill>
                  </a:rPr>
                  <a:t>gewichtete Summe nach Aktivierungsfunktion</a:t>
                </a:r>
                <a:endParaRPr lang="de-DE" sz="95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de-DE" sz="95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95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de-DE" sz="95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(2)</m:t>
                        </m:r>
                      </m:sup>
                    </m:sSup>
                  </m:oMath>
                </a14:m>
                <a:r>
                  <a:rPr lang="de-DE" sz="950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: </a:t>
                </a:r>
                <a:r>
                  <a:rPr lang="de-DE" sz="950" dirty="0">
                    <a:solidFill>
                      <a:schemeClr val="tx1"/>
                    </a:solidFill>
                  </a:rPr>
                  <a:t>Angabe der entsprechenden Schicht in NN (1,2 o. 3)</a:t>
                </a:r>
              </a:p>
              <a:p>
                <a:r>
                  <a:rPr lang="de-DE" sz="95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y:  </a:t>
                </a:r>
                <a:r>
                  <a:rPr lang="de-DE" sz="950" dirty="0">
                    <a:solidFill>
                      <a:schemeClr val="tx1"/>
                    </a:solidFill>
                  </a:rPr>
                  <a:t>Wahrheitswert</a:t>
                </a:r>
              </a:p>
              <a:p>
                <a:endParaRPr lang="de-DE" sz="95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de-DE" sz="95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de-DE" sz="950" dirty="0">
                    <a:solidFill>
                      <a:schemeClr val="tx1"/>
                    </a:solidFill>
                  </a:rPr>
                  <a:t>: Anzahl Trainingsbeispiele</a:t>
                </a:r>
              </a:p>
              <a:p>
                <a14:m>
                  <m:oMath xmlns:m="http://schemas.openxmlformats.org/officeDocument/2006/math">
                    <m:r>
                      <a:rPr lang="de-DE" sz="95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de-DE" sz="950" dirty="0">
                    <a:solidFill>
                      <a:schemeClr val="tx1"/>
                    </a:solidFill>
                  </a:rPr>
                  <a:t>: Zählvariable für Trainingsbeispiele</a:t>
                </a:r>
                <a:br>
                  <a:rPr lang="de-DE" sz="950" dirty="0">
                    <a:solidFill>
                      <a:schemeClr val="tx1"/>
                    </a:solidFill>
                  </a:rPr>
                </a:br>
                <a:endParaRPr lang="de-DE" sz="95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de-DE" sz="95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de-DE" sz="950" b="0" dirty="0">
                    <a:solidFill>
                      <a:schemeClr val="tx1"/>
                    </a:solidFill>
                  </a:rPr>
                  <a:t>: Anzahl Eingangsomas</a:t>
                </a:r>
              </a:p>
              <a:p>
                <a14:m>
                  <m:oMath xmlns:m="http://schemas.openxmlformats.org/officeDocument/2006/math">
                    <m:r>
                      <a:rPr lang="de-DE" sz="95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de-DE" sz="95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de-DE" sz="950" dirty="0">
                    <a:solidFill>
                      <a:schemeClr val="tx1"/>
                    </a:solidFill>
                  </a:rPr>
                  <a:t>Zählvariable für Anzahl Eingangsomas</a:t>
                </a:r>
              </a:p>
              <a:p>
                <a:endParaRPr lang="de-DE" sz="950" dirty="0">
                  <a:solidFill>
                    <a:schemeClr val="tx1"/>
                  </a:solidFill>
                </a:endParaRPr>
              </a:p>
              <a:p>
                <a:endParaRPr lang="de-DE" sz="95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de-DE" sz="95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de-DE" sz="950" dirty="0">
                    <a:solidFill>
                      <a:schemeClr val="tx1"/>
                    </a:solidFill>
                  </a:rPr>
                  <a:t>: Anzahl mittlerer Somas</a:t>
                </a:r>
              </a:p>
              <a:p>
                <a14:m>
                  <m:oMath xmlns:m="http://schemas.openxmlformats.org/officeDocument/2006/math">
                    <m:r>
                      <a:rPr lang="de-DE" sz="95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de-DE" sz="950" b="0" dirty="0">
                    <a:solidFill>
                      <a:schemeClr val="tx1"/>
                    </a:solidFill>
                  </a:rPr>
                  <a:t>: Zählvariable für Anzahl mittlerer Somas</a:t>
                </a:r>
              </a:p>
              <a:p>
                <a:endParaRPr lang="de-DE" sz="95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de-DE" sz="95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de-DE" sz="950" b="0" dirty="0">
                    <a:solidFill>
                      <a:schemeClr val="tx1"/>
                    </a:solidFill>
                  </a:rPr>
                  <a:t>: </a:t>
                </a:r>
                <a:r>
                  <a:rPr lang="de-DE" sz="950" dirty="0">
                    <a:solidFill>
                      <a:schemeClr val="tx1"/>
                    </a:solidFill>
                  </a:rPr>
                  <a:t>Anzahl </a:t>
                </a:r>
                <a:r>
                  <a:rPr lang="de-DE" sz="950" dirty="0" err="1">
                    <a:solidFill>
                      <a:schemeClr val="tx1"/>
                    </a:solidFill>
                  </a:rPr>
                  <a:t>Ausgangssomas</a:t>
                </a:r>
                <a:endParaRPr lang="de-DE" sz="950" b="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de-DE" sz="95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de-DE" sz="950" dirty="0">
                    <a:solidFill>
                      <a:schemeClr val="tx1"/>
                    </a:solidFill>
                  </a:rPr>
                  <a:t>: Zählvariable für </a:t>
                </a:r>
                <a:r>
                  <a:rPr lang="de-DE" sz="950" dirty="0" err="1">
                    <a:solidFill>
                      <a:schemeClr val="tx1"/>
                    </a:solidFill>
                  </a:rPr>
                  <a:t>Ausgangssomas</a:t>
                </a:r>
                <a:endParaRPr lang="de-DE" sz="95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0" name="Rechteck 19">
                <a:extLst>
                  <a:ext uri="{FF2B5EF4-FFF2-40B4-BE49-F238E27FC236}">
                    <a16:creationId xmlns:a16="http://schemas.microsoft.com/office/drawing/2014/main" id="{1DE55A34-BF63-44B7-824C-B23BE1C793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9865" y="97952"/>
                <a:ext cx="3692058" cy="2569048"/>
              </a:xfrm>
              <a:prstGeom prst="rect">
                <a:avLst/>
              </a:prstGeom>
              <a:blipFill>
                <a:blip r:embed="rId5"/>
                <a:stretch>
                  <a:fillRect b="-70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101454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8" name="Textfeld 37">
                <a:extLst>
                  <a:ext uri="{FF2B5EF4-FFF2-40B4-BE49-F238E27FC236}">
                    <a16:creationId xmlns:a16="http://schemas.microsoft.com/office/drawing/2014/main" id="{8E96EB9D-B955-4114-90B4-5EE43A6DAB52}"/>
                  </a:ext>
                </a:extLst>
              </p:cNvPr>
              <p:cNvSpPr txBox="1"/>
              <p:nvPr/>
            </p:nvSpPr>
            <p:spPr>
              <a:xfrm>
                <a:off x="6343584" y="1698957"/>
                <a:ext cx="1548116" cy="6440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30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de-DE" sz="13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de-DE" sz="13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p>
                                      <m:sSupPr>
                                        <m:ctrlPr>
                                          <a:rPr lang="de-DE" sz="13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de-DE" sz="1300" i="1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  <m:r>
                                          <a:rPr lang="de-DE" sz="1300" i="1" baseline="-2500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  <m:sup>
                                        <m:r>
                                          <a:rPr lang="de-DE" sz="1300" i="1">
                                            <a:latin typeface="Cambria Math" panose="02040503050406030204" pitchFamily="18" charset="0"/>
                                          </a:rPr>
                                          <m:t>(2)</m:t>
                                        </m:r>
                                      </m:sup>
                                    </m:sSup>
                                  </m:e>
                                </m:mr>
                                <m:mr>
                                  <m:e>
                                    <m:sSup>
                                      <m:sSupPr>
                                        <m:ctrlPr>
                                          <a:rPr lang="de-DE" sz="13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de-DE" sz="1300" i="1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  <m:r>
                                          <a:rPr lang="de-DE" sz="1300" i="1" baseline="-2500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  <m:sup>
                                        <m:r>
                                          <a:rPr lang="de-DE" sz="1300" i="1">
                                            <a:latin typeface="Cambria Math" panose="02040503050406030204" pitchFamily="18" charset="0"/>
                                          </a:rPr>
                                          <m:t>(2)</m:t>
                                        </m:r>
                                      </m:sup>
                                    </m:sSup>
                                  </m:e>
                                </m:mr>
                                <m:mr>
                                  <m:e>
                                    <m:sSup>
                                      <m:sSupPr>
                                        <m:ctrlPr>
                                          <a:rPr lang="de-DE" sz="13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de-DE" sz="1300" i="1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  <m:r>
                                          <a:rPr lang="de-DE" sz="1300" i="1" baseline="-2500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  <m:sup>
                                        <m:r>
                                          <a:rPr lang="de-DE" sz="1300" i="1">
                                            <a:latin typeface="Cambria Math" panose="02040503050406030204" pitchFamily="18" charset="0"/>
                                          </a:rPr>
                                          <m:t>(2)</m:t>
                                        </m:r>
                                      </m:sup>
                                    </m:sSup>
                                  </m:e>
                                </m:mr>
                              </m:m>
                            </m:e>
                          </m:d>
                        </m:e>
                      </m:d>
                      <m:r>
                        <a:rPr lang="de-DE" sz="130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3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3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3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3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300" i="1" baseline="-2500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r>
                                      <a:rPr lang="de-DE" sz="13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3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3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3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3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300" i="1" baseline="-2500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de-DE" sz="13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3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3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3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3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300" i="1" baseline="-2500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r>
                                      <a:rPr lang="de-DE" sz="13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3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3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de-DE" sz="1300" dirty="0"/>
              </a:p>
            </p:txBody>
          </p:sp>
        </mc:Choice>
        <mc:Fallback>
          <p:sp>
            <p:nvSpPr>
              <p:cNvPr id="38" name="Textfeld 37">
                <a:extLst>
                  <a:ext uri="{FF2B5EF4-FFF2-40B4-BE49-F238E27FC236}">
                    <a16:creationId xmlns:a16="http://schemas.microsoft.com/office/drawing/2014/main" id="{8E96EB9D-B955-4114-90B4-5EE43A6DAB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3584" y="1698957"/>
                <a:ext cx="1548116" cy="6440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9" name="Textfeld 38">
                <a:extLst>
                  <a:ext uri="{FF2B5EF4-FFF2-40B4-BE49-F238E27FC236}">
                    <a16:creationId xmlns:a16="http://schemas.microsoft.com/office/drawing/2014/main" id="{79C69696-22A4-48EE-B9C9-CDB3043A8A0D}"/>
                  </a:ext>
                </a:extLst>
              </p:cNvPr>
              <p:cNvSpPr txBox="1"/>
              <p:nvPr/>
            </p:nvSpPr>
            <p:spPr>
              <a:xfrm>
                <a:off x="911134" y="1695792"/>
                <a:ext cx="6538126" cy="7281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de-DE" sz="13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de-DE" sz="13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de-DE" sz="13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de-DE" sz="1300" i="1" baseline="-250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de-DE" sz="13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de-DE" sz="1300" i="1" baseline="-250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de-DE" sz="13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de-DE" sz="1300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begChr m:val="["/>
                        <m:endChr m:val="]"/>
                        <m:ctrlPr>
                          <a:rPr lang="de-DE" sz="13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de-DE" sz="1300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de-DE" sz="130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3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300" i="1" baseline="-2500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3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3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de-DE" sz="130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3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300" i="1" baseline="-2500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12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3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3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de-DE" sz="13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3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de-DE" sz="1300" i="1" baseline="-25000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13</m:t>
                                  </m:r>
                                </m:e>
                                <m:sup>
                                  <m:r>
                                    <a:rPr lang="de-DE" sz="13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(1)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lang="de-DE" sz="130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3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300" i="1" baseline="-2500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21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3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3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de-DE" sz="130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3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300" i="1" baseline="-2500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22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3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3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de-DE" sz="13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3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de-DE" sz="1300" b="0" i="1" baseline="-25000" smtClean="0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de-DE" sz="1300" i="1" baseline="-25000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  <m:sup>
                                  <m:r>
                                    <a:rPr lang="de-DE" sz="13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(1)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lang="de-DE" sz="130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3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300" i="1" baseline="-2500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31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3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3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de-DE" sz="130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3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300" i="1" baseline="-2500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32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3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3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de-DE" sz="13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3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de-DE" sz="1300" b="0" i="1" baseline="-25000" smtClean="0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de-DE" sz="1300" i="1" baseline="-25000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  <m:sup>
                                  <m:r>
                                    <a:rPr lang="de-DE" sz="13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(1)</m:t>
                                  </m:r>
                                </m:sup>
                              </m:sSup>
                            </m:e>
                          </m:mr>
                        </m:m>
                      </m:e>
                    </m:d>
                  </m:oMath>
                </a14:m>
                <a:r>
                  <a:rPr lang="de-DE" sz="1300" dirty="0"/>
                  <a:t> </a:t>
                </a:r>
                <a14:m>
                  <m:oMath xmlns:m="http://schemas.openxmlformats.org/officeDocument/2006/math">
                    <m:r>
                      <a:rPr lang="de-DE" sz="13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de-DE" sz="13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de-DE" sz="13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de-DE" sz="13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de-DE" sz="1300" i="1" baseline="-250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sSup>
                                <m:sSupPr>
                                  <m:ctrlPr>
                                    <a:rPr lang="de-DE" sz="130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3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300" i="1" baseline="-2500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3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3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de-DE" sz="13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de-DE" sz="130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de-DE" sz="1300" i="1" baseline="-250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de-DE" sz="130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3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300" i="1" baseline="-2500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12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3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3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sup>
                              </m:sSup>
                            </m:e>
                            <m:e>
                              <m:r>
                                <a:rPr lang="de-DE" sz="13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sSup>
                                <m:sSupPr>
                                  <m:ctrlPr>
                                    <a:rPr lang="de-DE" sz="13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3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de-DE" sz="1300" b="0" i="1" baseline="-25000" smtClean="0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de-DE" sz="1300" i="1" baseline="-25000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  <m:sup>
                                  <m:r>
                                    <a:rPr lang="de-DE" sz="13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(1)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de-DE" sz="13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de-DE" sz="1300" i="1" baseline="-250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sSup>
                                <m:sSupPr>
                                  <m:ctrlPr>
                                    <a:rPr lang="de-DE" sz="130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3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300" i="1" baseline="-2500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21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3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3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de-DE" sz="13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de-DE" sz="130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de-DE" sz="1300" i="1" baseline="-250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de-DE" sz="130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3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300" i="1" baseline="-2500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22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3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3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sup>
                              </m:sSup>
                            </m:e>
                            <m:e>
                              <m:r>
                                <a:rPr lang="de-DE" sz="13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sSup>
                                <m:sSupPr>
                                  <m:ctrlPr>
                                    <a:rPr lang="de-DE" sz="13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3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de-DE" sz="1300" i="1" baseline="-25000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23</m:t>
                                  </m:r>
                                </m:e>
                                <m:sup>
                                  <m:r>
                                    <a:rPr lang="de-DE" sz="13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(1)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de-DE" sz="13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de-DE" sz="1300" i="1" baseline="-250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sSup>
                                <m:sSupPr>
                                  <m:ctrlPr>
                                    <a:rPr lang="de-DE" sz="130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3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300" i="1" baseline="-2500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31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3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3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de-DE" sz="13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de-DE" sz="130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de-DE" sz="1300" i="1" baseline="-250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de-DE" sz="130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3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300" i="1" baseline="-2500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32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3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3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sup>
                              </m:sSup>
                            </m:e>
                            <m:e>
                              <m:r>
                                <a:rPr lang="de-DE" sz="13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sSup>
                                <m:sSupPr>
                                  <m:ctrlPr>
                                    <a:rPr lang="de-DE" sz="13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3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de-DE" sz="1300" b="0" i="1" baseline="-25000" smtClean="0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de-DE" sz="1300" i="1" baseline="-25000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  <m:sup>
                                  <m:r>
                                    <a:rPr lang="de-DE" sz="13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(1)</m:t>
                                  </m:r>
                                </m:sup>
                              </m:sSup>
                            </m:e>
                          </m:mr>
                        </m:m>
                      </m:e>
                    </m:d>
                  </m:oMath>
                </a14:m>
                <a:r>
                  <a:rPr lang="de-DE" sz="1300" dirty="0"/>
                  <a:t> </a:t>
                </a:r>
                <a14:m>
                  <m:oMath xmlns:m="http://schemas.openxmlformats.org/officeDocument/2006/math">
                    <m:r>
                      <a:rPr lang="de-DE" sz="1300" i="1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de-DE" sz="13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de-DE" sz="13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de-DE" sz="1300" i="1" baseline="-2500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sup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sz="13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de-DE" sz="1300" i="1" baseline="-250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sz="13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de-DE" sz="1300" i="1" baseline="-2500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  <m:sup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sz="13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</m:mr>
                        </m:m>
                      </m:e>
                    </m:d>
                  </m:oMath>
                </a14:m>
                <a:endParaRPr lang="de-DE" sz="1300" dirty="0"/>
              </a:p>
            </p:txBody>
          </p:sp>
        </mc:Choice>
        <mc:Fallback>
          <p:sp>
            <p:nvSpPr>
              <p:cNvPr id="39" name="Textfeld 38">
                <a:extLst>
                  <a:ext uri="{FF2B5EF4-FFF2-40B4-BE49-F238E27FC236}">
                    <a16:creationId xmlns:a16="http://schemas.microsoft.com/office/drawing/2014/main" id="{79C69696-22A4-48EE-B9C9-CDB3043A8A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134" y="1695792"/>
                <a:ext cx="6538126" cy="72814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4" name="Textfeld 53">
                <a:extLst>
                  <a:ext uri="{FF2B5EF4-FFF2-40B4-BE49-F238E27FC236}">
                    <a16:creationId xmlns:a16="http://schemas.microsoft.com/office/drawing/2014/main" id="{EF50D35E-9579-4F08-B485-B56CE43D6E9F}"/>
                  </a:ext>
                </a:extLst>
              </p:cNvPr>
              <p:cNvSpPr txBox="1"/>
              <p:nvPr/>
            </p:nvSpPr>
            <p:spPr>
              <a:xfrm>
                <a:off x="828675" y="2489852"/>
                <a:ext cx="9660471" cy="87729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de-DE" sz="13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de-DE" sz="13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sz="1300" i="1" baseline="-2500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3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3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sz="1300" i="1" baseline="-250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3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3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sz="1300" i="1" baseline="-2500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3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3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mr>
                          <m:mr>
                            <m:e>
                              <m:r>
                                <a:rPr lang="de-DE" sz="13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de-DE" sz="1300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begChr m:val="["/>
                        <m:endChr m:val="]"/>
                        <m:ctrlPr>
                          <a:rPr lang="de-DE" sz="13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de-DE" sz="13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de-DE" sz="130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3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300" i="1" baseline="-2500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300" b="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300" b="0" i="1" smtClean="0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de-DE" sz="130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3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300" i="1" baseline="-2500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de-DE" sz="1300" b="0" i="1" baseline="-25000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3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3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de-DE" sz="130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3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300" i="1" baseline="-2500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de-DE" sz="1300" b="0" i="1" baseline="-25000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3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3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de-DE" sz="13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3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de-DE" sz="1300" i="1" baseline="-25000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de-DE" sz="1300" b="0" i="1" baseline="-25000" smtClean="0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e>
                                <m:sup>
                                  <m:r>
                                    <a:rPr lang="de-DE" sz="13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sz="1300" b="0" i="1" smtClean="0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de-DE" sz="13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lang="de-DE" sz="130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3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300" i="1" baseline="-2500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21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300" b="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300" b="0" i="1" smtClean="0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de-DE" sz="130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3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300" i="1" baseline="-2500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de-DE" sz="1300" b="0" i="1" baseline="-25000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3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3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de-DE" sz="130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3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300" i="1" baseline="-2500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de-DE" sz="1300" b="0" i="1" baseline="-25000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3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3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de-DE" sz="13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3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de-DE" sz="1300" b="0" i="1" baseline="-25000" smtClean="0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24</m:t>
                                  </m:r>
                                </m:e>
                                <m:sup>
                                  <m:r>
                                    <a:rPr lang="de-DE" sz="13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sz="1300" b="0" i="1" smtClean="0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de-DE" sz="13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</m:mr>
                        </m:m>
                      </m:e>
                    </m:d>
                    <m:r>
                      <a:rPr lang="de-DE" sz="13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de-DE" sz="13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de-DE" sz="13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sz="1300" i="1" baseline="-2500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3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3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  <m:sSup>
                                <m:sSupPr>
                                  <m:ctrlPr>
                                    <a:rPr lang="de-DE" sz="130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3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300" i="1" baseline="-2500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3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3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de-DE" sz="13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sz="1300" i="1" baseline="-250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3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3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  <m:sSup>
                                <m:sSupPr>
                                  <m:ctrlPr>
                                    <a:rPr lang="de-DE" sz="130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3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300" i="1" baseline="-2500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12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3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3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de-DE" sz="13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sz="1300" i="1" baseline="-2500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3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3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  <m:sSup>
                                <m:sSupPr>
                                  <m:ctrlPr>
                                    <a:rPr lang="de-DE" sz="130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3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300" i="1" baseline="-2500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13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3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3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de-DE" sz="13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de-DE" sz="13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sSup>
                                <m:sSupPr>
                                  <m:ctrlPr>
                                    <a:rPr lang="de-DE" sz="13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3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de-DE" sz="1300" i="1" baseline="-25000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14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300" i="1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300" b="0" i="1" smtClean="0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sz="1300" i="1" baseline="-2500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3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3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  <m:sSup>
                                <m:sSupPr>
                                  <m:ctrlPr>
                                    <a:rPr lang="de-DE" sz="130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3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300" i="1" baseline="-2500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21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3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3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de-DE" sz="13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sz="1300" i="1" baseline="-250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3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3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  <m:sSup>
                                <m:sSupPr>
                                  <m:ctrlPr>
                                    <a:rPr lang="de-DE" sz="130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3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300" i="1" baseline="-2500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22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3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3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de-DE" sz="13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sz="1300" i="1" baseline="-2500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3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3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  <m:sSup>
                                <m:sSupPr>
                                  <m:ctrlPr>
                                    <a:rPr lang="de-DE" sz="130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3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300" i="1" baseline="-2500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23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3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3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de-DE" sz="13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de-DE" sz="13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sSup>
                                <m:sSupPr>
                                  <m:ctrlPr>
                                    <a:rPr lang="de-DE" sz="13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3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de-DE" sz="1300" i="1" baseline="-25000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24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300" i="1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300" b="0" i="1" smtClean="0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mr>
                        </m:m>
                      </m:e>
                    </m:d>
                  </m:oMath>
                </a14:m>
                <a:r>
                  <a:rPr lang="de-DE" sz="1300" dirty="0"/>
                  <a:t> </a:t>
                </a:r>
                <a14:m>
                  <m:oMath xmlns:m="http://schemas.openxmlformats.org/officeDocument/2006/math">
                    <m:r>
                      <a:rPr lang="de-DE" sz="1300" i="1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de-DE" sz="13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de-DE" sz="13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de-DE" sz="1300" i="1" baseline="-2500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sup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sz="13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de-DE" sz="1300" b="0" i="1" baseline="-2500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sz="13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</m:mr>
                        </m:m>
                      </m:e>
                    </m:d>
                  </m:oMath>
                </a14:m>
                <a:endParaRPr lang="de-DE" sz="1300" dirty="0"/>
              </a:p>
            </p:txBody>
          </p:sp>
        </mc:Choice>
        <mc:Fallback>
          <p:sp>
            <p:nvSpPr>
              <p:cNvPr id="54" name="Textfeld 53">
                <a:extLst>
                  <a:ext uri="{FF2B5EF4-FFF2-40B4-BE49-F238E27FC236}">
                    <a16:creationId xmlns:a16="http://schemas.microsoft.com/office/drawing/2014/main" id="{EF50D35E-9579-4F08-B485-B56CE43D6E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8675" y="2489852"/>
                <a:ext cx="9660471" cy="87729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7" name="Textfeld 56">
                <a:extLst>
                  <a:ext uri="{FF2B5EF4-FFF2-40B4-BE49-F238E27FC236}">
                    <a16:creationId xmlns:a16="http://schemas.microsoft.com/office/drawing/2014/main" id="{31E146E8-2178-4B8B-A1B5-9C755CB98F84}"/>
                  </a:ext>
                </a:extLst>
              </p:cNvPr>
              <p:cNvSpPr txBox="1"/>
              <p:nvPr/>
            </p:nvSpPr>
            <p:spPr>
              <a:xfrm>
                <a:off x="8456636" y="2792617"/>
                <a:ext cx="1460592" cy="3740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3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de-DE" sz="13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de-DE" sz="13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p>
                                      <m:sSupPr>
                                        <m:ctrlPr>
                                          <a:rPr lang="de-DE" sz="13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de-DE" sz="1300" i="1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  <m:r>
                                          <a:rPr lang="de-DE" sz="1300" i="1" baseline="-2500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  <m:sup>
                                        <m:r>
                                          <a:rPr lang="de-DE" sz="1300" i="1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de-DE" sz="13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  <m:r>
                                          <a:rPr lang="de-DE" sz="1300" i="1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sup>
                                    </m:sSup>
                                  </m:e>
                                </m:mr>
                                <m:mr>
                                  <m:e>
                                    <m:sSup>
                                      <m:sSupPr>
                                        <m:ctrlPr>
                                          <a:rPr lang="de-DE" sz="13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de-DE" sz="1300" i="1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  <m:r>
                                          <a:rPr lang="de-DE" sz="1300" b="0" i="1" baseline="-25000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  <m:sup>
                                        <m:r>
                                          <a:rPr lang="de-DE" sz="1300" i="1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de-DE" sz="13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  <m:r>
                                          <a:rPr lang="de-DE" sz="1300" i="1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sup>
                                    </m:sSup>
                                  </m:e>
                                </m:mr>
                              </m:m>
                            </m:e>
                          </m:d>
                        </m:e>
                      </m:d>
                      <m:r>
                        <a:rPr lang="de-DE" sz="130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3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3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3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3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300" i="1" baseline="-2500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r>
                                      <a:rPr lang="de-DE" sz="13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3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de-DE" sz="13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3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3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300" b="0" i="1" baseline="-250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de-DE" sz="13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3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de-DE" sz="13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de-DE" sz="1300" dirty="0"/>
              </a:p>
            </p:txBody>
          </p:sp>
        </mc:Choice>
        <mc:Fallback>
          <p:sp>
            <p:nvSpPr>
              <p:cNvPr id="57" name="Textfeld 56">
                <a:extLst>
                  <a:ext uri="{FF2B5EF4-FFF2-40B4-BE49-F238E27FC236}">
                    <a16:creationId xmlns:a16="http://schemas.microsoft.com/office/drawing/2014/main" id="{31E146E8-2178-4B8B-A1B5-9C755CB98F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6636" y="2792617"/>
                <a:ext cx="1460592" cy="374077"/>
              </a:xfrm>
              <a:prstGeom prst="rect">
                <a:avLst/>
              </a:prstGeom>
              <a:blipFill>
                <a:blip r:embed="rId5"/>
                <a:stretch>
                  <a:fillRect l="-3333" t="-1639" b="-1967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9" name="Textfeld 198">
                <a:extLst>
                  <a:ext uri="{FF2B5EF4-FFF2-40B4-BE49-F238E27FC236}">
                    <a16:creationId xmlns:a16="http://schemas.microsoft.com/office/drawing/2014/main" id="{5B41DDE1-AFF2-41C3-A1AF-286CA51F36C2}"/>
                  </a:ext>
                </a:extLst>
              </p:cNvPr>
              <p:cNvSpPr txBox="1"/>
              <p:nvPr/>
            </p:nvSpPr>
            <p:spPr>
              <a:xfrm>
                <a:off x="873330" y="853089"/>
                <a:ext cx="2898806" cy="649024"/>
              </a:xfrm>
              <a:prstGeom prst="rect">
                <a:avLst/>
              </a:prstGeom>
              <a:noFill/>
              <a:ln>
                <a:solidFill>
                  <a:schemeClr val="bg2">
                    <a:lumMod val="50000"/>
                  </a:schemeClr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50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de-DE" sz="150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sz="150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de-DE" sz="1500" i="1" baseline="-2500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de-DE" sz="150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de-DE" sz="1500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de-DE" sz="1500" i="1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de-DE" sz="15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5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sz="15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de-DE" sz="15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den>
                      </m:f>
                      <m:r>
                        <a:rPr lang="de-DE" sz="1500" i="1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de-DE" sz="1500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de-DE" sz="1500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sz="1500" dirty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de-DE" sz="1500" b="0" i="1" dirty="0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sup>
                        <m:e>
                          <m:sSup>
                            <m:sSupPr>
                              <m:ctrlPr>
                                <a:rPr lang="de-DE" sz="150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500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de-DE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6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sz="1600" i="1" baseline="-2500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r>
                                    <a:rPr lang="de-DE" sz="1600" i="1">
                                      <a:latin typeface="Cambria Math" panose="02040503050406030204" pitchFamily="18" charset="0"/>
                                    </a:rPr>
                                    <m:t>(3)(</m:t>
                                  </m:r>
                                  <m:r>
                                    <a:rPr lang="de-DE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sz="16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sz="1500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de-DE" sz="15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500" i="1" dirty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de-DE" sz="1500" b="0" i="1" baseline="-25000" dirty="0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r>
                                    <a:rPr lang="de-DE" sz="1500" i="1" dirty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sz="1500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sz="1500" i="1" dirty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sz="1500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de-DE" sz="1500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de-DE" sz="1500" i="1" dirty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de-DE" sz="1500" dirty="0"/>
              </a:p>
            </p:txBody>
          </p:sp>
        </mc:Choice>
        <mc:Fallback>
          <p:sp>
            <p:nvSpPr>
              <p:cNvPr id="199" name="Textfeld 198">
                <a:extLst>
                  <a:ext uri="{FF2B5EF4-FFF2-40B4-BE49-F238E27FC236}">
                    <a16:creationId xmlns:a16="http://schemas.microsoft.com/office/drawing/2014/main" id="{5B41DDE1-AFF2-41C3-A1AF-286CA51F36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330" y="853089"/>
                <a:ext cx="2898806" cy="64902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bg2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1" name="Textfeld 200">
                <a:extLst>
                  <a:ext uri="{FF2B5EF4-FFF2-40B4-BE49-F238E27FC236}">
                    <a16:creationId xmlns:a16="http://schemas.microsoft.com/office/drawing/2014/main" id="{01BFA729-C6CA-4173-B656-84C42A90B739}"/>
                  </a:ext>
                </a:extLst>
              </p:cNvPr>
              <p:cNvSpPr txBox="1"/>
              <p:nvPr/>
            </p:nvSpPr>
            <p:spPr>
              <a:xfrm>
                <a:off x="839457" y="3331400"/>
                <a:ext cx="4150423" cy="4453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de-DE" sz="1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400" dirty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de-DE" sz="1400" b="0" i="1" dirty="0" smtClean="0"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de-DE" sz="1400" dirty="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de-DE" sz="14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nor/>
                              </m:rPr>
                              <a:rPr lang="de-DE" sz="14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v</m:t>
                            </m:r>
                            <m:r>
                              <a:rPr lang="de-DE" sz="1400" b="0" i="1" baseline="-25000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𝑙𝑘</m:t>
                            </m:r>
                          </m:e>
                          <m:sup>
                            <m:r>
                              <a:rPr lang="de-DE" sz="14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(2)</m:t>
                            </m:r>
                          </m:sup>
                        </m:sSup>
                      </m:den>
                    </m:f>
                    <m:r>
                      <a:rPr lang="de-DE" sz="1400" b="0" i="1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sz="1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400" dirty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de-DE" sz="1400" i="1" dirty="0"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de-DE" sz="1400" dirty="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de-DE" sz="1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de-DE" sz="1400" i="1" baseline="-2500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p>
                            <m:r>
                              <a:rPr lang="de-DE" sz="1400" i="1">
                                <a:latin typeface="Cambria Math" panose="02040503050406030204" pitchFamily="18" charset="0"/>
                              </a:rPr>
                              <m:t>(3)(</m:t>
                            </m:r>
                            <m:r>
                              <a:rPr lang="de-DE" sz="1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de-DE" sz="14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den>
                    </m:f>
                    <m:f>
                      <m:fPr>
                        <m:ctrlPr>
                          <a:rPr lang="de-DE" sz="1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400" dirty="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de-DE" sz="1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de-DE" sz="1400" i="1" baseline="-2500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p>
                            <m:r>
                              <a:rPr lang="de-DE" sz="1400" i="1">
                                <a:latin typeface="Cambria Math" panose="02040503050406030204" pitchFamily="18" charset="0"/>
                              </a:rPr>
                              <m:t>(3)(</m:t>
                            </m:r>
                            <m:r>
                              <a:rPr lang="de-DE" sz="1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de-DE" sz="14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num>
                      <m:den>
                        <m:r>
                          <a:rPr lang="de-DE" sz="1400" dirty="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de-DE" sz="1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4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de-DE" sz="1400" b="0" i="1" baseline="-25000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p>
                            <m:r>
                              <a:rPr lang="de-DE" sz="1400" i="1">
                                <a:latin typeface="Cambria Math" panose="02040503050406030204" pitchFamily="18" charset="0"/>
                              </a:rPr>
                              <m:t>(3)(</m:t>
                            </m:r>
                            <m:r>
                              <a:rPr lang="de-DE" sz="1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de-DE" sz="14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den>
                    </m:f>
                  </m:oMath>
                </a14:m>
                <a:r>
                  <a:rPr lang="de-DE" sz="14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de-DE" sz="1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de-DE" sz="1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4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de-DE" sz="1400" b="0" i="1" baseline="-25000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p>
                            <m:r>
                              <a:rPr lang="de-DE" sz="1400" i="1">
                                <a:latin typeface="Cambria Math" panose="02040503050406030204" pitchFamily="18" charset="0"/>
                              </a:rPr>
                              <m:t>(3)(</m:t>
                            </m:r>
                            <m:r>
                              <a:rPr lang="de-DE" sz="1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de-DE" sz="14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num>
                      <m:den>
                        <m:r>
                          <a:rPr lang="de-DE" sz="1400" dirty="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de-DE" sz="14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nor/>
                              </m:rPr>
                              <a:rPr lang="de-DE" sz="14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v</m:t>
                            </m:r>
                            <m:r>
                              <a:rPr lang="de-DE" sz="1400" i="1" baseline="-2500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𝑙𝑘</m:t>
                            </m:r>
                          </m:e>
                          <m:sup>
                            <m:r>
                              <a:rPr lang="de-DE" sz="14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(2)</m:t>
                            </m:r>
                          </m:sup>
                        </m:sSup>
                      </m:den>
                    </m:f>
                  </m:oMath>
                </a14:m>
                <a:endParaRPr lang="de-DE" sz="1400" dirty="0"/>
              </a:p>
            </p:txBody>
          </p:sp>
        </mc:Choice>
        <mc:Fallback>
          <p:sp>
            <p:nvSpPr>
              <p:cNvPr id="201" name="Textfeld 200">
                <a:extLst>
                  <a:ext uri="{FF2B5EF4-FFF2-40B4-BE49-F238E27FC236}">
                    <a16:creationId xmlns:a16="http://schemas.microsoft.com/office/drawing/2014/main" id="{01BFA729-C6CA-4173-B656-84C42A90B7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457" y="3331400"/>
                <a:ext cx="4150423" cy="445315"/>
              </a:xfrm>
              <a:prstGeom prst="rect">
                <a:avLst/>
              </a:prstGeom>
              <a:blipFill>
                <a:blip r:embed="rId7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5" name="Textfeld 204">
                <a:extLst>
                  <a:ext uri="{FF2B5EF4-FFF2-40B4-BE49-F238E27FC236}">
                    <a16:creationId xmlns:a16="http://schemas.microsoft.com/office/drawing/2014/main" id="{030A9795-D9D2-4C55-A38C-ED26E50D7D58}"/>
                  </a:ext>
                </a:extLst>
              </p:cNvPr>
              <p:cNvSpPr txBox="1"/>
              <p:nvPr/>
            </p:nvSpPr>
            <p:spPr>
              <a:xfrm>
                <a:off x="1467695" y="4778899"/>
                <a:ext cx="5420754" cy="4149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de-DE" sz="13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300" dirty="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de-DE" sz="13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3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de-DE" sz="1300" b="0" i="1" baseline="-25000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p>
                            <m:r>
                              <a:rPr lang="de-DE" sz="1300" i="1">
                                <a:latin typeface="Cambria Math" panose="02040503050406030204" pitchFamily="18" charset="0"/>
                              </a:rPr>
                              <m:t>(3)(</m:t>
                            </m:r>
                            <m:r>
                              <a:rPr lang="de-DE" sz="13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de-DE" sz="13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num>
                      <m:den>
                        <m:r>
                          <a:rPr lang="de-DE" sz="1300" dirty="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de-DE" sz="13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nor/>
                              </m:rPr>
                              <a:rPr lang="de-DE" sz="13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v</m:t>
                            </m:r>
                            <m:r>
                              <a:rPr lang="de-DE" sz="1300" i="1" baseline="-2500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𝑙𝑘</m:t>
                            </m:r>
                          </m:e>
                          <m:sup>
                            <m:r>
                              <a:rPr lang="de-DE" sz="13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(2)</m:t>
                            </m:r>
                          </m:sup>
                        </m:sSup>
                      </m:den>
                    </m:f>
                    <m:r>
                      <a:rPr lang="de-DE" sz="13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de-DE" sz="13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de-DE" sz="13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300" dirty="0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de-DE" sz="1300" dirty="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de-DE" sz="13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nor/>
                              </m:rPr>
                              <a:rPr lang="de-DE" sz="13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v</m:t>
                            </m:r>
                            <m:r>
                              <a:rPr lang="de-DE" sz="1300" i="1" baseline="-2500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𝑙𝑘</m:t>
                            </m:r>
                          </m:e>
                          <m:sup>
                            <m:r>
                              <a:rPr lang="de-DE" sz="13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(2)</m:t>
                            </m:r>
                          </m:sup>
                        </m:sSup>
                      </m:den>
                    </m:f>
                    <m:r>
                      <a:rPr lang="de-DE" sz="13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de-DE" sz="13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de-DE" sz="13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3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de-DE" sz="1300" i="1" baseline="-2500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sup>
                            <m:d>
                              <m:dPr>
                                <m:ctrlPr>
                                  <a:rPr lang="de-DE" sz="13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sz="13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  <m:r>
                              <a:rPr lang="de-DE" sz="13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DE" sz="13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de-DE" sz="13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sSup>
                          <m:sSupPr>
                            <m:ctrlPr>
                              <a:rPr lang="de-DE" sz="13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3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300" b="0" i="1" baseline="-25000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de-DE" sz="1300" i="1" baseline="-2500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sup>
                            <m:d>
                              <m:dPr>
                                <m:ctrlPr>
                                  <a:rPr lang="de-DE" sz="1300" i="1">
                                    <a:solidFill>
                                      <a:schemeClr val="accent4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sz="1300" i="1">
                                    <a:solidFill>
                                      <a:schemeClr val="accent4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  <m:r>
                          <a:rPr lang="de-DE" sz="1300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de-DE" sz="13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3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de-DE" sz="1300" i="1" baseline="-2500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d>
                              <m:dPr>
                                <m:ctrlPr>
                                  <a:rPr lang="de-DE" sz="13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sz="13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  <m:r>
                              <a:rPr lang="de-DE" sz="13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DE" sz="13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de-DE" sz="13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sSup>
                          <m:sSupPr>
                            <m:ctrlPr>
                              <a:rPr lang="de-DE" sz="13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3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300" b="0" i="1" baseline="-25000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de-DE" sz="1300" i="1" baseline="-2500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d>
                              <m:dPr>
                                <m:ctrlPr>
                                  <a:rPr lang="de-DE" sz="1300" i="1">
                                    <a:solidFill>
                                      <a:schemeClr val="accent4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sz="1300" i="1">
                                    <a:solidFill>
                                      <a:schemeClr val="accent4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  <m:r>
                          <a:rPr lang="de-DE" sz="1300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de-DE" sz="13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3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de-DE" sz="1300" i="1" baseline="-25000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  <m:sup>
                            <m:d>
                              <m:dPr>
                                <m:ctrlPr>
                                  <a:rPr lang="de-DE" sz="13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sz="13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  <m:r>
                              <a:rPr lang="de-DE" sz="13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DE" sz="13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de-DE" sz="13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sSup>
                          <m:sSupPr>
                            <m:ctrlPr>
                              <a:rPr lang="de-DE" sz="13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3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300" b="0" i="1" baseline="-25000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de-DE" sz="1300" i="1" baseline="-2500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  <m:sup>
                            <m:d>
                              <m:dPr>
                                <m:ctrlPr>
                                  <a:rPr lang="de-DE" sz="1300" i="1">
                                    <a:solidFill>
                                      <a:schemeClr val="accent4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sz="1300" i="1">
                                    <a:solidFill>
                                      <a:schemeClr val="accent4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  <m:r>
                          <a:rPr lang="de-DE" sz="1300" i="1">
                            <a:latin typeface="Cambria Math" panose="02040503050406030204" pitchFamily="18" charset="0"/>
                          </a:rPr>
                          <m:t>+1</m:t>
                        </m:r>
                        <m:sSup>
                          <m:sSupPr>
                            <m:ctrlPr>
                              <a:rPr lang="de-DE" sz="1300" i="1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300" i="1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de-DE" sz="1300" b="0" i="1" baseline="-25000" smtClean="0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de-DE" sz="1300" i="1" baseline="-25000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e>
                          <m:sup>
                            <m:d>
                              <m:dPr>
                                <m:ctrlPr>
                                  <a:rPr lang="de-DE" sz="1300" i="1">
                                    <a:solidFill>
                                      <a:srgbClr val="92D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sz="1300" b="0" i="1" smtClean="0">
                                    <a:solidFill>
                                      <a:srgbClr val="92D05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</m:e>
                    </m:d>
                  </m:oMath>
                </a14:m>
                <a:endParaRPr lang="de-DE" sz="1300" dirty="0"/>
              </a:p>
            </p:txBody>
          </p:sp>
        </mc:Choice>
        <mc:Fallback>
          <p:sp>
            <p:nvSpPr>
              <p:cNvPr id="205" name="Textfeld 204">
                <a:extLst>
                  <a:ext uri="{FF2B5EF4-FFF2-40B4-BE49-F238E27FC236}">
                    <a16:creationId xmlns:a16="http://schemas.microsoft.com/office/drawing/2014/main" id="{030A9795-D9D2-4C55-A38C-ED26E50D7D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7695" y="4778899"/>
                <a:ext cx="5420754" cy="414922"/>
              </a:xfrm>
              <a:prstGeom prst="rect">
                <a:avLst/>
              </a:prstGeom>
              <a:blipFill>
                <a:blip r:embed="rId8"/>
                <a:stretch>
                  <a:fillRect b="-441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8" name="Textfeld 207">
                <a:extLst>
                  <a:ext uri="{FF2B5EF4-FFF2-40B4-BE49-F238E27FC236}">
                    <a16:creationId xmlns:a16="http://schemas.microsoft.com/office/drawing/2014/main" id="{1156AB26-A883-4CA5-B795-613091EDCB59}"/>
                  </a:ext>
                </a:extLst>
              </p:cNvPr>
              <p:cNvSpPr txBox="1"/>
              <p:nvPr/>
            </p:nvSpPr>
            <p:spPr>
              <a:xfrm>
                <a:off x="6575036" y="5674603"/>
                <a:ext cx="4951484" cy="3181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de-DE" sz="1300" b="0" i="1" smtClean="0">
                        <a:latin typeface="Cambria Math" panose="02040503050406030204" pitchFamily="18" charset="0"/>
                      </a:rPr>
                      <m:t>⇒</m:t>
                    </m:r>
                    <m:f>
                      <m:fPr>
                        <m:ctrlPr>
                          <a:rPr lang="de-DE" sz="13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300" dirty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de-DE" sz="1300" b="0" i="1" dirty="0" smtClean="0"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de-DE" sz="1300" dirty="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de-DE" sz="13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3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300" b="0" i="1" baseline="-25000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𝑙𝑘</m:t>
                            </m:r>
                          </m:e>
                          <m:sup>
                            <m:d>
                              <m:dPr>
                                <m:ctrlPr>
                                  <a:rPr lang="de-DE" sz="1300" i="1">
                                    <a:solidFill>
                                      <a:schemeClr val="accent4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sz="1300" i="1">
                                    <a:solidFill>
                                      <a:schemeClr val="accent4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</m:den>
                    </m:f>
                  </m:oMath>
                </a14:m>
                <a:r>
                  <a:rPr lang="de-DE" sz="1300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de-DE" sz="13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3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de-DE" sz="13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de-DE" sz="13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limLoc m:val="undOvr"/>
                            <m:grow m:val="on"/>
                            <m:ctrlPr>
                              <a:rPr lang="de-DE" sz="1300" i="1" dirty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de-DE" sz="1300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de-DE" sz="1300" dirty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de-DE" sz="1300" b="0" i="1" dirty="0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sup>
                          <m:e>
                            <m:r>
                              <a:rPr lang="de-DE" sz="1300" i="1" dirty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de-DE" sz="13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sz="13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de-DE" sz="1300" i="1" baseline="-2500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  <m:sup>
                                <m:r>
                                  <a:rPr lang="de-DE" sz="1300" i="1">
                                    <a:latin typeface="Cambria Math" panose="02040503050406030204" pitchFamily="18" charset="0"/>
                                  </a:rPr>
                                  <m:t>(3)(</m:t>
                                </m:r>
                                <m:r>
                                  <a:rPr lang="de-DE" sz="13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de-DE" sz="13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  <m:r>
                              <a:rPr lang="de-DE" sz="1300" i="1" dirty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de-DE" sz="1300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sz="1300" i="1" dirty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de-DE" sz="1300" i="1" dirty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de-DE" sz="1300" i="1" dirty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de-DE" sz="1300" i="1" dirty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  <m:r>
                              <a:rPr lang="de-DE" sz="1300" i="1" dirty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  <m:r>
                          <a:rPr lang="de-DE" sz="1300" i="1" dirty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de-DE" sz="1300" i="1" dirty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de-DE" sz="1300" i="1" dirty="0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de-DE" sz="13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3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de-DE" sz="1300" i="1" baseline="-2500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p>
                            <m:r>
                              <a:rPr lang="de-DE" sz="1300" i="1">
                                <a:latin typeface="Cambria Math" panose="02040503050406030204" pitchFamily="18" charset="0"/>
                              </a:rPr>
                              <m:t>(3)(</m:t>
                            </m:r>
                            <m:r>
                              <a:rPr lang="de-DE" sz="13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de-DE" sz="13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lang="de-DE" sz="1300" i="1">
                            <a:latin typeface="Cambria Math" panose="02040503050406030204" pitchFamily="18" charset="0"/>
                          </a:rPr>
                          <m:t>)</m:t>
                        </m:r>
                        <m:d>
                          <m:dPr>
                            <m:ctrlPr>
                              <a:rPr lang="de-DE" sz="13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300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de-DE" sz="1300" i="1" dirty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de-DE" sz="1300" i="1" dirty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de-DE" sz="13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sz="13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de-DE" sz="1300" i="1" baseline="-2500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  <m:sup>
                                <m:r>
                                  <a:rPr lang="de-DE" sz="1300" i="1">
                                    <a:latin typeface="Cambria Math" panose="02040503050406030204" pitchFamily="18" charset="0"/>
                                  </a:rPr>
                                  <m:t>(3)(</m:t>
                                </m:r>
                                <m:r>
                                  <a:rPr lang="de-DE" sz="13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de-DE" sz="13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  <m:r>
                              <a:rPr lang="de-DE" sz="13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  <m:r>
                          <a:rPr lang="de-DE" sz="1300" i="1" dirty="0">
                            <a:latin typeface="Cambria Math" panose="02040503050406030204" pitchFamily="18" charset="0"/>
                          </a:rPr>
                          <m:t>∗</m:t>
                        </m:r>
                        <m:sSup>
                          <m:sSupPr>
                            <m:ctrlPr>
                              <a:rPr lang="de-DE" sz="13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3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de-DE" sz="1300" b="0" i="1" baseline="-25000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d>
                              <m:dPr>
                                <m:ctrlPr>
                                  <a:rPr lang="de-DE" sz="13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sz="13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</m:e>
                    </m:d>
                  </m:oMath>
                </a14:m>
                <a:endParaRPr lang="de-DE" sz="1300" dirty="0"/>
              </a:p>
            </p:txBody>
          </p:sp>
        </mc:Choice>
        <mc:Fallback>
          <p:sp>
            <p:nvSpPr>
              <p:cNvPr id="208" name="Textfeld 207">
                <a:extLst>
                  <a:ext uri="{FF2B5EF4-FFF2-40B4-BE49-F238E27FC236}">
                    <a16:creationId xmlns:a16="http://schemas.microsoft.com/office/drawing/2014/main" id="{1156AB26-A883-4CA5-B795-613091EDCB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5036" y="5674603"/>
                <a:ext cx="4951484" cy="318100"/>
              </a:xfrm>
              <a:prstGeom prst="rect">
                <a:avLst/>
              </a:prstGeom>
              <a:blipFill>
                <a:blip r:embed="rId9"/>
                <a:stretch>
                  <a:fillRect l="-1108" t="-123077" b="-19615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9" name="Textfeld 208">
                <a:extLst>
                  <a:ext uri="{FF2B5EF4-FFF2-40B4-BE49-F238E27FC236}">
                    <a16:creationId xmlns:a16="http://schemas.microsoft.com/office/drawing/2014/main" id="{34406AE7-49DB-4B23-A49C-1853AB341EC7}"/>
                  </a:ext>
                </a:extLst>
              </p:cNvPr>
              <p:cNvSpPr txBox="1"/>
              <p:nvPr/>
            </p:nvSpPr>
            <p:spPr>
              <a:xfrm>
                <a:off x="6575036" y="6188070"/>
                <a:ext cx="4918911" cy="3181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de-DE" sz="1300" b="0" i="1" smtClean="0">
                        <a:latin typeface="Cambria Math" panose="02040503050406030204" pitchFamily="18" charset="0"/>
                      </a:rPr>
                      <m:t>⇒</m:t>
                    </m:r>
                    <m:f>
                      <m:fPr>
                        <m:ctrlPr>
                          <a:rPr lang="de-DE" sz="13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300" dirty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de-DE" sz="1300" b="0" i="1" dirty="0" smtClean="0"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de-DE" sz="1300" dirty="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de-DE" sz="1300" i="1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300" i="1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de-DE" sz="1300" b="0" i="1" baseline="-25000" smtClean="0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de-DE" sz="1300" i="1" baseline="-25000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e>
                          <m:sup>
                            <m:d>
                              <m:dPr>
                                <m:ctrlPr>
                                  <a:rPr lang="de-DE" sz="1300" i="1">
                                    <a:solidFill>
                                      <a:srgbClr val="92D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sz="1300" b="0" i="1" smtClean="0">
                                    <a:solidFill>
                                      <a:srgbClr val="92D05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</m:den>
                    </m:f>
                  </m:oMath>
                </a14:m>
                <a:r>
                  <a:rPr lang="de-DE" sz="1300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de-DE" sz="13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3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de-DE" sz="13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de-DE" sz="13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limLoc m:val="undOvr"/>
                            <m:grow m:val="on"/>
                            <m:ctrlPr>
                              <a:rPr lang="de-DE" sz="1300" i="1" dirty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de-DE" sz="1300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de-DE" sz="1300" dirty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de-DE" sz="1300" b="0" i="1" dirty="0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sup>
                          <m:e>
                            <m:r>
                              <a:rPr lang="de-DE" sz="1300" i="1" dirty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de-DE" sz="13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sz="13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de-DE" sz="1300" i="1" baseline="-2500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  <m:sup>
                                <m:r>
                                  <a:rPr lang="de-DE" sz="1300" i="1">
                                    <a:latin typeface="Cambria Math" panose="02040503050406030204" pitchFamily="18" charset="0"/>
                                  </a:rPr>
                                  <m:t>(3)(</m:t>
                                </m:r>
                                <m:r>
                                  <a:rPr lang="de-DE" sz="13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de-DE" sz="13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  <m:r>
                              <a:rPr lang="de-DE" sz="1300" i="1" dirty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de-DE" sz="1300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sz="1300" i="1" dirty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de-DE" sz="1300" i="1" dirty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de-DE" sz="1300" i="1" dirty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de-DE" sz="1300" i="1" dirty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  <m:r>
                              <a:rPr lang="de-DE" sz="1300" i="1" dirty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  <m:r>
                          <a:rPr lang="de-DE" sz="1300" i="1" dirty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de-DE" sz="1300" i="1" dirty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de-DE" sz="1300" i="1" dirty="0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de-DE" sz="13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3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de-DE" sz="1300" i="1" baseline="-2500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p>
                            <m:r>
                              <a:rPr lang="de-DE" sz="1300" i="1">
                                <a:latin typeface="Cambria Math" panose="02040503050406030204" pitchFamily="18" charset="0"/>
                              </a:rPr>
                              <m:t>(3)(</m:t>
                            </m:r>
                            <m:r>
                              <a:rPr lang="de-DE" sz="13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de-DE" sz="13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lang="de-DE" sz="1300" i="1">
                            <a:latin typeface="Cambria Math" panose="02040503050406030204" pitchFamily="18" charset="0"/>
                          </a:rPr>
                          <m:t>)</m:t>
                        </m:r>
                        <m:d>
                          <m:dPr>
                            <m:ctrlPr>
                              <a:rPr lang="de-DE" sz="13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300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de-DE" sz="1300" i="1" dirty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de-DE" sz="1300" i="1" dirty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de-DE" sz="13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sz="13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de-DE" sz="1300" i="1" baseline="-2500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  <m:sup>
                                <m:r>
                                  <a:rPr lang="de-DE" sz="1300" i="1">
                                    <a:latin typeface="Cambria Math" panose="02040503050406030204" pitchFamily="18" charset="0"/>
                                  </a:rPr>
                                  <m:t>(3)(</m:t>
                                </m:r>
                                <m:r>
                                  <a:rPr lang="de-DE" sz="13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de-DE" sz="13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  <m:r>
                              <a:rPr lang="de-DE" sz="13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  <m:r>
                          <a:rPr lang="de-DE" sz="1300" b="0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  <m:sSup>
                          <m:sSupPr>
                            <m:ctrlPr>
                              <a:rPr lang="de-DE" sz="13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3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de-DE" sz="1300" b="0" i="1" baseline="-25000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e>
                          <m:sup>
                            <m:d>
                              <m:dPr>
                                <m:ctrlPr>
                                  <a:rPr lang="de-DE" sz="13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sz="13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</m:e>
                    </m:d>
                  </m:oMath>
                </a14:m>
                <a:endParaRPr lang="de-DE" sz="1300" dirty="0"/>
              </a:p>
            </p:txBody>
          </p:sp>
        </mc:Choice>
        <mc:Fallback>
          <p:sp>
            <p:nvSpPr>
              <p:cNvPr id="209" name="Textfeld 208">
                <a:extLst>
                  <a:ext uri="{FF2B5EF4-FFF2-40B4-BE49-F238E27FC236}">
                    <a16:creationId xmlns:a16="http://schemas.microsoft.com/office/drawing/2014/main" id="{34406AE7-49DB-4B23-A49C-1853AB341E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5036" y="6188070"/>
                <a:ext cx="4918911" cy="318164"/>
              </a:xfrm>
              <a:prstGeom prst="rect">
                <a:avLst/>
              </a:prstGeom>
              <a:blipFill>
                <a:blip r:embed="rId10"/>
                <a:stretch>
                  <a:fillRect l="-1117" t="-121154" b="-19807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52EE63ED-78A0-4934-B368-A5F95B701E9C}"/>
                  </a:ext>
                </a:extLst>
              </p:cNvPr>
              <p:cNvSpPr txBox="1"/>
              <p:nvPr/>
            </p:nvSpPr>
            <p:spPr>
              <a:xfrm>
                <a:off x="1474470" y="3748140"/>
                <a:ext cx="6096000" cy="6792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sz="1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2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de-DE" sz="1200" i="1" dirty="0">
                              <a:latin typeface="Cambria Math" panose="02040503050406030204" pitchFamily="18" charset="0"/>
                            </a:rPr>
                            <m:t>L</m:t>
                          </m:r>
                        </m:num>
                        <m:den>
                          <m:r>
                            <a:rPr lang="de-DE" sz="12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de-DE" sz="1200" i="1" baseline="-2500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p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(3)(</m:t>
                              </m:r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  <m:r>
                        <a:rPr lang="de-DE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undOvr"/>
                              <m:grow m:val="on"/>
                              <m:ctrlPr>
                                <a:rPr lang="de-DE" sz="1200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de-DE" sz="120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1200" dirty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de-DE" sz="1200" b="0" i="1" dirty="0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sup>
                            <m:e>
                              <m:r>
                                <a:rPr lang="de-DE" sz="1200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DE" sz="1200" dirty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sz="1200" i="1" baseline="-2500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(3)(</m:t>
                                  </m:r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sz="1200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de-DE" sz="12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200" i="1" dirty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de-DE" sz="1200" i="1" dirty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sz="1200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sz="1200" i="1" dirty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sz="1200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d>
                    </m:oMath>
                  </m:oMathPara>
                </a14:m>
                <a:endParaRPr lang="de-DE" sz="1200" dirty="0"/>
              </a:p>
            </p:txBody>
          </p:sp>
        </mc:Choice>
        <mc:Fallback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52EE63ED-78A0-4934-B368-A5F95B701E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4470" y="3748140"/>
                <a:ext cx="6096000" cy="67928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DC31C592-66C3-4166-8224-CA054B0A4EF2}"/>
                  </a:ext>
                </a:extLst>
              </p:cNvPr>
              <p:cNvSpPr txBox="1"/>
              <p:nvPr/>
            </p:nvSpPr>
            <p:spPr>
              <a:xfrm>
                <a:off x="858506" y="5182939"/>
                <a:ext cx="7005333" cy="6792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sz="1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2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de-DE" sz="1200" i="1" dirty="0">
                              <a:latin typeface="Cambria Math" panose="02040503050406030204" pitchFamily="18" charset="0"/>
                            </a:rPr>
                            <m:t>L</m:t>
                          </m:r>
                        </m:num>
                        <m:den>
                          <m:r>
                            <a:rPr lang="de-DE" sz="12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sz="12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de-DE" sz="12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  <m:r>
                                <a:rPr lang="de-DE" sz="1200" i="1" baseline="-25000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𝑙𝑘</m:t>
                              </m:r>
                            </m:e>
                            <m:sup>
                              <m:r>
                                <a:rPr lang="de-DE" sz="12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(2)</m:t>
                              </m:r>
                            </m:sup>
                          </m:sSup>
                        </m:den>
                      </m:f>
                      <m:r>
                        <a:rPr lang="de-DE" sz="1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undOvr"/>
                              <m:grow m:val="on"/>
                              <m:ctrlPr>
                                <a:rPr lang="de-DE" sz="1200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de-DE" sz="120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1200" dirty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de-DE" sz="1200" b="0" i="1" dirty="0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sup>
                            <m:e>
                              <m:r>
                                <a:rPr lang="de-DE" sz="1200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sz="1200" i="1" baseline="-2500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(3)(</m:t>
                                  </m:r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sz="1200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de-DE" sz="12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200" i="1" dirty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de-DE" sz="1200" i="1" dirty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sz="1200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sz="1200" i="1" dirty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sz="1200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d>
                      <m:r>
                        <a:rPr lang="de-DE" sz="1200" b="0" i="1" dirty="0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de-DE" sz="1200" i="1" dirty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de-DE" sz="1200" i="1" dirty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de-DE" sz="1200" i="1" baseline="-2500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p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(3)(</m:t>
                          </m:r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de-DE" sz="1200" i="1">
                          <a:latin typeface="Cambria Math" panose="02040503050406030204" pitchFamily="18" charset="0"/>
                        </a:rPr>
                        <m:t>)</m:t>
                      </m:r>
                      <m:d>
                        <m:dPr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de-DE" sz="1200" i="1" dirty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de-DE" sz="1200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de-DE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de-DE" sz="1200" i="1" baseline="-2500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p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(3)(</m:t>
                              </m:r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de-DE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de-DE" sz="1200" i="1" baseline="-2500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p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(3)(</m:t>
                              </m:r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num>
                        <m:den>
                          <m:r>
                            <a:rPr lang="de-DE" sz="12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sz="12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de-DE" sz="12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  <m:r>
                                <a:rPr lang="de-DE" sz="1200" i="1" baseline="-25000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𝑙𝑘</m:t>
                              </m:r>
                            </m:e>
                            <m:sup>
                              <m:r>
                                <a:rPr lang="de-DE" sz="12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(2)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de-DE" sz="1200" dirty="0"/>
              </a:p>
            </p:txBody>
          </p:sp>
        </mc:Choice>
        <mc:Fallback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DC31C592-66C3-4166-8224-CA054B0A4E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506" y="5182939"/>
                <a:ext cx="7005333" cy="679289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37A11469-A07B-4D07-8D6A-637D65BF91F0}"/>
                  </a:ext>
                </a:extLst>
              </p:cNvPr>
              <p:cNvSpPr txBox="1"/>
              <p:nvPr/>
            </p:nvSpPr>
            <p:spPr>
              <a:xfrm>
                <a:off x="3848100" y="859312"/>
                <a:ext cx="4413003" cy="413255"/>
              </a:xfrm>
              <a:prstGeom prst="rect">
                <a:avLst/>
              </a:prstGeom>
              <a:noFill/>
              <a:ln>
                <a:solidFill>
                  <a:schemeClr val="accent3">
                    <a:lumMod val="75000"/>
                  </a:schemeClr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14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de-DE" sz="1400" i="1" dirty="0">
                              <a:latin typeface="Cambria Math" panose="02040503050406030204" pitchFamily="18" charset="0"/>
                            </a:rPr>
                            <m:t>w</m:t>
                          </m:r>
                          <m:r>
                            <a:rPr lang="de-DE" sz="1400" i="1" baseline="-25000" dirty="0">
                              <a:latin typeface="Cambria Math" panose="02040503050406030204" pitchFamily="18" charset="0"/>
                            </a:rPr>
                            <m:t>𝑙𝑘</m:t>
                          </m:r>
                        </m:e>
                        <m:sup>
                          <m:r>
                            <a:rPr lang="de-DE" sz="1400" i="1" dirty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≔</m:t>
                      </m:r>
                      <m:sSup>
                        <m:sSupPr>
                          <m:ctrlPr>
                            <a:rPr lang="de-DE" sz="14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de-DE" sz="1400" i="1" dirty="0">
                              <a:latin typeface="Cambria Math" panose="02040503050406030204" pitchFamily="18" charset="0"/>
                            </a:rPr>
                            <m:t>w</m:t>
                          </m:r>
                          <m:r>
                            <a:rPr lang="de-DE" sz="1400" i="1" baseline="-25000" dirty="0">
                              <a:latin typeface="Cambria Math" panose="02040503050406030204" pitchFamily="18" charset="0"/>
                            </a:rPr>
                            <m:t>𝑙𝑘</m:t>
                          </m:r>
                        </m:e>
                        <m:sup>
                          <m:r>
                            <a:rPr lang="de-DE" sz="1400" i="1" dirty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de-DE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de-DE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de-DE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4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de-DE" sz="1400" i="1" dirty="0">
                              <a:latin typeface="Cambria Math" panose="02040503050406030204" pitchFamily="18" charset="0"/>
                            </a:rPr>
                            <m:t>L</m:t>
                          </m:r>
                        </m:num>
                        <m:den>
                          <m:r>
                            <a:rPr lang="de-DE" sz="14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sz="14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de-DE" sz="1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w</m:t>
                              </m:r>
                              <m:r>
                                <a:rPr lang="de-DE" sz="1400" i="1" baseline="-2500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𝑙𝑘</m:t>
                              </m:r>
                            </m:e>
                            <m:sup>
                              <m:r>
                                <a:rPr lang="de-DE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(2)</m:t>
                              </m:r>
                            </m:sup>
                          </m:sSup>
                        </m:den>
                      </m:f>
                      <m:r>
                        <m:rPr>
                          <m:nor/>
                        </m:rPr>
                        <a:rPr lang="de-DE" sz="1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;</m:t>
                      </m:r>
                      <m:sSup>
                        <m:sSupPr>
                          <m:ctrlPr>
                            <a:rPr lang="de-DE" sz="14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de-DE" sz="1400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de-DE" sz="1400" i="1" dirty="0">
                              <a:latin typeface="Cambria Math" panose="02040503050406030204" pitchFamily="18" charset="0"/>
                            </a:rPr>
                            <m:t>b</m:t>
                          </m:r>
                          <m:r>
                            <a:rPr lang="de-DE" sz="1400" i="1" baseline="-25000" dirty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de-DE" sz="1400" i="1" baseline="-25000" dirty="0"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  <m:sup>
                          <m:r>
                            <a:rPr lang="de-DE" sz="1400" i="1" dirty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  <m:r>
                        <a:rPr lang="de-DE" sz="1400" i="1">
                          <a:latin typeface="Cambria Math" panose="02040503050406030204" pitchFamily="18" charset="0"/>
                        </a:rPr>
                        <m:t>≔</m:t>
                      </m:r>
                      <m:sSup>
                        <m:sSupPr>
                          <m:ctrlPr>
                            <a:rPr lang="de-DE" sz="14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de-DE" sz="1400" i="1" dirty="0">
                              <a:latin typeface="Cambria Math" panose="02040503050406030204" pitchFamily="18" charset="0"/>
                            </a:rPr>
                            <m:t>b</m:t>
                          </m:r>
                          <m:r>
                            <a:rPr lang="de-DE" sz="1400" i="1" baseline="-25000" dirty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de-DE" sz="1400" i="1" baseline="-25000" dirty="0"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  <m:sup>
                          <m:r>
                            <a:rPr lang="de-DE" sz="1400" i="1" dirty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  <m:r>
                        <a:rPr lang="de-DE" sz="14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de-DE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de-DE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de-DE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4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de-DE" sz="1400" i="1" dirty="0">
                              <a:latin typeface="Cambria Math" panose="02040503050406030204" pitchFamily="18" charset="0"/>
                            </a:rPr>
                            <m:t>L</m:t>
                          </m:r>
                        </m:num>
                        <m:den>
                          <m:r>
                            <a:rPr lang="de-DE" sz="14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sz="14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de-DE" sz="1400" b="0" i="1" dirty="0" smtClean="0"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  <m:r>
                                <a:rPr lang="de-DE" sz="1400" i="1" baseline="-25000" dirty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de-DE" sz="1400" b="0" i="1" baseline="-25000" dirty="0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  <m:sup>
                              <m:r>
                                <a:rPr lang="de-DE" sz="1400" i="1" dirty="0">
                                  <a:latin typeface="Cambria Math" panose="02040503050406030204" pitchFamily="18" charset="0"/>
                                </a:rPr>
                                <m:t>(2)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de-DE" sz="1400" dirty="0"/>
              </a:p>
            </p:txBody>
          </p:sp>
        </mc:Choice>
        <mc:Fallback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37A11469-A07B-4D07-8D6A-637D65BF91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8100" y="859312"/>
                <a:ext cx="4413003" cy="413255"/>
              </a:xfrm>
              <a:prstGeom prst="rect">
                <a:avLst/>
              </a:prstGeom>
              <a:blipFill>
                <a:blip r:embed="rId13"/>
                <a:stretch>
                  <a:fillRect r="-138" b="-17143"/>
                </a:stretch>
              </a:blipFill>
              <a:ln>
                <a:solidFill>
                  <a:schemeClr val="accent3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BAF675F4-48F6-4A7F-AC2D-FECC1C02CE21}"/>
                  </a:ext>
                </a:extLst>
              </p:cNvPr>
              <p:cNvSpPr txBox="1"/>
              <p:nvPr/>
            </p:nvSpPr>
            <p:spPr>
              <a:xfrm>
                <a:off x="1474470" y="4295142"/>
                <a:ext cx="4259580" cy="4742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sz="1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2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de-DE" sz="1200" i="1" baseline="-2500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p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(3)(</m:t>
                              </m:r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num>
                        <m:den>
                          <m:r>
                            <a:rPr lang="de-DE" sz="12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de-DE" sz="1200" b="0" i="1" baseline="-25000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p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(3)(</m:t>
                              </m:r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200" dirty="0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de-DE" sz="12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de-DE" sz="1200" i="1" baseline="-2500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p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(3)(</m:t>
                              </m:r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  <m:sSup>
                        <m:sSupPr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de-DE" sz="1200" i="1" baseline="-2500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p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(3)(</m:t>
                          </m:r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)=</m:t>
                      </m:r>
                      <m:sSup>
                        <m:sSupPr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𝑧𝑙</m:t>
                          </m:r>
                        </m:e>
                        <m:sup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(3)(</m:t>
                          </m:r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de-DE" sz="1200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∗(1−</m:t>
                      </m:r>
                      <m:sSup>
                        <m:sSupPr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𝑧𝑙</m:t>
                          </m:r>
                        </m:e>
                        <m:sup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(3)(</m:t>
                          </m:r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de-DE" sz="12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DE" sz="1200" dirty="0"/>
              </a:p>
            </p:txBody>
          </p:sp>
        </mc:Choice>
        <mc:Fallback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BAF675F4-48F6-4A7F-AC2D-FECC1C02CE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4470" y="4295142"/>
                <a:ext cx="4259580" cy="474232"/>
              </a:xfrm>
              <a:prstGeom prst="rect">
                <a:avLst/>
              </a:prstGeom>
              <a:blipFill>
                <a:blip r:embed="rId14"/>
                <a:stretch>
                  <a:fillRect b="-519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hteck 2">
            <a:extLst>
              <a:ext uri="{FF2B5EF4-FFF2-40B4-BE49-F238E27FC236}">
                <a16:creationId xmlns:a16="http://schemas.microsoft.com/office/drawing/2014/main" id="{5FA3E302-8C5E-4F90-8885-DEC56AC7312D}"/>
              </a:ext>
            </a:extLst>
          </p:cNvPr>
          <p:cNvSpPr/>
          <p:nvPr/>
        </p:nvSpPr>
        <p:spPr>
          <a:xfrm>
            <a:off x="1523999" y="2564881"/>
            <a:ext cx="2324101" cy="59127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6874AEC9-CB8C-4275-98FE-005F1C32CD23}"/>
                  </a:ext>
                </a:extLst>
              </p:cNvPr>
              <p:cNvSpPr txBox="1"/>
              <p:nvPr/>
            </p:nvSpPr>
            <p:spPr>
              <a:xfrm>
                <a:off x="828675" y="5949331"/>
                <a:ext cx="7005333" cy="7281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sz="13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3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de-DE" sz="1300" i="1" dirty="0">
                              <a:latin typeface="Cambria Math" panose="02040503050406030204" pitchFamily="18" charset="0"/>
                            </a:rPr>
                            <m:t>L</m:t>
                          </m:r>
                        </m:num>
                        <m:den>
                          <m:r>
                            <a:rPr lang="de-DE" sz="13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sz="13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de-DE" sz="13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  <m:r>
                                <a:rPr lang="de-DE" sz="1300" i="1" baseline="-25000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𝑙𝑘</m:t>
                              </m:r>
                            </m:e>
                            <m:sup>
                              <m:r>
                                <a:rPr lang="de-DE" sz="13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(2)</m:t>
                              </m:r>
                            </m:sup>
                          </m:sSup>
                        </m:den>
                      </m:f>
                      <m:r>
                        <a:rPr lang="de-DE" sz="13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sz="13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3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sz="13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de-DE" sz="13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undOvr"/>
                              <m:grow m:val="on"/>
                              <m:ctrlP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1300" dirty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de-DE" sz="1300" b="0" i="1" dirty="0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sup>
                            <m:e>
                              <m: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sz="1300" i="1" baseline="-2500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(3)(</m:t>
                                  </m:r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de-DE" sz="13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00" i="1" dirty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de-DE" sz="1300" i="1" dirty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sz="1300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sz="1300" i="1" dirty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  <m:r>
                            <a:rPr lang="de-DE" sz="1300" i="1" dirty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de-DE" sz="1300" i="1" dirty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de-DE" sz="1300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de-DE" sz="13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3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de-DE" sz="1300" i="1" baseline="-2500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p>
                              <m:r>
                                <a:rPr lang="de-DE" sz="1300" i="1">
                                  <a:latin typeface="Cambria Math" panose="02040503050406030204" pitchFamily="18" charset="0"/>
                                </a:rPr>
                                <m:t>(3)(</m:t>
                              </m:r>
                              <m:r>
                                <a:rPr lang="de-DE" sz="13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13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de-DE" sz="1300" i="1">
                              <a:latin typeface="Cambria Math" panose="02040503050406030204" pitchFamily="18" charset="0"/>
                            </a:rPr>
                            <m:t>)</m:t>
                          </m:r>
                          <m:d>
                            <m:dPr>
                              <m:ctrlPr>
                                <a:rPr lang="de-DE" sz="13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1300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sz="1300" i="1" baseline="-2500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(3)(</m:t>
                                  </m:r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sz="13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  <m:r>
                            <a:rPr lang="de-DE" sz="1300" i="1">
                              <a:latin typeface="Cambria Math" panose="02040503050406030204" pitchFamily="18" charset="0"/>
                            </a:rPr>
                            <m:t>∗</m:t>
                          </m:r>
                          <m:f>
                            <m:fPr>
                              <m:ctrlPr>
                                <a:rPr lang="de-DE" sz="13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de-DE" sz="1300" i="1" baseline="-2500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(3)(</m:t>
                                  </m:r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de-DE" sz="1300" dirty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de-DE" sz="1300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nor/>
                                    </m:rPr>
                                    <a:rPr lang="de-DE" sz="1300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v</m:t>
                                  </m:r>
                                  <m:r>
                                    <a:rPr lang="de-DE" sz="1300" i="1" baseline="-25000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𝑙𝑘</m:t>
                                  </m:r>
                                </m:e>
                                <m:sup>
                                  <m:r>
                                    <a:rPr lang="de-DE" sz="1300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(2)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oMath>
                  </m:oMathPara>
                </a14:m>
                <a:endParaRPr lang="de-DE" sz="1300" dirty="0"/>
              </a:p>
            </p:txBody>
          </p:sp>
        </mc:Choice>
        <mc:Fallback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6874AEC9-CB8C-4275-98FE-005F1C32CD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8675" y="5949331"/>
                <a:ext cx="7005333" cy="728148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itel 7">
            <a:extLst>
              <a:ext uri="{FF2B5EF4-FFF2-40B4-BE49-F238E27FC236}">
                <a16:creationId xmlns:a16="http://schemas.microsoft.com/office/drawing/2014/main" id="{E08CCA7D-1068-4CCC-923B-057C123740A3}"/>
              </a:ext>
            </a:extLst>
          </p:cNvPr>
          <p:cNvSpPr txBox="1">
            <a:spLocks/>
          </p:cNvSpPr>
          <p:nvPr/>
        </p:nvSpPr>
        <p:spPr>
          <a:xfrm>
            <a:off x="838200" y="-12654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4000" dirty="0"/>
              <a:t>Training neuronaler Netze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Rechteck 21">
                <a:extLst>
                  <a:ext uri="{FF2B5EF4-FFF2-40B4-BE49-F238E27FC236}">
                    <a16:creationId xmlns:a16="http://schemas.microsoft.com/office/drawing/2014/main" id="{6BD2AABD-6F6B-4C89-9912-F2D4EAFD4874}"/>
                  </a:ext>
                </a:extLst>
              </p:cNvPr>
              <p:cNvSpPr/>
              <p:nvPr/>
            </p:nvSpPr>
            <p:spPr>
              <a:xfrm>
                <a:off x="8419865" y="97952"/>
                <a:ext cx="3692058" cy="256904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r>
                      <a:rPr lang="de-DE" sz="95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de-DE" sz="950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: </a:t>
                </a:r>
                <a:r>
                  <a:rPr lang="de-DE" sz="950" dirty="0">
                    <a:solidFill>
                      <a:schemeClr val="tx1"/>
                    </a:solidFill>
                  </a:rPr>
                  <a:t>gewichtete Summe </a:t>
                </a:r>
              </a:p>
              <a:p>
                <a:r>
                  <a:rPr lang="de-DE" sz="95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a</a:t>
                </a:r>
                <a:r>
                  <a:rPr lang="de-DE" sz="950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: </a:t>
                </a:r>
                <a:r>
                  <a:rPr lang="de-DE" sz="950" dirty="0">
                    <a:solidFill>
                      <a:schemeClr val="tx1"/>
                    </a:solidFill>
                  </a:rPr>
                  <a:t>gewichtete Summe nach Aktivierungsfunktion</a:t>
                </a:r>
                <a:endParaRPr lang="de-DE" sz="95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de-DE" sz="95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95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de-DE" sz="95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(2)</m:t>
                        </m:r>
                      </m:sup>
                    </m:sSup>
                  </m:oMath>
                </a14:m>
                <a:r>
                  <a:rPr lang="de-DE" sz="950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: </a:t>
                </a:r>
                <a:r>
                  <a:rPr lang="de-DE" sz="950" dirty="0">
                    <a:solidFill>
                      <a:schemeClr val="tx1"/>
                    </a:solidFill>
                  </a:rPr>
                  <a:t>Angabe der entsprechenden Schicht in NN (1,2 o. 3)</a:t>
                </a:r>
              </a:p>
              <a:p>
                <a:r>
                  <a:rPr lang="de-DE" sz="95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y:  </a:t>
                </a:r>
                <a:r>
                  <a:rPr lang="de-DE" sz="950" dirty="0">
                    <a:solidFill>
                      <a:schemeClr val="tx1"/>
                    </a:solidFill>
                  </a:rPr>
                  <a:t>Wahrheitswert</a:t>
                </a:r>
              </a:p>
              <a:p>
                <a:endParaRPr lang="de-DE" sz="95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de-DE" sz="95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de-DE" sz="950" dirty="0">
                    <a:solidFill>
                      <a:schemeClr val="tx1"/>
                    </a:solidFill>
                  </a:rPr>
                  <a:t>: Anzahl Trainingsbeispiele</a:t>
                </a:r>
              </a:p>
              <a:p>
                <a14:m>
                  <m:oMath xmlns:m="http://schemas.openxmlformats.org/officeDocument/2006/math">
                    <m:r>
                      <a:rPr lang="de-DE" sz="95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de-DE" sz="950" dirty="0">
                    <a:solidFill>
                      <a:schemeClr val="tx1"/>
                    </a:solidFill>
                  </a:rPr>
                  <a:t>: Zählvariable für Trainingsbeispiele</a:t>
                </a:r>
                <a:br>
                  <a:rPr lang="de-DE" sz="950" dirty="0">
                    <a:solidFill>
                      <a:schemeClr val="tx1"/>
                    </a:solidFill>
                  </a:rPr>
                </a:br>
                <a:endParaRPr lang="de-DE" sz="95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de-DE" sz="95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de-DE" sz="950" b="0" dirty="0">
                    <a:solidFill>
                      <a:schemeClr val="tx1"/>
                    </a:solidFill>
                  </a:rPr>
                  <a:t>: Anzahl Eingangsomas</a:t>
                </a:r>
              </a:p>
              <a:p>
                <a14:m>
                  <m:oMath xmlns:m="http://schemas.openxmlformats.org/officeDocument/2006/math">
                    <m:r>
                      <a:rPr lang="de-DE" sz="95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de-DE" sz="95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de-DE" sz="950" dirty="0">
                    <a:solidFill>
                      <a:schemeClr val="tx1"/>
                    </a:solidFill>
                  </a:rPr>
                  <a:t>Zählvariable für Anzahl Eingangsomas</a:t>
                </a:r>
              </a:p>
              <a:p>
                <a:endParaRPr lang="de-DE" sz="950" dirty="0">
                  <a:solidFill>
                    <a:schemeClr val="tx1"/>
                  </a:solidFill>
                </a:endParaRPr>
              </a:p>
              <a:p>
                <a:endParaRPr lang="de-DE" sz="95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de-DE" sz="95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de-DE" sz="950" dirty="0">
                    <a:solidFill>
                      <a:schemeClr val="tx1"/>
                    </a:solidFill>
                  </a:rPr>
                  <a:t>: Anzahl mittlerer Somas</a:t>
                </a:r>
              </a:p>
              <a:p>
                <a14:m>
                  <m:oMath xmlns:m="http://schemas.openxmlformats.org/officeDocument/2006/math">
                    <m:r>
                      <a:rPr lang="de-DE" sz="95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de-DE" sz="950" b="0" dirty="0">
                    <a:solidFill>
                      <a:schemeClr val="tx1"/>
                    </a:solidFill>
                  </a:rPr>
                  <a:t>: Zählvariable für Anzahl mittlerer Somas</a:t>
                </a:r>
              </a:p>
              <a:p>
                <a:endParaRPr lang="de-DE" sz="95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de-DE" sz="95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de-DE" sz="950" b="0" dirty="0">
                    <a:solidFill>
                      <a:schemeClr val="tx1"/>
                    </a:solidFill>
                  </a:rPr>
                  <a:t>: </a:t>
                </a:r>
                <a:r>
                  <a:rPr lang="de-DE" sz="950" dirty="0">
                    <a:solidFill>
                      <a:schemeClr val="tx1"/>
                    </a:solidFill>
                  </a:rPr>
                  <a:t>Anzahl </a:t>
                </a:r>
                <a:r>
                  <a:rPr lang="de-DE" sz="950" dirty="0" err="1">
                    <a:solidFill>
                      <a:schemeClr val="tx1"/>
                    </a:solidFill>
                  </a:rPr>
                  <a:t>Ausgangssomas</a:t>
                </a:r>
                <a:endParaRPr lang="de-DE" sz="950" b="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de-DE" sz="95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de-DE" sz="950" dirty="0">
                    <a:solidFill>
                      <a:schemeClr val="tx1"/>
                    </a:solidFill>
                  </a:rPr>
                  <a:t>: Zählvariable für </a:t>
                </a:r>
                <a:r>
                  <a:rPr lang="de-DE" sz="950" dirty="0" err="1">
                    <a:solidFill>
                      <a:schemeClr val="tx1"/>
                    </a:solidFill>
                  </a:rPr>
                  <a:t>Ausgangssomas</a:t>
                </a:r>
                <a:endParaRPr lang="de-DE" sz="95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2" name="Rechteck 21">
                <a:extLst>
                  <a:ext uri="{FF2B5EF4-FFF2-40B4-BE49-F238E27FC236}">
                    <a16:creationId xmlns:a16="http://schemas.microsoft.com/office/drawing/2014/main" id="{6BD2AABD-6F6B-4C89-9912-F2D4EAFD48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9865" y="97952"/>
                <a:ext cx="3692058" cy="2569048"/>
              </a:xfrm>
              <a:prstGeom prst="rect">
                <a:avLst/>
              </a:prstGeom>
              <a:blipFill>
                <a:blip r:embed="rId16"/>
                <a:stretch>
                  <a:fillRect b="-70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645254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A2CFD684-87E0-451B-8F47-89368E40380E}"/>
                  </a:ext>
                </a:extLst>
              </p:cNvPr>
              <p:cNvSpPr txBox="1"/>
              <p:nvPr/>
            </p:nvSpPr>
            <p:spPr>
              <a:xfrm>
                <a:off x="861868" y="3465223"/>
                <a:ext cx="4487371" cy="5680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sz="1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4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de-DE" sz="1400" i="1" dirty="0">
                              <a:latin typeface="Cambria Math" panose="02040503050406030204" pitchFamily="18" charset="0"/>
                            </a:rPr>
                            <m:t>L</m:t>
                          </m:r>
                        </m:num>
                        <m:den>
                          <m:r>
                            <a:rPr lang="de-DE" sz="14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sz="14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de-DE" sz="14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  <m:r>
                                <a:rPr lang="de-DE" sz="1400" i="1" baseline="-25000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𝑘𝑗</m:t>
                              </m:r>
                            </m:e>
                            <m:sup>
                              <m:r>
                                <a:rPr lang="de-DE" sz="14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p>
                        </m:den>
                      </m:f>
                      <m:r>
                        <a:rPr lang="de-DE" sz="1400" i="1" dirty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4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de-DE" sz="1400" i="1" dirty="0">
                              <a:latin typeface="Cambria Math" panose="02040503050406030204" pitchFamily="18" charset="0"/>
                            </a:rPr>
                            <m:t>L</m:t>
                          </m:r>
                        </m:num>
                        <m:den>
                          <m:r>
                            <a:rPr lang="de-DE" sz="14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de-DE" sz="1400" i="1" baseline="-2500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p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(3)(</m:t>
                              </m:r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lang="de-DE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4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de-DE" sz="1400" i="1" baseline="-2500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p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(3)(</m:t>
                              </m:r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num>
                        <m:den>
                          <m:r>
                            <a:rPr lang="de-DE" sz="14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de-DE" sz="1400" i="1" baseline="-2500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p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(3)(</m:t>
                              </m:r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lang="de-DE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4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de-DE" sz="1400" i="1" baseline="-2500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p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(3)(</m:t>
                              </m:r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num>
                        <m:den>
                          <m:r>
                            <a:rPr lang="de-DE" sz="14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sz="14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400" i="1" dirty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de-DE" sz="1400" i="1" baseline="-25000" dirty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de-DE" sz="1400" i="1" dirty="0">
                                  <a:latin typeface="Cambria Math" panose="02040503050406030204" pitchFamily="18" charset="0"/>
                                </a:rPr>
                                <m:t>(2)(</m:t>
                              </m:r>
                              <m:r>
                                <a:rPr lang="de-DE" sz="140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1400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lang="de-DE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4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sz="14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400" i="1" dirty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de-DE" sz="1400" i="1" baseline="-25000" dirty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de-DE" sz="1400" i="1" dirty="0">
                                  <a:latin typeface="Cambria Math" panose="02040503050406030204" pitchFamily="18" charset="0"/>
                                </a:rPr>
                                <m:t>(2)(</m:t>
                              </m:r>
                              <m:r>
                                <a:rPr lang="de-DE" sz="140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1400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num>
                        <m:den>
                          <m:r>
                            <a:rPr lang="de-DE" sz="14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de-DE" sz="1400" b="0" i="1" baseline="-2500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  <m:d>
                                <m:dPr>
                                  <m:ctrlP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</m:den>
                      </m:f>
                      <m:f>
                        <m:fPr>
                          <m:ctrlPr>
                            <a:rPr lang="de-DE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de-DE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400" dirty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de-DE" sz="1400" b="0" i="1" baseline="-2500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  <m:d>
                                <m:dPr>
                                  <m:ctrlP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</m:num>
                        <m:den>
                          <m:r>
                            <a:rPr lang="de-DE" sz="14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sz="14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de-DE" sz="14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  <m:r>
                                <a:rPr lang="de-DE" sz="1400" i="1" baseline="-25000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𝑘𝑗</m:t>
                              </m:r>
                            </m:e>
                            <m:sup>
                              <m:r>
                                <a:rPr lang="de-DE" sz="14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de-DE" sz="1400" dirty="0"/>
              </a:p>
            </p:txBody>
          </p:sp>
        </mc:Choice>
        <mc:Fallback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A2CFD684-87E0-451B-8F47-89368E4038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868" y="3465223"/>
                <a:ext cx="4487371" cy="56804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feld 26">
                <a:extLst>
                  <a:ext uri="{FF2B5EF4-FFF2-40B4-BE49-F238E27FC236}">
                    <a16:creationId xmlns:a16="http://schemas.microsoft.com/office/drawing/2014/main" id="{D12D8B87-80C7-4F94-AD8E-DEB2160317E3}"/>
                  </a:ext>
                </a:extLst>
              </p:cNvPr>
              <p:cNvSpPr txBox="1"/>
              <p:nvPr/>
            </p:nvSpPr>
            <p:spPr>
              <a:xfrm>
                <a:off x="1555491" y="4096152"/>
                <a:ext cx="6096000" cy="50610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sz="13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de-DE" sz="13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300" dirty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de-DE" sz="130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de-DE" sz="1300" i="1" baseline="-25000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p>
                              <m:r>
                                <a:rPr lang="de-DE" sz="1300" i="1">
                                  <a:latin typeface="Cambria Math" panose="02040503050406030204" pitchFamily="18" charset="0"/>
                                </a:rPr>
                                <m:t>(3)(</m:t>
                              </m:r>
                              <m:r>
                                <a:rPr lang="de-DE" sz="13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13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num>
                        <m:den>
                          <m:r>
                            <a:rPr lang="de-DE" sz="13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de-DE" sz="1300" i="1" baseline="-25000" dirty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  <m:t>(2)(</m:t>
                              </m:r>
                              <m: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  <m:r>
                        <a:rPr lang="de-DE" sz="13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sz="13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300" dirty="0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de-DE" sz="13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de-DE" sz="1300" i="1" baseline="-25000" dirty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  <m:t>(2)(</m:t>
                              </m:r>
                              <m: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  <m:d>
                        <m:dPr>
                          <m:ctrlPr>
                            <a:rPr lang="de-DE" sz="13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e-DE" sz="13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3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de-DE" sz="1300" i="1" baseline="-250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  <m:r>
                                <a:rPr lang="de-DE" sz="13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DE" sz="13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13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sSup>
                            <m:sSupPr>
                              <m:ctrlPr>
                                <a:rPr lang="de-DE" sz="1300" i="1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7"/>
                                </m:rPr>
                                <a:rPr lang="de-DE" sz="1300" i="1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de-DE" sz="1300" i="1" baseline="-25000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de-DE" sz="1300" i="1" baseline="-25000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de-DE" sz="13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3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p>
                          <m:r>
                            <a:rPr lang="de-DE" sz="1300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de-DE" sz="13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3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de-DE" sz="1300" i="1" baseline="-250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  <m:r>
                                <a:rPr lang="de-DE" sz="13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DE" sz="13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13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sSup>
                            <m:sSupPr>
                              <m:ctrlPr>
                                <a:rPr lang="de-DE" sz="1300" i="1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7"/>
                                </m:rPr>
                                <a:rPr lang="de-DE" sz="1300" i="1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de-DE" sz="1300" i="1" baseline="-25000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de-DE" sz="1300" i="1" baseline="-25000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de-DE" sz="13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3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p>
                          <m:r>
                            <a:rPr lang="de-DE" sz="1300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de-DE" sz="13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3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de-DE" sz="1300" i="1" baseline="-2500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  <m:r>
                                <a:rPr lang="de-DE" sz="13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DE" sz="13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13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sSup>
                            <m:sSupPr>
                              <m:ctrlPr>
                                <a:rPr lang="de-DE" sz="1300" i="1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7"/>
                                </m:rPr>
                                <a:rPr lang="de-DE" sz="1300" i="1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de-DE" sz="1300" i="1" baseline="-25000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de-DE" sz="1300" i="1" baseline="-25000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de-DE" sz="13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3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p>
                          <m:r>
                            <a:rPr lang="de-DE" sz="1300" i="1">
                              <a:latin typeface="Cambria Math" panose="02040503050406030204" pitchFamily="18" charset="0"/>
                            </a:rPr>
                            <m:t>+1</m:t>
                          </m:r>
                          <m:sSup>
                            <m:sSupPr>
                              <m:ctrlPr>
                                <a:rPr lang="de-DE" sz="13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7"/>
                                </m:rPr>
                                <a:rPr lang="de-DE" sz="13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de-DE" sz="1300" i="1" baseline="-25000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de-DE" sz="1300" i="1" baseline="-25000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de-DE" sz="13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3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p>
                        </m:e>
                      </m:d>
                      <m:r>
                        <a:rPr lang="de-DE" sz="13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de-DE" sz="13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300" b="0" i="1" dirty="0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de-DE" sz="1300" b="0" i="1" baseline="-25000" dirty="0" smtClean="0">
                              <a:latin typeface="Cambria Math" panose="02040503050406030204" pitchFamily="18" charset="0"/>
                            </a:rPr>
                            <m:t>𝑙𝑘</m:t>
                          </m:r>
                        </m:e>
                        <m:sup>
                          <m:r>
                            <a:rPr lang="de-DE" sz="1300" i="1" dirty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</m:oMath>
                  </m:oMathPara>
                </a14:m>
                <a:endParaRPr lang="de-DE" sz="1300" dirty="0"/>
              </a:p>
            </p:txBody>
          </p:sp>
        </mc:Choice>
        <mc:Fallback>
          <p:sp>
            <p:nvSpPr>
              <p:cNvPr id="27" name="Textfeld 26">
                <a:extLst>
                  <a:ext uri="{FF2B5EF4-FFF2-40B4-BE49-F238E27FC236}">
                    <a16:creationId xmlns:a16="http://schemas.microsoft.com/office/drawing/2014/main" id="{D12D8B87-80C7-4F94-AD8E-DEB2160317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5491" y="4096152"/>
                <a:ext cx="6096000" cy="506101"/>
              </a:xfrm>
              <a:prstGeom prst="rect">
                <a:avLst/>
              </a:prstGeom>
              <a:blipFill>
                <a:blip r:embed="rId3"/>
                <a:stretch>
                  <a:fillRect b="-361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feld 28">
                <a:extLst>
                  <a:ext uri="{FF2B5EF4-FFF2-40B4-BE49-F238E27FC236}">
                    <a16:creationId xmlns:a16="http://schemas.microsoft.com/office/drawing/2014/main" id="{0CA1E943-B5F3-4F76-A495-E0B12D06A5DA}"/>
                  </a:ext>
                </a:extLst>
              </p:cNvPr>
              <p:cNvSpPr txBox="1"/>
              <p:nvPr/>
            </p:nvSpPr>
            <p:spPr>
              <a:xfrm>
                <a:off x="1555491" y="4666641"/>
                <a:ext cx="6096000" cy="5112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sz="13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3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de-DE" sz="1300" i="1" baseline="-25000" dirty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  <m:t>(2)(</m:t>
                              </m:r>
                              <m: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num>
                        <m:den>
                          <m:r>
                            <a:rPr lang="de-DE" sz="13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sz="13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3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de-DE" sz="1300" b="0" i="1" baseline="-2500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  <m:d>
                                <m:dPr>
                                  <m:ctrlP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</m:den>
                      </m:f>
                      <m:r>
                        <a:rPr lang="de-DE" sz="13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sz="13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300" dirty="0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sSup>
                            <m:sSupPr>
                              <m:ctrlPr>
                                <a:rPr lang="de-DE" sz="13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300" dirty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de-DE" sz="13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de-DE" sz="1300" b="0" i="1" baseline="-2500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  <m:d>
                                <m:dPr>
                                  <m:ctrlP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</m:den>
                      </m:f>
                      <m:r>
                        <a:rPr lang="de-DE" sz="1300" i="1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de-DE" sz="1300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de-DE" sz="13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300" i="1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de-DE" sz="1300" i="1" baseline="-2500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d>
                            <m:dPr>
                              <m:ctrlPr>
                                <a:rPr lang="de-DE" sz="13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13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  <m:d>
                            <m:dPr>
                              <m:ctrlPr>
                                <a:rPr lang="de-DE" sz="13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13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p>
                      </m:sSup>
                      <m:r>
                        <a:rPr lang="de-DE" sz="1300" b="0" i="1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de-DE" sz="1300" i="1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de-DE" sz="13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e-DE" sz="13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3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de-DE" sz="1300" i="1" baseline="-2500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  <m:d>
                                <m:dPr>
                                  <m:ctrlP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</m:e>
                      </m:d>
                      <m:r>
                        <a:rPr lang="de-DE" sz="1300">
                          <a:latin typeface="Cambria Math" panose="02040503050406030204" pitchFamily="18" charset="0"/>
                        </a:rPr>
                        <m:t>∗</m:t>
                      </m:r>
                      <m:d>
                        <m:dPr>
                          <m:ctrlPr>
                            <a:rPr lang="de-DE" sz="13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30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de-DE" sz="1300" i="1">
                              <a:latin typeface="Cambria Math" panose="02040503050406030204" pitchFamily="18" charset="0"/>
                            </a:rPr>
                            <m:t>𝜎</m:t>
                          </m:r>
                          <m:d>
                            <m:dPr>
                              <m:ctrlPr>
                                <a:rPr lang="de-DE" sz="13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de-DE" sz="1300" i="1" baseline="-2500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3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3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  <m:d>
                                    <m:dPr>
                                      <m:ctrlPr>
                                        <a:rPr lang="de-DE" sz="13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3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</m:e>
                      </m:d>
                    </m:oMath>
                  </m:oMathPara>
                </a14:m>
                <a:endParaRPr lang="de-DE" sz="1300" baseline="-25000" dirty="0"/>
              </a:p>
            </p:txBody>
          </p:sp>
        </mc:Choice>
        <mc:Fallback>
          <p:sp>
            <p:nvSpPr>
              <p:cNvPr id="29" name="Textfeld 28">
                <a:extLst>
                  <a:ext uri="{FF2B5EF4-FFF2-40B4-BE49-F238E27FC236}">
                    <a16:creationId xmlns:a16="http://schemas.microsoft.com/office/drawing/2014/main" id="{0CA1E943-B5F3-4F76-A495-E0B12D06A5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5491" y="4666641"/>
                <a:ext cx="6096000" cy="511230"/>
              </a:xfrm>
              <a:prstGeom prst="rect">
                <a:avLst/>
              </a:prstGeom>
              <a:blipFill>
                <a:blip r:embed="rId4"/>
                <a:stretch>
                  <a:fillRect b="-481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feld 32">
                <a:extLst>
                  <a:ext uri="{FF2B5EF4-FFF2-40B4-BE49-F238E27FC236}">
                    <a16:creationId xmlns:a16="http://schemas.microsoft.com/office/drawing/2014/main" id="{70E34791-2A40-4ED2-BB4D-B185097CB5BE}"/>
                  </a:ext>
                </a:extLst>
              </p:cNvPr>
              <p:cNvSpPr txBox="1"/>
              <p:nvPr/>
            </p:nvSpPr>
            <p:spPr>
              <a:xfrm>
                <a:off x="1530791" y="5201910"/>
                <a:ext cx="6096000" cy="5341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sz="13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de-DE" sz="13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300" dirty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de-DE" sz="13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de-DE" sz="1300" b="0" i="1" baseline="-2500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  <m:d>
                                <m:dPr>
                                  <m:ctrlP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</m:num>
                        <m:den>
                          <m:r>
                            <a:rPr lang="de-DE" sz="13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sz="13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de-DE" sz="13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  <m:r>
                                <a:rPr lang="de-DE" sz="1300" i="1" baseline="-25000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𝑘𝑗</m:t>
                              </m:r>
                            </m:e>
                            <m:sup>
                              <m:r>
                                <a:rPr lang="de-DE" sz="13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p>
                        </m:den>
                      </m:f>
                      <m:r>
                        <a:rPr lang="de-DE" sz="13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sz="13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300" dirty="0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de-DE" sz="13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sz="13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de-DE" sz="13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  <m:r>
                                <a:rPr lang="de-DE" sz="1300" i="1" baseline="-25000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𝑘𝑗</m:t>
                              </m:r>
                            </m:e>
                            <m:sup>
                              <m:r>
                                <a:rPr lang="de-DE" sz="13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p>
                        </m:den>
                      </m:f>
                      <m:d>
                        <m:dPr>
                          <m:ctrlPr>
                            <a:rPr lang="de-DE" sz="13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30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de-DE" sz="1300" b="0" i="1" baseline="-25000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sSup>
                            <m:sSupPr>
                              <m:ctrlPr>
                                <a:rPr lang="de-DE" sz="1300" i="1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7"/>
                                </m:rPr>
                                <a:rPr lang="de-DE" sz="1300" i="1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de-DE" sz="1300" b="0" i="1" baseline="-25000" smtClean="0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de-DE" sz="1300" i="1" baseline="-25000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de-DE" sz="13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300" b="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p>
                          <m:r>
                            <a:rPr lang="de-DE" sz="13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de-DE" sz="130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de-DE" sz="1300" b="0" i="1" baseline="-25000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de-DE" sz="1300" i="1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7"/>
                                </m:rPr>
                                <a:rPr lang="de-DE" sz="1300" i="1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de-DE" sz="1300" b="0" i="1" baseline="-25000" smtClean="0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de-DE" sz="1300" i="1" baseline="-25000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de-DE" sz="13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300" b="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p>
                          <m:r>
                            <a:rPr lang="de-DE" sz="1300" i="1">
                              <a:latin typeface="Cambria Math" panose="02040503050406030204" pitchFamily="18" charset="0"/>
                            </a:rPr>
                            <m:t>+1</m:t>
                          </m:r>
                          <m:sSup>
                            <m:sSupPr>
                              <m:ctrlPr>
                                <a:rPr lang="de-DE" sz="13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7"/>
                                </m:rPr>
                                <a:rPr lang="de-DE" sz="13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de-DE" sz="1300" b="0" i="1" baseline="-25000" smtClean="0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de-DE" sz="1300" i="1" baseline="-25000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de-DE" sz="13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300" b="0" i="1" smtClean="0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p>
                        </m:e>
                      </m:d>
                    </m:oMath>
                  </m:oMathPara>
                </a14:m>
                <a:endParaRPr lang="de-DE" sz="1300" dirty="0"/>
              </a:p>
            </p:txBody>
          </p:sp>
        </mc:Choice>
        <mc:Fallback>
          <p:sp>
            <p:nvSpPr>
              <p:cNvPr id="33" name="Textfeld 32">
                <a:extLst>
                  <a:ext uri="{FF2B5EF4-FFF2-40B4-BE49-F238E27FC236}">
                    <a16:creationId xmlns:a16="http://schemas.microsoft.com/office/drawing/2014/main" id="{70E34791-2A40-4ED2-BB4D-B185097CB5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0791" y="5201910"/>
                <a:ext cx="6096000" cy="534121"/>
              </a:xfrm>
              <a:prstGeom prst="rect">
                <a:avLst/>
              </a:prstGeom>
              <a:blipFill>
                <a:blip r:embed="rId5"/>
                <a:stretch>
                  <a:fillRect b="-681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feld 34">
                <a:extLst>
                  <a:ext uri="{FF2B5EF4-FFF2-40B4-BE49-F238E27FC236}">
                    <a16:creationId xmlns:a16="http://schemas.microsoft.com/office/drawing/2014/main" id="{6E16E5A6-AC86-491A-849B-7BEBFF31B472}"/>
                  </a:ext>
                </a:extLst>
              </p:cNvPr>
              <p:cNvSpPr txBox="1"/>
              <p:nvPr/>
            </p:nvSpPr>
            <p:spPr>
              <a:xfrm>
                <a:off x="873330" y="5760070"/>
                <a:ext cx="10636711" cy="7281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sz="13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3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de-DE" sz="1300" i="1" dirty="0">
                              <a:latin typeface="Cambria Math" panose="02040503050406030204" pitchFamily="18" charset="0"/>
                            </a:rPr>
                            <m:t>L</m:t>
                          </m:r>
                        </m:num>
                        <m:den>
                          <m:r>
                            <a:rPr lang="de-DE" sz="13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sz="13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de-DE" sz="13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  <m:r>
                                <a:rPr lang="de-DE" sz="1300" i="1" baseline="-25000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𝑘𝑗</m:t>
                              </m:r>
                            </m:e>
                            <m:sup>
                              <m:r>
                                <a:rPr lang="de-DE" sz="13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p>
                        </m:den>
                      </m:f>
                      <m:r>
                        <a:rPr lang="de-DE" sz="13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sz="13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3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sz="13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de-DE" sz="13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undOvr"/>
                              <m:grow m:val="on"/>
                              <m:ctrlP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1300" dirty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de-DE" sz="1300" b="0" i="1" dirty="0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sup>
                            <m:e>
                              <m: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sz="1200" i="1" baseline="-2500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(3)(</m:t>
                                  </m:r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de-DE" sz="13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00" i="1" dirty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de-DE" sz="1300" i="1" dirty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sz="1300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sz="1300" i="1" dirty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d>
                      <m:r>
                        <a:rPr lang="de-DE" sz="1300" b="0" i="1" dirty="0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de-DE" sz="1300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de-DE" sz="1300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de-DE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400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de-DE" sz="1400" i="1" baseline="-2500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p>
                          <m:r>
                            <a:rPr lang="de-DE" sz="1400" i="1">
                              <a:latin typeface="Cambria Math" panose="02040503050406030204" pitchFamily="18" charset="0"/>
                            </a:rPr>
                            <m:t>(3)(</m:t>
                          </m:r>
                          <m:r>
                            <a:rPr lang="de-DE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sz="140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de-DE" sz="1300" i="1">
                          <a:latin typeface="Cambria Math" panose="02040503050406030204" pitchFamily="18" charset="0"/>
                        </a:rPr>
                        <m:t>)</m:t>
                      </m:r>
                      <m:d>
                        <m:dPr>
                          <m:ctrlPr>
                            <a:rPr lang="de-DE" sz="13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300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de-DE" sz="1200" i="1" dirty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de-DE" sz="1200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de-DE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de-DE" sz="1200" i="1" baseline="-2500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p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(3)(</m:t>
                              </m:r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de-DE" sz="1300" b="0" i="1" dirty="0" smtClean="0"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de-DE" sz="13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300" i="1" dirty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de-DE" sz="1300" i="1" baseline="-25000" dirty="0">
                              <a:latin typeface="Cambria Math" panose="02040503050406030204" pitchFamily="18" charset="0"/>
                            </a:rPr>
                            <m:t>𝑙𝑘</m:t>
                          </m:r>
                        </m:e>
                        <m:sup>
                          <m:d>
                            <m:dPr>
                              <m:ctrlP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  <m:r>
                        <a:rPr lang="de-DE" sz="1300" b="0" i="1" dirty="0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de-DE" sz="1300" i="1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de-DE" sz="13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e-DE" sz="13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3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de-DE" sz="1300" i="1" baseline="-2500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  <m:d>
                                <m:dPr>
                                  <m:ctrlP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</m:e>
                      </m:d>
                      <m:d>
                        <m:dPr>
                          <m:ctrlPr>
                            <a:rPr lang="de-DE" sz="13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30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de-DE" sz="1300" i="1">
                              <a:latin typeface="Cambria Math" panose="02040503050406030204" pitchFamily="18" charset="0"/>
                            </a:rPr>
                            <m:t>𝜎</m:t>
                          </m:r>
                          <m:d>
                            <m:dPr>
                              <m:ctrlPr>
                                <a:rPr lang="de-DE" sz="13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de-DE" sz="1300" i="1" baseline="-2500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3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3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  <m:d>
                                    <m:dPr>
                                      <m:ctrlPr>
                                        <a:rPr lang="de-DE" sz="13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3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</m:e>
                      </m:d>
                      <m:r>
                        <a:rPr lang="de-DE" sz="1300" b="0" i="1" smtClean="0"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de-DE" sz="13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300" dirty="0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de-DE" sz="13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sz="13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de-DE" sz="13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  <m:r>
                                <a:rPr lang="de-DE" sz="1300" i="1" baseline="-25000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𝑘𝑗</m:t>
                              </m:r>
                            </m:e>
                            <m:sup>
                              <m:r>
                                <a:rPr lang="de-DE" sz="13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p>
                        </m:den>
                      </m:f>
                      <m:d>
                        <m:dPr>
                          <m:ctrlPr>
                            <a:rPr lang="de-DE" sz="13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3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de-DE" sz="1300" i="1" baseline="-25000">
                              <a:latin typeface="Cambria Math" panose="02040503050406030204" pitchFamily="18" charset="0"/>
                            </a:rPr>
                            <m:t>1</m:t>
                          </m:r>
                          <m:sSup>
                            <m:sSupPr>
                              <m:ctrlPr>
                                <a:rPr lang="de-DE" sz="1300" i="1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7"/>
                                </m:rPr>
                                <a:rPr lang="de-DE" sz="1300" i="1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de-DE" sz="1300" i="1" baseline="-25000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de-DE" sz="1300" i="1" baseline="-25000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de-DE" sz="13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3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p>
                          <m:r>
                            <a:rPr lang="de-DE" sz="13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de-DE" sz="13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de-DE" sz="1300" i="1" baseline="-25000">
                              <a:latin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de-DE" sz="1300" i="1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7"/>
                                </m:rPr>
                                <a:rPr lang="de-DE" sz="1300" i="1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de-DE" sz="1300" i="1" baseline="-25000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de-DE" sz="1300" i="1" baseline="-25000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de-DE" sz="13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3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p>
                          <m:r>
                            <a:rPr lang="de-DE" sz="1300" i="1">
                              <a:latin typeface="Cambria Math" panose="02040503050406030204" pitchFamily="18" charset="0"/>
                            </a:rPr>
                            <m:t>+1</m:t>
                          </m:r>
                          <m:sSup>
                            <m:sSupPr>
                              <m:ctrlPr>
                                <a:rPr lang="de-DE" sz="13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7"/>
                                </m:rPr>
                                <a:rPr lang="de-DE" sz="13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de-DE" sz="1300" i="1" baseline="-25000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de-DE" sz="1300" i="1" baseline="-25000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de-DE" sz="13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3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p>
                        </m:e>
                      </m:d>
                    </m:oMath>
                  </m:oMathPara>
                </a14:m>
                <a:endParaRPr lang="de-DE" sz="1300" dirty="0"/>
              </a:p>
            </p:txBody>
          </p:sp>
        </mc:Choice>
        <mc:Fallback>
          <p:sp>
            <p:nvSpPr>
              <p:cNvPr id="35" name="Textfeld 34">
                <a:extLst>
                  <a:ext uri="{FF2B5EF4-FFF2-40B4-BE49-F238E27FC236}">
                    <a16:creationId xmlns:a16="http://schemas.microsoft.com/office/drawing/2014/main" id="{6E16E5A6-AC86-491A-849B-7BEBFF31B4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330" y="5760070"/>
                <a:ext cx="10636711" cy="72814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078E78C4-9E6E-4526-BCBB-5000BEDA9611}"/>
                  </a:ext>
                </a:extLst>
              </p:cNvPr>
              <p:cNvSpPr txBox="1"/>
              <p:nvPr/>
            </p:nvSpPr>
            <p:spPr>
              <a:xfrm>
                <a:off x="6479650" y="1742006"/>
                <a:ext cx="1542538" cy="6440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3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de-DE" sz="13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de-DE" sz="13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p>
                                      <m:sSupPr>
                                        <m:ctrlPr>
                                          <a:rPr lang="de-DE" sz="13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de-DE" sz="1300" i="1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  <m:r>
                                          <a:rPr lang="de-DE" sz="1300" i="1" baseline="-2500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  <m:sup>
                                        <m:r>
                                          <a:rPr lang="de-DE" sz="1300" i="1">
                                            <a:latin typeface="Cambria Math" panose="02040503050406030204" pitchFamily="18" charset="0"/>
                                          </a:rPr>
                                          <m:t>(2)</m:t>
                                        </m:r>
                                      </m:sup>
                                    </m:sSup>
                                  </m:e>
                                </m:mr>
                                <m:mr>
                                  <m:e>
                                    <m:sSup>
                                      <m:sSupPr>
                                        <m:ctrlPr>
                                          <a:rPr lang="de-DE" sz="13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de-DE" sz="1300" i="1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  <m:r>
                                          <a:rPr lang="de-DE" sz="1300" i="1" baseline="-2500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  <m:sup>
                                        <m:r>
                                          <a:rPr lang="de-DE" sz="1300" i="1">
                                            <a:latin typeface="Cambria Math" panose="02040503050406030204" pitchFamily="18" charset="0"/>
                                          </a:rPr>
                                          <m:t>(2)</m:t>
                                        </m:r>
                                      </m:sup>
                                    </m:sSup>
                                  </m:e>
                                </m:mr>
                                <m:mr>
                                  <m:e>
                                    <m:sSup>
                                      <m:sSupPr>
                                        <m:ctrlPr>
                                          <a:rPr lang="de-DE" sz="13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de-DE" sz="1300" i="1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  <m:r>
                                          <a:rPr lang="de-DE" sz="1300" i="1" baseline="-2500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  <m:sup>
                                        <m:r>
                                          <a:rPr lang="de-DE" sz="1300" i="1">
                                            <a:latin typeface="Cambria Math" panose="02040503050406030204" pitchFamily="18" charset="0"/>
                                          </a:rPr>
                                          <m:t>(2)</m:t>
                                        </m:r>
                                      </m:sup>
                                    </m:sSup>
                                  </m:e>
                                </m:mr>
                              </m:m>
                            </m:e>
                          </m:d>
                        </m:e>
                      </m:d>
                      <m:r>
                        <a:rPr lang="de-DE" sz="130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3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3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3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3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300" i="1" baseline="-2500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r>
                                      <a:rPr lang="de-DE" sz="13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3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3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3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3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300" i="1" baseline="-2500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de-DE" sz="13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3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3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3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3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300" i="1" baseline="-2500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r>
                                      <a:rPr lang="de-DE" sz="13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3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3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de-DE" sz="1300" dirty="0"/>
              </a:p>
            </p:txBody>
          </p:sp>
        </mc:Choice>
        <mc:Fallback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078E78C4-9E6E-4526-BCBB-5000BEDA96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9650" y="1742006"/>
                <a:ext cx="1542538" cy="6440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67D9C3BE-7E15-4962-B5BA-CB1AABA01D24}"/>
                  </a:ext>
                </a:extLst>
              </p:cNvPr>
              <p:cNvSpPr txBox="1"/>
              <p:nvPr/>
            </p:nvSpPr>
            <p:spPr>
              <a:xfrm>
                <a:off x="980287" y="1761695"/>
                <a:ext cx="6538126" cy="7281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de-DE" sz="13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de-DE" sz="13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de-DE" sz="13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de-DE" sz="1300" i="1" baseline="-250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de-DE" sz="13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de-DE" sz="1300" i="1" baseline="-250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de-DE" sz="13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de-DE" sz="1300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begChr m:val="["/>
                        <m:endChr m:val="]"/>
                        <m:ctrlPr>
                          <a:rPr lang="de-DE" sz="13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de-DE" sz="1300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de-DE" sz="130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3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300" i="1" baseline="-2500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3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3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de-DE" sz="130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3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300" i="1" baseline="-2500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12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3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3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de-DE" sz="13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3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de-DE" sz="1300" i="1" baseline="-25000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13</m:t>
                                  </m:r>
                                </m:e>
                                <m:sup>
                                  <m:r>
                                    <a:rPr lang="de-DE" sz="13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(1)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lang="de-DE" sz="130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3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300" i="1" baseline="-2500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21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3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3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de-DE" sz="130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3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300" i="1" baseline="-2500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22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3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3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de-DE" sz="13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3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de-DE" sz="1300" b="0" i="1" baseline="-25000" smtClean="0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de-DE" sz="1300" i="1" baseline="-25000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  <m:sup>
                                  <m:r>
                                    <a:rPr lang="de-DE" sz="13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(1)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lang="de-DE" sz="130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3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300" i="1" baseline="-2500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31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3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3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de-DE" sz="130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3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300" i="1" baseline="-2500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32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3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3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de-DE" sz="13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3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de-DE" sz="1300" b="0" i="1" baseline="-25000" smtClean="0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de-DE" sz="1300" i="1" baseline="-25000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  <m:sup>
                                  <m:r>
                                    <a:rPr lang="de-DE" sz="13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(1)</m:t>
                                  </m:r>
                                </m:sup>
                              </m:sSup>
                            </m:e>
                          </m:mr>
                        </m:m>
                      </m:e>
                    </m:d>
                  </m:oMath>
                </a14:m>
                <a:r>
                  <a:rPr lang="de-DE" sz="1300" dirty="0"/>
                  <a:t> </a:t>
                </a:r>
                <a14:m>
                  <m:oMath xmlns:m="http://schemas.openxmlformats.org/officeDocument/2006/math">
                    <m:r>
                      <a:rPr lang="de-DE" sz="13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de-DE" sz="13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de-DE" sz="13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de-DE" sz="13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de-DE" sz="1300" i="1" baseline="-250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sSup>
                                <m:sSupPr>
                                  <m:ctrlPr>
                                    <a:rPr lang="de-DE" sz="130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3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300" i="1" baseline="-2500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3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3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de-DE" sz="13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de-DE" sz="130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de-DE" sz="1300" i="1" baseline="-250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de-DE" sz="130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3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300" i="1" baseline="-2500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12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3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3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sup>
                              </m:sSup>
                            </m:e>
                            <m:e>
                              <m:r>
                                <a:rPr lang="de-DE" sz="13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sSup>
                                <m:sSupPr>
                                  <m:ctrlPr>
                                    <a:rPr lang="de-DE" sz="13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3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de-DE" sz="1300" b="0" i="1" baseline="-25000" smtClean="0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de-DE" sz="1300" i="1" baseline="-25000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  <m:sup>
                                  <m:r>
                                    <a:rPr lang="de-DE" sz="13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(1)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de-DE" sz="13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de-DE" sz="1300" i="1" baseline="-250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sSup>
                                <m:sSupPr>
                                  <m:ctrlPr>
                                    <a:rPr lang="de-DE" sz="130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3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300" i="1" baseline="-2500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21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3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3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de-DE" sz="13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de-DE" sz="130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de-DE" sz="1300" i="1" baseline="-250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de-DE" sz="130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3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300" i="1" baseline="-2500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22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3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3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sup>
                              </m:sSup>
                            </m:e>
                            <m:e>
                              <m:r>
                                <a:rPr lang="de-DE" sz="13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sSup>
                                <m:sSupPr>
                                  <m:ctrlPr>
                                    <a:rPr lang="de-DE" sz="13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3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de-DE" sz="1300" i="1" baseline="-25000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23</m:t>
                                  </m:r>
                                </m:e>
                                <m:sup>
                                  <m:r>
                                    <a:rPr lang="de-DE" sz="13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(1)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de-DE" sz="13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de-DE" sz="1300" i="1" baseline="-250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sSup>
                                <m:sSupPr>
                                  <m:ctrlPr>
                                    <a:rPr lang="de-DE" sz="130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3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300" i="1" baseline="-2500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31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3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3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de-DE" sz="13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de-DE" sz="130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de-DE" sz="1300" i="1" baseline="-250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de-DE" sz="130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3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300" i="1" baseline="-2500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32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3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3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sup>
                              </m:sSup>
                            </m:e>
                            <m:e>
                              <m:r>
                                <a:rPr lang="de-DE" sz="13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sSup>
                                <m:sSupPr>
                                  <m:ctrlPr>
                                    <a:rPr lang="de-DE" sz="13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3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de-DE" sz="1300" b="0" i="1" baseline="-25000" smtClean="0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de-DE" sz="1300" i="1" baseline="-25000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  <m:sup>
                                  <m:r>
                                    <a:rPr lang="de-DE" sz="13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(1)</m:t>
                                  </m:r>
                                </m:sup>
                              </m:sSup>
                            </m:e>
                          </m:mr>
                        </m:m>
                      </m:e>
                    </m:d>
                  </m:oMath>
                </a14:m>
                <a:r>
                  <a:rPr lang="de-DE" sz="1300" dirty="0"/>
                  <a:t> </a:t>
                </a:r>
                <a14:m>
                  <m:oMath xmlns:m="http://schemas.openxmlformats.org/officeDocument/2006/math">
                    <m:r>
                      <a:rPr lang="de-DE" sz="1300" i="1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de-DE" sz="13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de-DE" sz="13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de-DE" sz="1300" i="1" baseline="-2500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sup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sz="13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de-DE" sz="1300" i="1" baseline="-250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sz="13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de-DE" sz="1300" i="1" baseline="-2500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  <m:sup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sz="13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</m:mr>
                        </m:m>
                      </m:e>
                    </m:d>
                  </m:oMath>
                </a14:m>
                <a:endParaRPr lang="de-DE" sz="1300" dirty="0"/>
              </a:p>
            </p:txBody>
          </p:sp>
        </mc:Choice>
        <mc:Fallback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67D9C3BE-7E15-4962-B5BA-CB1AABA01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287" y="1761695"/>
                <a:ext cx="6538126" cy="72814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F2FB549A-1586-4010-8DFB-A8950B6299F6}"/>
                  </a:ext>
                </a:extLst>
              </p:cNvPr>
              <p:cNvSpPr txBox="1"/>
              <p:nvPr/>
            </p:nvSpPr>
            <p:spPr>
              <a:xfrm>
                <a:off x="970760" y="2473840"/>
                <a:ext cx="9660471" cy="87729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de-DE" sz="13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de-DE" sz="13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sz="1300" i="1" baseline="-2500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3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3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sz="1300" i="1" baseline="-250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3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3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sz="1300" i="1" baseline="-2500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3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3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mr>
                          <m:mr>
                            <m:e>
                              <m:r>
                                <a:rPr lang="de-DE" sz="13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de-DE" sz="1300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begChr m:val="["/>
                        <m:endChr m:val="]"/>
                        <m:ctrlPr>
                          <a:rPr lang="de-DE" sz="13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de-DE" sz="13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de-DE" sz="130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3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300" i="1" baseline="-2500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300" b="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300" b="0" i="1" smtClean="0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de-DE" sz="130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3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300" i="1" baseline="-2500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de-DE" sz="1300" b="0" i="1" baseline="-25000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3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3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de-DE" sz="130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3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300" i="1" baseline="-2500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de-DE" sz="1300" b="0" i="1" baseline="-25000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3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3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de-DE" sz="13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3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de-DE" sz="1300" i="1" baseline="-25000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de-DE" sz="1300" b="0" i="1" baseline="-25000" smtClean="0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e>
                                <m:sup>
                                  <m:r>
                                    <a:rPr lang="de-DE" sz="13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sz="1300" b="0" i="1" smtClean="0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de-DE" sz="13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lang="de-DE" sz="130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3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300" i="1" baseline="-2500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21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300" b="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300" b="0" i="1" smtClean="0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de-DE" sz="130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3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300" i="1" baseline="-2500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de-DE" sz="1300" b="0" i="1" baseline="-25000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3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3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de-DE" sz="130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3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300" i="1" baseline="-2500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de-DE" sz="1300" b="0" i="1" baseline="-25000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3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3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de-DE" sz="13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3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de-DE" sz="1300" b="0" i="1" baseline="-25000" smtClean="0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24</m:t>
                                  </m:r>
                                </m:e>
                                <m:sup>
                                  <m:r>
                                    <a:rPr lang="de-DE" sz="13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sz="1300" b="0" i="1" smtClean="0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de-DE" sz="13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</m:mr>
                        </m:m>
                      </m:e>
                    </m:d>
                    <m:r>
                      <a:rPr lang="de-DE" sz="13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de-DE" sz="13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de-DE" sz="13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sz="1300" i="1" baseline="-2500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3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3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  <m:sSup>
                                <m:sSupPr>
                                  <m:ctrlPr>
                                    <a:rPr lang="de-DE" sz="130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3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300" i="1" baseline="-2500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3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3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de-DE" sz="13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sz="1300" i="1" baseline="-250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3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3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  <m:sSup>
                                <m:sSupPr>
                                  <m:ctrlPr>
                                    <a:rPr lang="de-DE" sz="130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3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300" i="1" baseline="-2500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12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3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3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de-DE" sz="13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sz="1300" i="1" baseline="-2500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3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3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  <m:sSup>
                                <m:sSupPr>
                                  <m:ctrlPr>
                                    <a:rPr lang="de-DE" sz="130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3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300" i="1" baseline="-2500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13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3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3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de-DE" sz="13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de-DE" sz="13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sSup>
                                <m:sSupPr>
                                  <m:ctrlPr>
                                    <a:rPr lang="de-DE" sz="13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3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de-DE" sz="1300" i="1" baseline="-25000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14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300" i="1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300" b="0" i="1" smtClean="0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sz="1300" i="1" baseline="-2500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3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3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  <m:sSup>
                                <m:sSupPr>
                                  <m:ctrlPr>
                                    <a:rPr lang="de-DE" sz="130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3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300" i="1" baseline="-2500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21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3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3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de-DE" sz="13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sz="1300" i="1" baseline="-250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3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3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  <m:sSup>
                                <m:sSupPr>
                                  <m:ctrlPr>
                                    <a:rPr lang="de-DE" sz="130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3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300" i="1" baseline="-2500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22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3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3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de-DE" sz="13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sz="1300" i="1" baseline="-2500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3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3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  <m:sSup>
                                <m:sSupPr>
                                  <m:ctrlPr>
                                    <a:rPr lang="de-DE" sz="130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3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300" i="1" baseline="-2500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23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3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3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de-DE" sz="13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de-DE" sz="13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sSup>
                                <m:sSupPr>
                                  <m:ctrlPr>
                                    <a:rPr lang="de-DE" sz="13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3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de-DE" sz="1300" i="1" baseline="-25000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24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300" i="1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300" b="0" i="1" smtClean="0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mr>
                        </m:m>
                      </m:e>
                    </m:d>
                  </m:oMath>
                </a14:m>
                <a:r>
                  <a:rPr lang="de-DE" sz="1300" dirty="0"/>
                  <a:t> </a:t>
                </a:r>
                <a14:m>
                  <m:oMath xmlns:m="http://schemas.openxmlformats.org/officeDocument/2006/math">
                    <m:r>
                      <a:rPr lang="de-DE" sz="1300" i="1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de-DE" sz="13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de-DE" sz="13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de-DE" sz="1300" i="1" baseline="-2500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sup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sz="13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de-DE" sz="1300" b="0" i="1" baseline="-2500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sz="13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</m:mr>
                        </m:m>
                      </m:e>
                    </m:d>
                  </m:oMath>
                </a14:m>
                <a:endParaRPr lang="de-DE" sz="1300" dirty="0"/>
              </a:p>
            </p:txBody>
          </p:sp>
        </mc:Choice>
        <mc:Fallback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F2FB549A-1586-4010-8DFB-A8950B6299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0760" y="2473840"/>
                <a:ext cx="9660471" cy="87729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hteck 20">
            <a:extLst>
              <a:ext uri="{FF2B5EF4-FFF2-40B4-BE49-F238E27FC236}">
                <a16:creationId xmlns:a16="http://schemas.microsoft.com/office/drawing/2014/main" id="{8640A47C-B9D0-410A-B046-1F5E387D99C5}"/>
              </a:ext>
            </a:extLst>
          </p:cNvPr>
          <p:cNvSpPr/>
          <p:nvPr/>
        </p:nvSpPr>
        <p:spPr>
          <a:xfrm>
            <a:off x="1465483" y="1779292"/>
            <a:ext cx="1744442" cy="6822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Titel 7">
            <a:extLst>
              <a:ext uri="{FF2B5EF4-FFF2-40B4-BE49-F238E27FC236}">
                <a16:creationId xmlns:a16="http://schemas.microsoft.com/office/drawing/2014/main" id="{0A13BE20-2FE5-44A7-ADE7-A3CD62AE8C2A}"/>
              </a:ext>
            </a:extLst>
          </p:cNvPr>
          <p:cNvSpPr txBox="1">
            <a:spLocks/>
          </p:cNvSpPr>
          <p:nvPr/>
        </p:nvSpPr>
        <p:spPr>
          <a:xfrm>
            <a:off x="838200" y="-12654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4000" dirty="0"/>
              <a:t>Training neuronaler Netze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A65B6AC6-BE8A-4093-B056-175A1ADF1BB5}"/>
                  </a:ext>
                </a:extLst>
              </p:cNvPr>
              <p:cNvSpPr txBox="1"/>
              <p:nvPr/>
            </p:nvSpPr>
            <p:spPr>
              <a:xfrm>
                <a:off x="873330" y="853089"/>
                <a:ext cx="2898806" cy="649024"/>
              </a:xfrm>
              <a:prstGeom prst="rect">
                <a:avLst/>
              </a:prstGeom>
              <a:noFill/>
              <a:ln>
                <a:solidFill>
                  <a:schemeClr val="bg2">
                    <a:lumMod val="50000"/>
                  </a:schemeClr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50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de-DE" sz="150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sz="150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de-DE" sz="1500" i="1" baseline="-2500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de-DE" sz="150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de-DE" sz="1500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de-DE" sz="1500" i="1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de-DE" sz="15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5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sz="15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de-DE" sz="15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den>
                      </m:f>
                      <m:r>
                        <a:rPr lang="de-DE" sz="1500" i="1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de-DE" sz="1500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de-DE" sz="1500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sz="1500" dirty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de-DE" sz="1500" b="0" i="1" dirty="0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sup>
                        <m:e>
                          <m:sSup>
                            <m:sSupPr>
                              <m:ctrlPr>
                                <a:rPr lang="de-DE" sz="150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500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de-DE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6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sz="1600" i="1" baseline="-2500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r>
                                    <a:rPr lang="de-DE" sz="1600" i="1">
                                      <a:latin typeface="Cambria Math" panose="02040503050406030204" pitchFamily="18" charset="0"/>
                                    </a:rPr>
                                    <m:t>(3)(</m:t>
                                  </m:r>
                                  <m:r>
                                    <a:rPr lang="de-DE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sz="16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sz="1500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de-DE" sz="15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500" i="1" dirty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de-DE" sz="1500" b="0" i="1" baseline="-25000" dirty="0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r>
                                    <a:rPr lang="de-DE" sz="1500" i="1" dirty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sz="1500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sz="1500" i="1" dirty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sz="1500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de-DE" sz="1500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de-DE" sz="1500" i="1" dirty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de-DE" sz="1500" dirty="0"/>
              </a:p>
            </p:txBody>
          </p:sp>
        </mc:Choice>
        <mc:Fallback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A65B6AC6-BE8A-4093-B056-175A1ADF1B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330" y="853089"/>
                <a:ext cx="2898806" cy="64902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chemeClr val="bg2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43792945-95FE-4E91-A59E-C7F1C2C42409}"/>
                  </a:ext>
                </a:extLst>
              </p:cNvPr>
              <p:cNvSpPr txBox="1"/>
              <p:nvPr/>
            </p:nvSpPr>
            <p:spPr>
              <a:xfrm>
                <a:off x="3848100" y="859312"/>
                <a:ext cx="4388509" cy="437940"/>
              </a:xfrm>
              <a:prstGeom prst="rect">
                <a:avLst/>
              </a:prstGeom>
              <a:noFill/>
              <a:ln>
                <a:solidFill>
                  <a:schemeClr val="accent3">
                    <a:lumMod val="75000"/>
                  </a:schemeClr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14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de-DE" sz="1400" i="1" dirty="0">
                              <a:latin typeface="Cambria Math" panose="02040503050406030204" pitchFamily="18" charset="0"/>
                            </a:rPr>
                            <m:t>w</m:t>
                          </m:r>
                          <m:r>
                            <a:rPr lang="de-DE" sz="1400" i="1" baseline="-25000" dirty="0">
                              <a:latin typeface="Cambria Math" panose="02040503050406030204" pitchFamily="18" charset="0"/>
                            </a:rPr>
                            <m:t>𝑘𝑗</m:t>
                          </m:r>
                        </m:e>
                        <m:sup>
                          <m:r>
                            <a:rPr lang="de-DE" sz="1400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sz="14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de-DE" sz="1400" i="1" dirty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de-DE" sz="1400" i="1">
                          <a:latin typeface="Cambria Math" panose="02040503050406030204" pitchFamily="18" charset="0"/>
                        </a:rPr>
                        <m:t>≔</m:t>
                      </m:r>
                      <m:sSup>
                        <m:sSupPr>
                          <m:ctrlPr>
                            <a:rPr lang="de-DE" sz="14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de-DE" sz="1400" i="1" dirty="0">
                              <a:latin typeface="Cambria Math" panose="02040503050406030204" pitchFamily="18" charset="0"/>
                            </a:rPr>
                            <m:t>w</m:t>
                          </m:r>
                          <m:r>
                            <a:rPr lang="de-DE" sz="1400" i="1" baseline="-25000" dirty="0">
                              <a:latin typeface="Cambria Math" panose="02040503050406030204" pitchFamily="18" charset="0"/>
                            </a:rPr>
                            <m:t>𝑘𝑗</m:t>
                          </m:r>
                        </m:e>
                        <m:sup>
                          <m:r>
                            <a:rPr lang="de-DE" sz="1400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sz="14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de-DE" sz="1400" i="1" dirty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de-DE" sz="14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de-DE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de-DE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de-DE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4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de-DE" sz="1400" i="1" dirty="0">
                              <a:latin typeface="Cambria Math" panose="02040503050406030204" pitchFamily="18" charset="0"/>
                            </a:rPr>
                            <m:t>L</m:t>
                          </m:r>
                        </m:num>
                        <m:den>
                          <m:r>
                            <a:rPr lang="de-DE" sz="14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sz="14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de-DE" sz="1400" i="1" dirty="0">
                                  <a:latin typeface="Cambria Math" panose="02040503050406030204" pitchFamily="18" charset="0"/>
                                </a:rPr>
                                <m:t>w</m:t>
                              </m:r>
                              <m:r>
                                <a:rPr lang="de-DE" sz="1400" i="1" baseline="-25000" dirty="0">
                                  <a:latin typeface="Cambria Math" panose="02040503050406030204" pitchFamily="18" charset="0"/>
                                </a:rPr>
                                <m:t>𝑘𝑗</m:t>
                              </m:r>
                            </m:e>
                            <m:sup>
                              <m:r>
                                <a:rPr lang="de-DE" sz="1400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DE" sz="1400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de-DE" sz="1400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  <m:r>
                        <m:rPr>
                          <m:nor/>
                        </m:rPr>
                        <a:rPr lang="de-DE" sz="1400" i="1" dirty="0">
                          <a:latin typeface="Cambria Math" panose="02040503050406030204" pitchFamily="18" charset="0"/>
                        </a:rPr>
                        <m:t>;</m:t>
                      </m:r>
                      <m:sSup>
                        <m:sSupPr>
                          <m:ctrlPr>
                            <a:rPr lang="de-DE" sz="14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de-DE" sz="1400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de-DE" sz="1400" i="1" dirty="0">
                              <a:latin typeface="Cambria Math" panose="02040503050406030204" pitchFamily="18" charset="0"/>
                            </a:rPr>
                            <m:t>b</m:t>
                          </m:r>
                          <m:r>
                            <a:rPr lang="de-DE" sz="1400" i="1" baseline="-25000" dirty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de-DE" sz="1400" i="1" baseline="-25000" dirty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  <m:sup>
                          <m:r>
                            <a:rPr lang="de-DE" sz="1400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sz="14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de-DE" sz="1400" i="1" dirty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de-DE" sz="1400" i="1">
                          <a:latin typeface="Cambria Math" panose="02040503050406030204" pitchFamily="18" charset="0"/>
                        </a:rPr>
                        <m:t>≔</m:t>
                      </m:r>
                      <m:sSup>
                        <m:sSupPr>
                          <m:ctrlPr>
                            <a:rPr lang="de-DE" sz="14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de-DE" sz="1400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de-DE" sz="1400" i="1" dirty="0">
                              <a:latin typeface="Cambria Math" panose="02040503050406030204" pitchFamily="18" charset="0"/>
                            </a:rPr>
                            <m:t>b</m:t>
                          </m:r>
                          <m:r>
                            <a:rPr lang="de-DE" sz="1400" i="1" baseline="-25000" dirty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de-DE" sz="1400" i="1" baseline="-25000" dirty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  <m:sup>
                          <m:r>
                            <a:rPr lang="de-DE" sz="1400" i="1" dirty="0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de-DE" sz="14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de-DE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de-DE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de-DE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4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de-DE" sz="1400" i="1" dirty="0">
                              <a:latin typeface="Cambria Math" panose="02040503050406030204" pitchFamily="18" charset="0"/>
                            </a:rPr>
                            <m:t>L</m:t>
                          </m:r>
                        </m:num>
                        <m:den>
                          <m:sSup>
                            <m:sSupPr>
                              <m:ctrlPr>
                                <a:rPr lang="de-DE" sz="14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de-DE" sz="1400" i="1" dirty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de-DE" sz="1400" i="1" dirty="0"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  <m:r>
                                <a:rPr lang="de-DE" sz="1400" i="1" baseline="-25000" dirty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de-DE" sz="1400" i="1" baseline="-25000" dirty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sup>
                              <m:r>
                                <a:rPr lang="de-DE" sz="1400" i="1" dirty="0"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de-DE" sz="1400" dirty="0"/>
              </a:p>
            </p:txBody>
          </p:sp>
        </mc:Choice>
        <mc:Fallback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43792945-95FE-4E91-A59E-C7F1C2C424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8100" y="859312"/>
                <a:ext cx="4388509" cy="437940"/>
              </a:xfrm>
              <a:prstGeom prst="rect">
                <a:avLst/>
              </a:prstGeom>
              <a:blipFill>
                <a:blip r:embed="rId11"/>
                <a:stretch>
                  <a:fillRect r="-139" b="-18919"/>
                </a:stretch>
              </a:blipFill>
              <a:ln>
                <a:solidFill>
                  <a:schemeClr val="accent3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3890C347-8A06-4031-B90E-A5A6F47AD262}"/>
                  </a:ext>
                </a:extLst>
              </p:cNvPr>
              <p:cNvSpPr txBox="1"/>
              <p:nvPr/>
            </p:nvSpPr>
            <p:spPr>
              <a:xfrm>
                <a:off x="8489481" y="2749016"/>
                <a:ext cx="1460592" cy="3740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3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de-DE" sz="13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de-DE" sz="13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p>
                                      <m:sSupPr>
                                        <m:ctrlPr>
                                          <a:rPr lang="de-DE" sz="13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de-DE" sz="1300" i="1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  <m:r>
                                          <a:rPr lang="de-DE" sz="1300" i="1" baseline="-2500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  <m:sup>
                                        <m:r>
                                          <a:rPr lang="de-DE" sz="1300" i="1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de-DE" sz="13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  <m:r>
                                          <a:rPr lang="de-DE" sz="1300" i="1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sup>
                                    </m:sSup>
                                  </m:e>
                                </m:mr>
                                <m:mr>
                                  <m:e>
                                    <m:sSup>
                                      <m:sSupPr>
                                        <m:ctrlPr>
                                          <a:rPr lang="de-DE" sz="13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de-DE" sz="1300" i="1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  <m:r>
                                          <a:rPr lang="de-DE" sz="1300" b="0" i="1" baseline="-25000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  <m:sup>
                                        <m:r>
                                          <a:rPr lang="de-DE" sz="1300" i="1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de-DE" sz="13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  <m:r>
                                          <a:rPr lang="de-DE" sz="1300" i="1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sup>
                                    </m:sSup>
                                  </m:e>
                                </m:mr>
                              </m:m>
                            </m:e>
                          </m:d>
                        </m:e>
                      </m:d>
                      <m:r>
                        <a:rPr lang="de-DE" sz="130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3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3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3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3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300" i="1" baseline="-2500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r>
                                      <a:rPr lang="de-DE" sz="13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3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de-DE" sz="13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3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3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300" b="0" i="1" baseline="-250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de-DE" sz="13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3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de-DE" sz="13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de-DE" sz="1300" dirty="0"/>
              </a:p>
            </p:txBody>
          </p:sp>
        </mc:Choice>
        <mc:Fallback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3890C347-8A06-4031-B90E-A5A6F47AD2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9481" y="2749016"/>
                <a:ext cx="1460592" cy="374077"/>
              </a:xfrm>
              <a:prstGeom prst="rect">
                <a:avLst/>
              </a:prstGeom>
              <a:blipFill>
                <a:blip r:embed="rId12"/>
                <a:stretch>
                  <a:fillRect l="-3347" t="-1639" b="-1803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Rechteck 25">
                <a:extLst>
                  <a:ext uri="{FF2B5EF4-FFF2-40B4-BE49-F238E27FC236}">
                    <a16:creationId xmlns:a16="http://schemas.microsoft.com/office/drawing/2014/main" id="{D7A384DD-63C7-49B1-8B9B-6AEEDA8F1644}"/>
                  </a:ext>
                </a:extLst>
              </p:cNvPr>
              <p:cNvSpPr/>
              <p:nvPr/>
            </p:nvSpPr>
            <p:spPr>
              <a:xfrm>
                <a:off x="8419865" y="97952"/>
                <a:ext cx="3692058" cy="256904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r>
                      <a:rPr lang="de-DE" sz="95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de-DE" sz="950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: </a:t>
                </a:r>
                <a:r>
                  <a:rPr lang="de-DE" sz="950" dirty="0">
                    <a:solidFill>
                      <a:schemeClr val="tx1"/>
                    </a:solidFill>
                  </a:rPr>
                  <a:t>gewichtete Summe </a:t>
                </a:r>
              </a:p>
              <a:p>
                <a:r>
                  <a:rPr lang="de-DE" sz="95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a</a:t>
                </a:r>
                <a:r>
                  <a:rPr lang="de-DE" sz="950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: </a:t>
                </a:r>
                <a:r>
                  <a:rPr lang="de-DE" sz="950" dirty="0">
                    <a:solidFill>
                      <a:schemeClr val="tx1"/>
                    </a:solidFill>
                  </a:rPr>
                  <a:t>gewichtete Summe nach Aktivierungsfunktion</a:t>
                </a:r>
                <a:endParaRPr lang="de-DE" sz="95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de-DE" sz="95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95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de-DE" sz="95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(2)</m:t>
                        </m:r>
                      </m:sup>
                    </m:sSup>
                  </m:oMath>
                </a14:m>
                <a:r>
                  <a:rPr lang="de-DE" sz="950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: </a:t>
                </a:r>
                <a:r>
                  <a:rPr lang="de-DE" sz="950" dirty="0">
                    <a:solidFill>
                      <a:schemeClr val="tx1"/>
                    </a:solidFill>
                  </a:rPr>
                  <a:t>Angabe der entsprechenden Schicht in NN (1,2 o. 3)</a:t>
                </a:r>
              </a:p>
              <a:p>
                <a:r>
                  <a:rPr lang="de-DE" sz="95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y:  </a:t>
                </a:r>
                <a:r>
                  <a:rPr lang="de-DE" sz="950" dirty="0">
                    <a:solidFill>
                      <a:schemeClr val="tx1"/>
                    </a:solidFill>
                  </a:rPr>
                  <a:t>Wahrheitswert</a:t>
                </a:r>
              </a:p>
              <a:p>
                <a:endParaRPr lang="de-DE" sz="95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de-DE" sz="95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de-DE" sz="950" dirty="0">
                    <a:solidFill>
                      <a:schemeClr val="tx1"/>
                    </a:solidFill>
                  </a:rPr>
                  <a:t>: Anzahl Trainingsbeispiele</a:t>
                </a:r>
              </a:p>
              <a:p>
                <a14:m>
                  <m:oMath xmlns:m="http://schemas.openxmlformats.org/officeDocument/2006/math">
                    <m:r>
                      <a:rPr lang="de-DE" sz="95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de-DE" sz="950" dirty="0">
                    <a:solidFill>
                      <a:schemeClr val="tx1"/>
                    </a:solidFill>
                  </a:rPr>
                  <a:t>: Zählvariable für Trainingsbeispiele</a:t>
                </a:r>
                <a:br>
                  <a:rPr lang="de-DE" sz="950" dirty="0">
                    <a:solidFill>
                      <a:schemeClr val="tx1"/>
                    </a:solidFill>
                  </a:rPr>
                </a:br>
                <a:endParaRPr lang="de-DE" sz="95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de-DE" sz="95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de-DE" sz="950" b="0" dirty="0">
                    <a:solidFill>
                      <a:schemeClr val="tx1"/>
                    </a:solidFill>
                  </a:rPr>
                  <a:t>: Anzahl Eingangsomas</a:t>
                </a:r>
              </a:p>
              <a:p>
                <a14:m>
                  <m:oMath xmlns:m="http://schemas.openxmlformats.org/officeDocument/2006/math">
                    <m:r>
                      <a:rPr lang="de-DE" sz="95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de-DE" sz="95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de-DE" sz="950" dirty="0">
                    <a:solidFill>
                      <a:schemeClr val="tx1"/>
                    </a:solidFill>
                  </a:rPr>
                  <a:t>Zählvariable für Anzahl Eingangsomas</a:t>
                </a:r>
              </a:p>
              <a:p>
                <a:endParaRPr lang="de-DE" sz="950" dirty="0">
                  <a:solidFill>
                    <a:schemeClr val="tx1"/>
                  </a:solidFill>
                </a:endParaRPr>
              </a:p>
              <a:p>
                <a:endParaRPr lang="de-DE" sz="95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de-DE" sz="95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de-DE" sz="950" dirty="0">
                    <a:solidFill>
                      <a:schemeClr val="tx1"/>
                    </a:solidFill>
                  </a:rPr>
                  <a:t>: Anzahl mittlerer Somas</a:t>
                </a:r>
              </a:p>
              <a:p>
                <a14:m>
                  <m:oMath xmlns:m="http://schemas.openxmlformats.org/officeDocument/2006/math">
                    <m:r>
                      <a:rPr lang="de-DE" sz="95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de-DE" sz="950" b="0" dirty="0">
                    <a:solidFill>
                      <a:schemeClr val="tx1"/>
                    </a:solidFill>
                  </a:rPr>
                  <a:t>: Zählvariable für Anzahl mittlerer Somas</a:t>
                </a:r>
              </a:p>
              <a:p>
                <a:endParaRPr lang="de-DE" sz="95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de-DE" sz="95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de-DE" sz="950" b="0" dirty="0">
                    <a:solidFill>
                      <a:schemeClr val="tx1"/>
                    </a:solidFill>
                  </a:rPr>
                  <a:t>: </a:t>
                </a:r>
                <a:r>
                  <a:rPr lang="de-DE" sz="950" dirty="0">
                    <a:solidFill>
                      <a:schemeClr val="tx1"/>
                    </a:solidFill>
                  </a:rPr>
                  <a:t>Anzahl </a:t>
                </a:r>
                <a:r>
                  <a:rPr lang="de-DE" sz="950" dirty="0" err="1">
                    <a:solidFill>
                      <a:schemeClr val="tx1"/>
                    </a:solidFill>
                  </a:rPr>
                  <a:t>Ausgangssomas</a:t>
                </a:r>
                <a:endParaRPr lang="de-DE" sz="950" b="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de-DE" sz="95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de-DE" sz="950" dirty="0">
                    <a:solidFill>
                      <a:schemeClr val="tx1"/>
                    </a:solidFill>
                  </a:rPr>
                  <a:t>: Zählvariable für </a:t>
                </a:r>
                <a:r>
                  <a:rPr lang="de-DE" sz="950" dirty="0" err="1">
                    <a:solidFill>
                      <a:schemeClr val="tx1"/>
                    </a:solidFill>
                  </a:rPr>
                  <a:t>Ausgangssomas</a:t>
                </a:r>
                <a:endParaRPr lang="de-DE" sz="95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6" name="Rechteck 25">
                <a:extLst>
                  <a:ext uri="{FF2B5EF4-FFF2-40B4-BE49-F238E27FC236}">
                    <a16:creationId xmlns:a16="http://schemas.microsoft.com/office/drawing/2014/main" id="{D7A384DD-63C7-49B1-8B9B-6AEEDA8F16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9865" y="97952"/>
                <a:ext cx="3692058" cy="2569048"/>
              </a:xfrm>
              <a:prstGeom prst="rect">
                <a:avLst/>
              </a:prstGeom>
              <a:blipFill>
                <a:blip r:embed="rId13"/>
                <a:stretch>
                  <a:fillRect b="-70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834450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078E78C4-9E6E-4526-BCBB-5000BEDA9611}"/>
                  </a:ext>
                </a:extLst>
              </p:cNvPr>
              <p:cNvSpPr txBox="1"/>
              <p:nvPr/>
            </p:nvSpPr>
            <p:spPr>
              <a:xfrm>
                <a:off x="6479650" y="1742006"/>
                <a:ext cx="1542538" cy="6440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3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de-DE" sz="13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de-DE" sz="13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p>
                                      <m:sSupPr>
                                        <m:ctrlPr>
                                          <a:rPr lang="de-DE" sz="13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de-DE" sz="1300" i="1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  <m:r>
                                          <a:rPr lang="de-DE" sz="1300" i="1" baseline="-2500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  <m:sup>
                                        <m:r>
                                          <a:rPr lang="de-DE" sz="1300" i="1">
                                            <a:latin typeface="Cambria Math" panose="02040503050406030204" pitchFamily="18" charset="0"/>
                                          </a:rPr>
                                          <m:t>(2)</m:t>
                                        </m:r>
                                      </m:sup>
                                    </m:sSup>
                                  </m:e>
                                </m:mr>
                                <m:mr>
                                  <m:e>
                                    <m:sSup>
                                      <m:sSupPr>
                                        <m:ctrlPr>
                                          <a:rPr lang="de-DE" sz="13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de-DE" sz="1300" i="1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  <m:r>
                                          <a:rPr lang="de-DE" sz="1300" i="1" baseline="-2500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  <m:sup>
                                        <m:r>
                                          <a:rPr lang="de-DE" sz="1300" i="1">
                                            <a:latin typeface="Cambria Math" panose="02040503050406030204" pitchFamily="18" charset="0"/>
                                          </a:rPr>
                                          <m:t>(2)</m:t>
                                        </m:r>
                                      </m:sup>
                                    </m:sSup>
                                  </m:e>
                                </m:mr>
                                <m:mr>
                                  <m:e>
                                    <m:sSup>
                                      <m:sSupPr>
                                        <m:ctrlPr>
                                          <a:rPr lang="de-DE" sz="13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de-DE" sz="1300" i="1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  <m:r>
                                          <a:rPr lang="de-DE" sz="1300" i="1" baseline="-2500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  <m:sup>
                                        <m:r>
                                          <a:rPr lang="de-DE" sz="1300" i="1">
                                            <a:latin typeface="Cambria Math" panose="02040503050406030204" pitchFamily="18" charset="0"/>
                                          </a:rPr>
                                          <m:t>(2)</m:t>
                                        </m:r>
                                      </m:sup>
                                    </m:sSup>
                                  </m:e>
                                </m:mr>
                              </m:m>
                            </m:e>
                          </m:d>
                        </m:e>
                      </m:d>
                      <m:r>
                        <a:rPr lang="de-DE" sz="130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3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3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3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3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300" i="1" baseline="-2500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r>
                                      <a:rPr lang="de-DE" sz="13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3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3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3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3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300" i="1" baseline="-2500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de-DE" sz="13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3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3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3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3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300" i="1" baseline="-2500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r>
                                      <a:rPr lang="de-DE" sz="13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3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3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de-DE" sz="1300" dirty="0"/>
              </a:p>
            </p:txBody>
          </p:sp>
        </mc:Choice>
        <mc:Fallback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078E78C4-9E6E-4526-BCBB-5000BEDA96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9650" y="1742006"/>
                <a:ext cx="1542538" cy="6440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67D9C3BE-7E15-4962-B5BA-CB1AABA01D24}"/>
                  </a:ext>
                </a:extLst>
              </p:cNvPr>
              <p:cNvSpPr txBox="1"/>
              <p:nvPr/>
            </p:nvSpPr>
            <p:spPr>
              <a:xfrm>
                <a:off x="980287" y="1761695"/>
                <a:ext cx="6538126" cy="7281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de-DE" sz="13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de-DE" sz="13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de-DE" sz="13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de-DE" sz="1300" i="1" baseline="-250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de-DE" sz="13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de-DE" sz="1300" i="1" baseline="-250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de-DE" sz="13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de-DE" sz="1300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begChr m:val="["/>
                        <m:endChr m:val="]"/>
                        <m:ctrlPr>
                          <a:rPr lang="de-DE" sz="13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de-DE" sz="1300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de-DE" sz="130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3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300" i="1" baseline="-2500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3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3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de-DE" sz="130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3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300" i="1" baseline="-2500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12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3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3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de-DE" sz="13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3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de-DE" sz="1300" i="1" baseline="-25000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13</m:t>
                                  </m:r>
                                </m:e>
                                <m:sup>
                                  <m:r>
                                    <a:rPr lang="de-DE" sz="13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(1)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lang="de-DE" sz="130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3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300" i="1" baseline="-2500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21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3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3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de-DE" sz="130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3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300" i="1" baseline="-2500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22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3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3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de-DE" sz="13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3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de-DE" sz="1300" b="0" i="1" baseline="-25000" smtClean="0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de-DE" sz="1300" i="1" baseline="-25000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  <m:sup>
                                  <m:r>
                                    <a:rPr lang="de-DE" sz="13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(1)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lang="de-DE" sz="130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3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300" i="1" baseline="-2500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31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3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3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de-DE" sz="130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3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300" i="1" baseline="-2500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32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3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3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de-DE" sz="13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3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de-DE" sz="1300" b="0" i="1" baseline="-25000" smtClean="0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de-DE" sz="1300" i="1" baseline="-25000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  <m:sup>
                                  <m:r>
                                    <a:rPr lang="de-DE" sz="13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(1)</m:t>
                                  </m:r>
                                </m:sup>
                              </m:sSup>
                            </m:e>
                          </m:mr>
                        </m:m>
                      </m:e>
                    </m:d>
                  </m:oMath>
                </a14:m>
                <a:r>
                  <a:rPr lang="de-DE" sz="1300" dirty="0"/>
                  <a:t> </a:t>
                </a:r>
                <a14:m>
                  <m:oMath xmlns:m="http://schemas.openxmlformats.org/officeDocument/2006/math">
                    <m:r>
                      <a:rPr lang="de-DE" sz="13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de-DE" sz="13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de-DE" sz="13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de-DE" sz="13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de-DE" sz="1300" i="1" baseline="-250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sSup>
                                <m:sSupPr>
                                  <m:ctrlPr>
                                    <a:rPr lang="de-DE" sz="130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3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300" i="1" baseline="-2500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3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3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de-DE" sz="13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de-DE" sz="130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de-DE" sz="1300" i="1" baseline="-250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de-DE" sz="130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3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300" i="1" baseline="-2500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12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3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3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sup>
                              </m:sSup>
                            </m:e>
                            <m:e>
                              <m:r>
                                <a:rPr lang="de-DE" sz="13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sSup>
                                <m:sSupPr>
                                  <m:ctrlPr>
                                    <a:rPr lang="de-DE" sz="13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3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de-DE" sz="1300" b="0" i="1" baseline="-25000" smtClean="0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de-DE" sz="1300" i="1" baseline="-25000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  <m:sup>
                                  <m:r>
                                    <a:rPr lang="de-DE" sz="13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(1)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de-DE" sz="13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de-DE" sz="1300" i="1" baseline="-250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sSup>
                                <m:sSupPr>
                                  <m:ctrlPr>
                                    <a:rPr lang="de-DE" sz="130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3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300" i="1" baseline="-2500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21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3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3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de-DE" sz="13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de-DE" sz="130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de-DE" sz="1300" i="1" baseline="-250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de-DE" sz="130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3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300" i="1" baseline="-2500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22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3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3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sup>
                              </m:sSup>
                            </m:e>
                            <m:e>
                              <m:r>
                                <a:rPr lang="de-DE" sz="13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sSup>
                                <m:sSupPr>
                                  <m:ctrlPr>
                                    <a:rPr lang="de-DE" sz="13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3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de-DE" sz="1300" i="1" baseline="-25000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23</m:t>
                                  </m:r>
                                </m:e>
                                <m:sup>
                                  <m:r>
                                    <a:rPr lang="de-DE" sz="13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(1)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de-DE" sz="13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de-DE" sz="1300" i="1" baseline="-250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sSup>
                                <m:sSupPr>
                                  <m:ctrlPr>
                                    <a:rPr lang="de-DE" sz="130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3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300" i="1" baseline="-2500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31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3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3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de-DE" sz="13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de-DE" sz="130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de-DE" sz="1300" i="1" baseline="-250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de-DE" sz="130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3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300" i="1" baseline="-2500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32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3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3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sup>
                              </m:sSup>
                            </m:e>
                            <m:e>
                              <m:r>
                                <a:rPr lang="de-DE" sz="13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sSup>
                                <m:sSupPr>
                                  <m:ctrlPr>
                                    <a:rPr lang="de-DE" sz="13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3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de-DE" sz="1300" b="0" i="1" baseline="-25000" smtClean="0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de-DE" sz="1300" i="1" baseline="-25000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  <m:sup>
                                  <m:r>
                                    <a:rPr lang="de-DE" sz="13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(1)</m:t>
                                  </m:r>
                                </m:sup>
                              </m:sSup>
                            </m:e>
                          </m:mr>
                        </m:m>
                      </m:e>
                    </m:d>
                  </m:oMath>
                </a14:m>
                <a:r>
                  <a:rPr lang="de-DE" sz="1300" dirty="0"/>
                  <a:t> </a:t>
                </a:r>
                <a14:m>
                  <m:oMath xmlns:m="http://schemas.openxmlformats.org/officeDocument/2006/math">
                    <m:r>
                      <a:rPr lang="de-DE" sz="1300" i="1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de-DE" sz="13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de-DE" sz="13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de-DE" sz="1300" i="1" baseline="-2500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sup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sz="13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de-DE" sz="1300" i="1" baseline="-250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sz="13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de-DE" sz="1300" i="1" baseline="-2500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  <m:sup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sz="13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</m:mr>
                        </m:m>
                      </m:e>
                    </m:d>
                  </m:oMath>
                </a14:m>
                <a:endParaRPr lang="de-DE" sz="1300" dirty="0"/>
              </a:p>
            </p:txBody>
          </p:sp>
        </mc:Choice>
        <mc:Fallback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67D9C3BE-7E15-4962-B5BA-CB1AABA01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287" y="1761695"/>
                <a:ext cx="6538126" cy="72814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F2FB549A-1586-4010-8DFB-A8950B6299F6}"/>
                  </a:ext>
                </a:extLst>
              </p:cNvPr>
              <p:cNvSpPr txBox="1"/>
              <p:nvPr/>
            </p:nvSpPr>
            <p:spPr>
              <a:xfrm>
                <a:off x="970760" y="2473840"/>
                <a:ext cx="9660471" cy="87729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de-DE" sz="13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de-DE" sz="13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sz="1300" i="1" baseline="-2500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3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3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sz="1300" i="1" baseline="-250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3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3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sz="1300" i="1" baseline="-2500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3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3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mr>
                          <m:mr>
                            <m:e>
                              <m:r>
                                <a:rPr lang="de-DE" sz="13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de-DE" sz="1300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begChr m:val="["/>
                        <m:endChr m:val="]"/>
                        <m:ctrlPr>
                          <a:rPr lang="de-DE" sz="13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de-DE" sz="13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de-DE" sz="130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3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300" i="1" baseline="-2500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300" b="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300" b="0" i="1" smtClean="0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de-DE" sz="130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3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300" i="1" baseline="-2500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de-DE" sz="1300" b="0" i="1" baseline="-25000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3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3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de-DE" sz="130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3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300" i="1" baseline="-2500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de-DE" sz="1300" b="0" i="1" baseline="-25000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3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3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de-DE" sz="13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3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de-DE" sz="1300" i="1" baseline="-25000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de-DE" sz="1300" b="0" i="1" baseline="-25000" smtClean="0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e>
                                <m:sup>
                                  <m:r>
                                    <a:rPr lang="de-DE" sz="13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sz="1300" b="0" i="1" smtClean="0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de-DE" sz="13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lang="de-DE" sz="130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3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300" i="1" baseline="-2500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21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300" b="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300" b="0" i="1" smtClean="0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de-DE" sz="130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3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300" i="1" baseline="-2500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de-DE" sz="1300" b="0" i="1" baseline="-25000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3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3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de-DE" sz="130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3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300" i="1" baseline="-2500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de-DE" sz="1300" b="0" i="1" baseline="-25000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3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3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de-DE" sz="13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3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de-DE" sz="1300" b="0" i="1" baseline="-25000" smtClean="0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24</m:t>
                                  </m:r>
                                </m:e>
                                <m:sup>
                                  <m:r>
                                    <a:rPr lang="de-DE" sz="13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sz="1300" b="0" i="1" smtClean="0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de-DE" sz="13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</m:mr>
                        </m:m>
                      </m:e>
                    </m:d>
                    <m:r>
                      <a:rPr lang="de-DE" sz="13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de-DE" sz="13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de-DE" sz="13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sz="1300" i="1" baseline="-2500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3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3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  <m:sSup>
                                <m:sSupPr>
                                  <m:ctrlPr>
                                    <a:rPr lang="de-DE" sz="130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3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300" i="1" baseline="-2500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3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3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de-DE" sz="13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sz="1300" i="1" baseline="-250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3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3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  <m:sSup>
                                <m:sSupPr>
                                  <m:ctrlPr>
                                    <a:rPr lang="de-DE" sz="130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3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300" i="1" baseline="-2500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12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3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3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de-DE" sz="13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sz="1300" i="1" baseline="-2500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3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3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  <m:sSup>
                                <m:sSupPr>
                                  <m:ctrlPr>
                                    <a:rPr lang="de-DE" sz="130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3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300" i="1" baseline="-2500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13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3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3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de-DE" sz="13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de-DE" sz="13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sSup>
                                <m:sSupPr>
                                  <m:ctrlPr>
                                    <a:rPr lang="de-DE" sz="13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3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de-DE" sz="1300" i="1" baseline="-25000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14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300" i="1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300" b="0" i="1" smtClean="0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sz="1300" i="1" baseline="-2500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3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3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  <m:sSup>
                                <m:sSupPr>
                                  <m:ctrlPr>
                                    <a:rPr lang="de-DE" sz="130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3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300" i="1" baseline="-2500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21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3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3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de-DE" sz="13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sz="1300" i="1" baseline="-250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3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3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  <m:sSup>
                                <m:sSupPr>
                                  <m:ctrlPr>
                                    <a:rPr lang="de-DE" sz="130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3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300" i="1" baseline="-2500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22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3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3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de-DE" sz="13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sz="1300" i="1" baseline="-2500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3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3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  <m:sSup>
                                <m:sSupPr>
                                  <m:ctrlPr>
                                    <a:rPr lang="de-DE" sz="130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3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300" i="1" baseline="-2500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23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3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3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de-DE" sz="13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de-DE" sz="13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sSup>
                                <m:sSupPr>
                                  <m:ctrlPr>
                                    <a:rPr lang="de-DE" sz="13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3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de-DE" sz="1300" i="1" baseline="-25000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24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300" i="1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300" b="0" i="1" smtClean="0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mr>
                        </m:m>
                      </m:e>
                    </m:d>
                  </m:oMath>
                </a14:m>
                <a:r>
                  <a:rPr lang="de-DE" sz="1300" dirty="0"/>
                  <a:t> </a:t>
                </a:r>
                <a14:m>
                  <m:oMath xmlns:m="http://schemas.openxmlformats.org/officeDocument/2006/math">
                    <m:r>
                      <a:rPr lang="de-DE" sz="1300" i="1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de-DE" sz="13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de-DE" sz="13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de-DE" sz="1300" i="1" baseline="-2500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sup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sz="13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de-DE" sz="1300" b="0" i="1" baseline="-2500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sz="13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</m:mr>
                        </m:m>
                      </m:e>
                    </m:d>
                  </m:oMath>
                </a14:m>
                <a:endParaRPr lang="de-DE" sz="1300" dirty="0"/>
              </a:p>
            </p:txBody>
          </p:sp>
        </mc:Choice>
        <mc:Fallback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F2FB549A-1586-4010-8DFB-A8950B6299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0760" y="2473840"/>
                <a:ext cx="9660471" cy="87729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hteck 20">
            <a:extLst>
              <a:ext uri="{FF2B5EF4-FFF2-40B4-BE49-F238E27FC236}">
                <a16:creationId xmlns:a16="http://schemas.microsoft.com/office/drawing/2014/main" id="{8640A47C-B9D0-410A-B046-1F5E387D99C5}"/>
              </a:ext>
            </a:extLst>
          </p:cNvPr>
          <p:cNvSpPr/>
          <p:nvPr/>
        </p:nvSpPr>
        <p:spPr>
          <a:xfrm>
            <a:off x="1465483" y="1779292"/>
            <a:ext cx="1744442" cy="6822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Titel 7">
            <a:extLst>
              <a:ext uri="{FF2B5EF4-FFF2-40B4-BE49-F238E27FC236}">
                <a16:creationId xmlns:a16="http://schemas.microsoft.com/office/drawing/2014/main" id="{0A13BE20-2FE5-44A7-ADE7-A3CD62AE8C2A}"/>
              </a:ext>
            </a:extLst>
          </p:cNvPr>
          <p:cNvSpPr txBox="1">
            <a:spLocks/>
          </p:cNvSpPr>
          <p:nvPr/>
        </p:nvSpPr>
        <p:spPr>
          <a:xfrm>
            <a:off x="838200" y="-12654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4000" dirty="0"/>
              <a:t>Training neuronaler Netze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A65B6AC6-BE8A-4093-B056-175A1ADF1BB5}"/>
                  </a:ext>
                </a:extLst>
              </p:cNvPr>
              <p:cNvSpPr txBox="1"/>
              <p:nvPr/>
            </p:nvSpPr>
            <p:spPr>
              <a:xfrm>
                <a:off x="873330" y="853089"/>
                <a:ext cx="2898806" cy="649024"/>
              </a:xfrm>
              <a:prstGeom prst="rect">
                <a:avLst/>
              </a:prstGeom>
              <a:noFill/>
              <a:ln>
                <a:solidFill>
                  <a:schemeClr val="bg2">
                    <a:lumMod val="50000"/>
                  </a:schemeClr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50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de-DE" sz="150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sz="150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de-DE" sz="1500" i="1" baseline="-2500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de-DE" sz="150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de-DE" sz="1500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de-DE" sz="1500" i="1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de-DE" sz="15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5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sz="15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de-DE" sz="15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den>
                      </m:f>
                      <m:r>
                        <a:rPr lang="de-DE" sz="1500" i="1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de-DE" sz="1500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de-DE" sz="1500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sz="1500" dirty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de-DE" sz="1500" b="0" i="1" dirty="0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sup>
                        <m:e>
                          <m:sSup>
                            <m:sSupPr>
                              <m:ctrlPr>
                                <a:rPr lang="de-DE" sz="150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500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de-DE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6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sz="1600" i="1" baseline="-2500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r>
                                    <a:rPr lang="de-DE" sz="1600" i="1">
                                      <a:latin typeface="Cambria Math" panose="02040503050406030204" pitchFamily="18" charset="0"/>
                                    </a:rPr>
                                    <m:t>(3)(</m:t>
                                  </m:r>
                                  <m:r>
                                    <a:rPr lang="de-DE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sz="16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sz="1500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de-DE" sz="15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500" i="1" dirty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de-DE" sz="1500" b="0" i="1" baseline="-25000" dirty="0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r>
                                    <a:rPr lang="de-DE" sz="1500" i="1" dirty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sz="1500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sz="1500" i="1" dirty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sz="1500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de-DE" sz="1500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de-DE" sz="1500" i="1" dirty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de-DE" sz="1500" dirty="0"/>
              </a:p>
            </p:txBody>
          </p:sp>
        </mc:Choice>
        <mc:Fallback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A65B6AC6-BE8A-4093-B056-175A1ADF1B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330" y="853089"/>
                <a:ext cx="2898806" cy="64902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bg2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43792945-95FE-4E91-A59E-C7F1C2C42409}"/>
                  </a:ext>
                </a:extLst>
              </p:cNvPr>
              <p:cNvSpPr txBox="1"/>
              <p:nvPr/>
            </p:nvSpPr>
            <p:spPr>
              <a:xfrm>
                <a:off x="3848100" y="859312"/>
                <a:ext cx="4388509" cy="437940"/>
              </a:xfrm>
              <a:prstGeom prst="rect">
                <a:avLst/>
              </a:prstGeom>
              <a:noFill/>
              <a:ln>
                <a:solidFill>
                  <a:schemeClr val="accent3">
                    <a:lumMod val="75000"/>
                  </a:schemeClr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14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de-DE" sz="1400" i="1" dirty="0">
                              <a:latin typeface="Cambria Math" panose="02040503050406030204" pitchFamily="18" charset="0"/>
                            </a:rPr>
                            <m:t>w</m:t>
                          </m:r>
                          <m:r>
                            <a:rPr lang="de-DE" sz="1400" i="1" baseline="-25000" dirty="0">
                              <a:latin typeface="Cambria Math" panose="02040503050406030204" pitchFamily="18" charset="0"/>
                            </a:rPr>
                            <m:t>𝑘𝑗</m:t>
                          </m:r>
                        </m:e>
                        <m:sup>
                          <m:r>
                            <a:rPr lang="de-DE" sz="1400" i="1" dirty="0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de-DE" sz="1400" i="1">
                          <a:latin typeface="Cambria Math" panose="02040503050406030204" pitchFamily="18" charset="0"/>
                        </a:rPr>
                        <m:t>≔</m:t>
                      </m:r>
                      <m:sSup>
                        <m:sSupPr>
                          <m:ctrlPr>
                            <a:rPr lang="de-DE" sz="14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de-DE" sz="1400" i="1" dirty="0">
                              <a:latin typeface="Cambria Math" panose="02040503050406030204" pitchFamily="18" charset="0"/>
                            </a:rPr>
                            <m:t>w</m:t>
                          </m:r>
                          <m:r>
                            <a:rPr lang="de-DE" sz="1400" i="1" baseline="-25000" dirty="0">
                              <a:latin typeface="Cambria Math" panose="02040503050406030204" pitchFamily="18" charset="0"/>
                            </a:rPr>
                            <m:t>𝑘𝑗</m:t>
                          </m:r>
                        </m:e>
                        <m:sup>
                          <m:r>
                            <a:rPr lang="de-DE" sz="1400" i="1" dirty="0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de-DE" sz="14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de-DE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de-DE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de-DE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4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de-DE" sz="1400" i="1" dirty="0">
                              <a:latin typeface="Cambria Math" panose="02040503050406030204" pitchFamily="18" charset="0"/>
                            </a:rPr>
                            <m:t>L</m:t>
                          </m:r>
                        </m:num>
                        <m:den>
                          <m:r>
                            <a:rPr lang="de-DE" sz="14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sz="14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de-DE" sz="1400" i="1" dirty="0">
                                  <a:latin typeface="Cambria Math" panose="02040503050406030204" pitchFamily="18" charset="0"/>
                                </a:rPr>
                                <m:t>w</m:t>
                              </m:r>
                              <m:r>
                                <a:rPr lang="de-DE" sz="1400" i="1" baseline="-25000" dirty="0">
                                  <a:latin typeface="Cambria Math" panose="02040503050406030204" pitchFamily="18" charset="0"/>
                                </a:rPr>
                                <m:t>𝑘𝑗</m:t>
                              </m:r>
                            </m:e>
                            <m:sup>
                              <m:r>
                                <a:rPr lang="de-DE" sz="1400" i="1" dirty="0"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p>
                        </m:den>
                      </m:f>
                      <m:r>
                        <m:rPr>
                          <m:nor/>
                        </m:rPr>
                        <a:rPr lang="de-DE" sz="1400" i="1" dirty="0">
                          <a:latin typeface="Cambria Math" panose="02040503050406030204" pitchFamily="18" charset="0"/>
                        </a:rPr>
                        <m:t>;</m:t>
                      </m:r>
                      <m:sSup>
                        <m:sSupPr>
                          <m:ctrlPr>
                            <a:rPr lang="de-DE" sz="14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de-DE" sz="1400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de-DE" sz="1400" i="1" dirty="0">
                              <a:latin typeface="Cambria Math" panose="02040503050406030204" pitchFamily="18" charset="0"/>
                            </a:rPr>
                            <m:t>b</m:t>
                          </m:r>
                          <m:r>
                            <a:rPr lang="de-DE" sz="1400" i="1" baseline="-25000" dirty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de-DE" sz="1400" i="1" baseline="-25000" dirty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  <m:sup>
                          <m:r>
                            <a:rPr lang="de-DE" sz="1400" i="1" dirty="0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de-DE" sz="1400" i="1">
                          <a:latin typeface="Cambria Math" panose="02040503050406030204" pitchFamily="18" charset="0"/>
                        </a:rPr>
                        <m:t>≔</m:t>
                      </m:r>
                      <m:sSup>
                        <m:sSupPr>
                          <m:ctrlPr>
                            <a:rPr lang="de-DE" sz="14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de-DE" sz="1400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de-DE" sz="1400" i="1" dirty="0">
                              <a:latin typeface="Cambria Math" panose="02040503050406030204" pitchFamily="18" charset="0"/>
                            </a:rPr>
                            <m:t>b</m:t>
                          </m:r>
                          <m:r>
                            <a:rPr lang="de-DE" sz="1400" i="1" baseline="-25000" dirty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de-DE" sz="1400" i="1" baseline="-25000" dirty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  <m:sup>
                          <m:r>
                            <a:rPr lang="de-DE" sz="1400" i="1" dirty="0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de-DE" sz="14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de-DE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de-DE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de-DE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4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de-DE" sz="1400" i="1" dirty="0">
                              <a:latin typeface="Cambria Math" panose="02040503050406030204" pitchFamily="18" charset="0"/>
                            </a:rPr>
                            <m:t>L</m:t>
                          </m:r>
                        </m:num>
                        <m:den>
                          <m:sSup>
                            <m:sSupPr>
                              <m:ctrlPr>
                                <a:rPr lang="de-DE" sz="14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de-DE" sz="1400" i="1" dirty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de-DE" sz="1400" i="1" dirty="0"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  <m:r>
                                <a:rPr lang="de-DE" sz="1400" i="1" baseline="-25000" dirty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de-DE" sz="1400" i="1" baseline="-25000" dirty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sup>
                              <m:r>
                                <a:rPr lang="de-DE" sz="1400" i="1" dirty="0"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de-DE" sz="1400" dirty="0"/>
              </a:p>
            </p:txBody>
          </p:sp>
        </mc:Choice>
        <mc:Fallback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43792945-95FE-4E91-A59E-C7F1C2C424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8100" y="859312"/>
                <a:ext cx="4388509" cy="437940"/>
              </a:xfrm>
              <a:prstGeom prst="rect">
                <a:avLst/>
              </a:prstGeom>
              <a:blipFill>
                <a:blip r:embed="rId6"/>
                <a:stretch>
                  <a:fillRect r="-139" b="-18919"/>
                </a:stretch>
              </a:blipFill>
              <a:ln>
                <a:solidFill>
                  <a:schemeClr val="accent3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Rechteck 23">
                <a:extLst>
                  <a:ext uri="{FF2B5EF4-FFF2-40B4-BE49-F238E27FC236}">
                    <a16:creationId xmlns:a16="http://schemas.microsoft.com/office/drawing/2014/main" id="{5B5224B5-DBFF-4996-AF11-139D111D9AEA}"/>
                  </a:ext>
                </a:extLst>
              </p:cNvPr>
              <p:cNvSpPr/>
              <p:nvPr/>
            </p:nvSpPr>
            <p:spPr>
              <a:xfrm>
                <a:off x="8419865" y="97952"/>
                <a:ext cx="3692058" cy="256904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r>
                      <a:rPr lang="de-DE" sz="95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de-DE" sz="950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: </a:t>
                </a:r>
                <a:r>
                  <a:rPr lang="de-DE" sz="950" dirty="0">
                    <a:solidFill>
                      <a:schemeClr val="tx1"/>
                    </a:solidFill>
                  </a:rPr>
                  <a:t>gewichtete Summe </a:t>
                </a:r>
              </a:p>
              <a:p>
                <a:r>
                  <a:rPr lang="de-DE" sz="95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a</a:t>
                </a:r>
                <a:r>
                  <a:rPr lang="de-DE" sz="950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: </a:t>
                </a:r>
                <a:r>
                  <a:rPr lang="de-DE" sz="950" dirty="0">
                    <a:solidFill>
                      <a:schemeClr val="tx1"/>
                    </a:solidFill>
                  </a:rPr>
                  <a:t>gewichtete Summe nach Aktivierungsfunktion</a:t>
                </a:r>
                <a:endParaRPr lang="de-DE" sz="95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de-DE" sz="95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95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de-DE" sz="95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(2)</m:t>
                        </m:r>
                      </m:sup>
                    </m:sSup>
                  </m:oMath>
                </a14:m>
                <a:r>
                  <a:rPr lang="de-DE" sz="950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: </a:t>
                </a:r>
                <a:r>
                  <a:rPr lang="de-DE" sz="950" dirty="0">
                    <a:solidFill>
                      <a:schemeClr val="tx1"/>
                    </a:solidFill>
                  </a:rPr>
                  <a:t>Angabe der entsprechenden Schicht in NN (1,2 o. 3)</a:t>
                </a:r>
              </a:p>
              <a:p>
                <a:r>
                  <a:rPr lang="de-DE" sz="95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y:  </a:t>
                </a:r>
                <a:r>
                  <a:rPr lang="de-DE" sz="950" dirty="0">
                    <a:solidFill>
                      <a:schemeClr val="tx1"/>
                    </a:solidFill>
                  </a:rPr>
                  <a:t>Wahrheitswert</a:t>
                </a:r>
              </a:p>
              <a:p>
                <a:endParaRPr lang="de-DE" sz="95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de-DE" sz="95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de-DE" sz="950" dirty="0">
                    <a:solidFill>
                      <a:schemeClr val="tx1"/>
                    </a:solidFill>
                  </a:rPr>
                  <a:t>: Anzahl Trainingsbeispiele</a:t>
                </a:r>
              </a:p>
              <a:p>
                <a14:m>
                  <m:oMath xmlns:m="http://schemas.openxmlformats.org/officeDocument/2006/math">
                    <m:r>
                      <a:rPr lang="de-DE" sz="95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de-DE" sz="950" dirty="0">
                    <a:solidFill>
                      <a:schemeClr val="tx1"/>
                    </a:solidFill>
                  </a:rPr>
                  <a:t>: Zählvariable für Trainingsbeispiele</a:t>
                </a:r>
                <a:br>
                  <a:rPr lang="de-DE" sz="950" dirty="0">
                    <a:solidFill>
                      <a:schemeClr val="tx1"/>
                    </a:solidFill>
                  </a:rPr>
                </a:br>
                <a:endParaRPr lang="de-DE" sz="95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de-DE" sz="95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de-DE" sz="950" b="0" dirty="0">
                    <a:solidFill>
                      <a:schemeClr val="tx1"/>
                    </a:solidFill>
                  </a:rPr>
                  <a:t>: Anzahl Eingangsomas</a:t>
                </a:r>
              </a:p>
              <a:p>
                <a14:m>
                  <m:oMath xmlns:m="http://schemas.openxmlformats.org/officeDocument/2006/math">
                    <m:r>
                      <a:rPr lang="de-DE" sz="95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de-DE" sz="95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de-DE" sz="950" dirty="0">
                    <a:solidFill>
                      <a:schemeClr val="tx1"/>
                    </a:solidFill>
                  </a:rPr>
                  <a:t>Zählvariable für Anzahl Eingangsomas</a:t>
                </a:r>
              </a:p>
              <a:p>
                <a:endParaRPr lang="de-DE" sz="950" dirty="0">
                  <a:solidFill>
                    <a:schemeClr val="tx1"/>
                  </a:solidFill>
                </a:endParaRPr>
              </a:p>
              <a:p>
                <a:endParaRPr lang="de-DE" sz="95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de-DE" sz="95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de-DE" sz="950" dirty="0">
                    <a:solidFill>
                      <a:schemeClr val="tx1"/>
                    </a:solidFill>
                  </a:rPr>
                  <a:t>: Anzahl mittlerer Somas</a:t>
                </a:r>
              </a:p>
              <a:p>
                <a14:m>
                  <m:oMath xmlns:m="http://schemas.openxmlformats.org/officeDocument/2006/math">
                    <m:r>
                      <a:rPr lang="de-DE" sz="95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de-DE" sz="950" b="0" dirty="0">
                    <a:solidFill>
                      <a:schemeClr val="tx1"/>
                    </a:solidFill>
                  </a:rPr>
                  <a:t>: Zählvariable für Anzahl mittlerer Somas</a:t>
                </a:r>
              </a:p>
              <a:p>
                <a:endParaRPr lang="de-DE" sz="95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de-DE" sz="95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de-DE" sz="950" b="0" dirty="0">
                    <a:solidFill>
                      <a:schemeClr val="tx1"/>
                    </a:solidFill>
                  </a:rPr>
                  <a:t>: </a:t>
                </a:r>
                <a:r>
                  <a:rPr lang="de-DE" sz="950" dirty="0">
                    <a:solidFill>
                      <a:schemeClr val="tx1"/>
                    </a:solidFill>
                  </a:rPr>
                  <a:t>Anzahl </a:t>
                </a:r>
                <a:r>
                  <a:rPr lang="de-DE" sz="950" dirty="0" err="1">
                    <a:solidFill>
                      <a:schemeClr val="tx1"/>
                    </a:solidFill>
                  </a:rPr>
                  <a:t>Ausgangssomas</a:t>
                </a:r>
                <a:endParaRPr lang="de-DE" sz="950" b="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de-DE" sz="95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de-DE" sz="950" dirty="0">
                    <a:solidFill>
                      <a:schemeClr val="tx1"/>
                    </a:solidFill>
                  </a:rPr>
                  <a:t>: Zählvariable für </a:t>
                </a:r>
                <a:r>
                  <a:rPr lang="de-DE" sz="950" dirty="0" err="1">
                    <a:solidFill>
                      <a:schemeClr val="tx1"/>
                    </a:solidFill>
                  </a:rPr>
                  <a:t>Ausgangssomas</a:t>
                </a:r>
                <a:endParaRPr lang="de-DE" sz="95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4" name="Rechteck 23">
                <a:extLst>
                  <a:ext uri="{FF2B5EF4-FFF2-40B4-BE49-F238E27FC236}">
                    <a16:creationId xmlns:a16="http://schemas.microsoft.com/office/drawing/2014/main" id="{5B5224B5-DBFF-4996-AF11-139D111D9A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9865" y="97952"/>
                <a:ext cx="3692058" cy="2569048"/>
              </a:xfrm>
              <a:prstGeom prst="rect">
                <a:avLst/>
              </a:prstGeom>
              <a:blipFill>
                <a:blip r:embed="rId7"/>
                <a:stretch>
                  <a:fillRect b="-70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3890C347-8A06-4031-B90E-A5A6F47AD262}"/>
                  </a:ext>
                </a:extLst>
              </p:cNvPr>
              <p:cNvSpPr txBox="1"/>
              <p:nvPr/>
            </p:nvSpPr>
            <p:spPr>
              <a:xfrm>
                <a:off x="8489481" y="2749016"/>
                <a:ext cx="1460592" cy="3740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3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de-DE" sz="13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de-DE" sz="13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p>
                                      <m:sSupPr>
                                        <m:ctrlPr>
                                          <a:rPr lang="de-DE" sz="13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de-DE" sz="1300" i="1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  <m:r>
                                          <a:rPr lang="de-DE" sz="1300" i="1" baseline="-2500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  <m:sup>
                                        <m:r>
                                          <a:rPr lang="de-DE" sz="1300" i="1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de-DE" sz="13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  <m:r>
                                          <a:rPr lang="de-DE" sz="1300" i="1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sup>
                                    </m:sSup>
                                  </m:e>
                                </m:mr>
                                <m:mr>
                                  <m:e>
                                    <m:sSup>
                                      <m:sSupPr>
                                        <m:ctrlPr>
                                          <a:rPr lang="de-DE" sz="13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de-DE" sz="1300" i="1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  <m:r>
                                          <a:rPr lang="de-DE" sz="1300" b="0" i="1" baseline="-25000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  <m:sup>
                                        <m:r>
                                          <a:rPr lang="de-DE" sz="1300" i="1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de-DE" sz="13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  <m:r>
                                          <a:rPr lang="de-DE" sz="1300" i="1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sup>
                                    </m:sSup>
                                  </m:e>
                                </m:mr>
                              </m:m>
                            </m:e>
                          </m:d>
                        </m:e>
                      </m:d>
                      <m:r>
                        <a:rPr lang="de-DE" sz="130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3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3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3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3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300" i="1" baseline="-2500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r>
                                      <a:rPr lang="de-DE" sz="13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3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de-DE" sz="13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3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3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300" b="0" i="1" baseline="-250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de-DE" sz="13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3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de-DE" sz="13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de-DE" sz="1300" dirty="0"/>
              </a:p>
            </p:txBody>
          </p:sp>
        </mc:Choice>
        <mc:Fallback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3890C347-8A06-4031-B90E-A5A6F47AD2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9481" y="2749016"/>
                <a:ext cx="1460592" cy="374077"/>
              </a:xfrm>
              <a:prstGeom prst="rect">
                <a:avLst/>
              </a:prstGeom>
              <a:blipFill>
                <a:blip r:embed="rId8"/>
                <a:stretch>
                  <a:fillRect l="-3347" t="-1639" b="-1803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C540BD61-5880-4C4B-A8C3-4FA57D03AD27}"/>
                  </a:ext>
                </a:extLst>
              </p:cNvPr>
              <p:cNvSpPr txBox="1"/>
              <p:nvPr/>
            </p:nvSpPr>
            <p:spPr>
              <a:xfrm>
                <a:off x="960964" y="3737648"/>
                <a:ext cx="10034695" cy="7281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sz="13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3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de-DE" sz="1300" i="1" dirty="0">
                              <a:latin typeface="Cambria Math" panose="02040503050406030204" pitchFamily="18" charset="0"/>
                            </a:rPr>
                            <m:t>L</m:t>
                          </m:r>
                        </m:num>
                        <m:den>
                          <m:r>
                            <a:rPr lang="de-DE" sz="13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sz="13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de-DE" sz="13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  <m:r>
                                <a:rPr lang="de-DE" sz="1300" i="1" baseline="-25000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𝑘𝑗</m:t>
                              </m:r>
                            </m:e>
                            <m:sup>
                              <m:r>
                                <a:rPr lang="de-DE" sz="13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p>
                        </m:den>
                      </m:f>
                      <m:r>
                        <a:rPr lang="de-DE" sz="1300" i="1" dirty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sz="13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3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sz="13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de-DE" sz="13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undOvr"/>
                              <m:grow m:val="on"/>
                              <m:ctrlP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1300" dirty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de-DE" sz="1300" b="0" i="1" dirty="0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sup>
                            <m:e>
                              <m: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sz="1200" i="1" baseline="-2500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(3)(</m:t>
                                  </m:r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de-DE" sz="13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00" i="1" dirty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de-DE" sz="1300" i="1" dirty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sz="1300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sz="1300" i="1" dirty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  <m:r>
                            <a:rPr lang="de-DE" sz="1300" i="1" dirty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de-DE" sz="1300" i="1" dirty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de-DE" sz="1300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de-DE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de-DE" sz="1400" i="1" baseline="-2500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p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(3)(</m:t>
                              </m:r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de-DE" sz="1300" i="1">
                              <a:latin typeface="Cambria Math" panose="02040503050406030204" pitchFamily="18" charset="0"/>
                            </a:rPr>
                            <m:t>)</m:t>
                          </m:r>
                          <m:d>
                            <m:dPr>
                              <m:ctrlPr>
                                <a:rPr lang="de-DE" sz="13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1300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de-DE" sz="1200" i="1" dirty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de-DE" sz="1200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sz="1200" i="1" baseline="-2500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(3)(</m:t>
                                  </m:r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  <m:r>
                            <a:rPr lang="de-DE" sz="1300" i="1" dirty="0">
                              <a:latin typeface="Cambria Math" panose="02040503050406030204" pitchFamily="18" charset="0"/>
                            </a:rPr>
                            <m:t>∗</m:t>
                          </m:r>
                          <m:sSup>
                            <m:sSupPr>
                              <m:ctrlP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de-DE" sz="1300" i="1" baseline="-25000" dirty="0">
                                  <a:latin typeface="Cambria Math" panose="02040503050406030204" pitchFamily="18" charset="0"/>
                                </a:rPr>
                                <m:t>𝑙𝑘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de-DE" sz="13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300" i="1" dirty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p>
                          <m:r>
                            <a:rPr lang="de-DE" sz="1300" i="1" dirty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de-DE" sz="1300" i="1">
                              <a:latin typeface="Cambria Math" panose="02040503050406030204" pitchFamily="18" charset="0"/>
                            </a:rPr>
                            <m:t>𝜎</m:t>
                          </m:r>
                          <m:d>
                            <m:dPr>
                              <m:ctrlPr>
                                <a:rPr lang="de-DE" sz="13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de-DE" sz="1300" i="1" baseline="-2500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3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3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  <m:d>
                                    <m:dPr>
                                      <m:ctrlPr>
                                        <a:rPr lang="de-DE" sz="13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3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  <m:d>
                            <m:dPr>
                              <m:ctrlP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130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de-DE" sz="13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  <m:d>
                                <m:dPr>
                                  <m:ctrlP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de-DE" sz="13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300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de-DE" sz="1300" i="1" baseline="-2500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de-DE" sz="13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3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d>
                                      <m:d>
                                        <m:dPr>
                                          <m:ctrlPr>
                                            <a:rPr lang="de-DE" sz="13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3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d>
                            </m:e>
                          </m:d>
                          <m:r>
                            <a:rPr lang="de-DE" sz="1300" i="1">
                              <a:latin typeface="Cambria Math" panose="02040503050406030204" pitchFamily="18" charset="0"/>
                            </a:rPr>
                            <m:t>∗</m:t>
                          </m:r>
                          <m:f>
                            <m:fPr>
                              <m:ctrlPr>
                                <a:rPr lang="de-DE" sz="13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DE" sz="1300" dirty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num>
                            <m:den>
                              <m:r>
                                <a:rPr lang="de-DE" sz="1300" dirty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de-DE" sz="1300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nor/>
                                    </m:rPr>
                                    <a:rPr lang="de-DE" sz="1300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v</m:t>
                                  </m:r>
                                  <m:r>
                                    <a:rPr lang="de-DE" sz="1300" i="1" baseline="-25000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𝑘𝑗</m:t>
                                  </m:r>
                                </m:e>
                                <m:sup>
                                  <m:r>
                                    <a:rPr lang="de-DE" sz="1300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(1)</m:t>
                                  </m:r>
                                </m:sup>
                              </m:sSup>
                            </m:den>
                          </m:f>
                          <m:d>
                            <m:dPr>
                              <m:ctrlP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13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de-DE" sz="1300" i="1" baseline="-250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sSup>
                                <m:sSupPr>
                                  <m:ctrlPr>
                                    <a:rPr lang="de-DE" sz="13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3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300" i="1" baseline="-2500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de-DE" sz="1300" i="1" baseline="-2500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3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3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de-DE" sz="13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de-DE" sz="13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de-DE" sz="1300" i="1" baseline="-250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de-DE" sz="13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3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300" i="1" baseline="-2500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de-DE" sz="1300" i="1" baseline="-2500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3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3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de-DE" sz="130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  <m:sSup>
                                <m:sSupPr>
                                  <m:ctrlPr>
                                    <a:rPr lang="de-DE" sz="13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3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de-DE" sz="1300" i="1" baseline="-25000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de-DE" sz="1300" i="1" baseline="-25000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300" i="1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300" i="1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</m:e>
                      </m:d>
                    </m:oMath>
                  </m:oMathPara>
                </a14:m>
                <a:endParaRPr lang="de-DE" sz="1300" dirty="0"/>
              </a:p>
            </p:txBody>
          </p:sp>
        </mc:Choice>
        <mc:Fallback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C540BD61-5880-4C4B-A8C3-4FA57D03AD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964" y="3737648"/>
                <a:ext cx="10034695" cy="72814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13D885A8-255E-42F1-88B6-81DD94946147}"/>
                  </a:ext>
                </a:extLst>
              </p:cNvPr>
              <p:cNvSpPr txBox="1"/>
              <p:nvPr/>
            </p:nvSpPr>
            <p:spPr>
              <a:xfrm>
                <a:off x="960965" y="4529496"/>
                <a:ext cx="8940498" cy="5375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de-DE" sz="1300" b="0" i="1" smtClean="0">
                        <a:latin typeface="Cambria Math" panose="02040503050406030204" pitchFamily="18" charset="0"/>
                      </a:rPr>
                      <m:t>⇒</m:t>
                    </m:r>
                    <m:f>
                      <m:fPr>
                        <m:ctrlPr>
                          <a:rPr lang="de-DE" sz="13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300" dirty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de-DE" sz="1300" b="0" i="1" dirty="0" smtClean="0"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de-DE" sz="1300" dirty="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de-DE" sz="13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3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300" b="0" i="1" baseline="-25000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𝑘𝑗</m:t>
                            </m:r>
                          </m:e>
                          <m:sup>
                            <m:d>
                              <m:dPr>
                                <m:ctrlPr>
                                  <a:rPr lang="de-DE" sz="1300" i="1">
                                    <a:solidFill>
                                      <a:schemeClr val="accent4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sz="1300" b="0" i="1" smtClean="0">
                                    <a:solidFill>
                                      <a:schemeClr val="accent4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</m:den>
                    </m:f>
                  </m:oMath>
                </a14:m>
                <a:r>
                  <a:rPr lang="de-DE" sz="1300" dirty="0"/>
                  <a:t> 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de-DE" sz="13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3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de-DE" sz="13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de-DE" sz="13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limLoc m:val="undOvr"/>
                            <m:grow m:val="on"/>
                            <m:ctrlPr>
                              <a:rPr lang="de-DE" sz="1300" i="1" dirty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de-DE" sz="1300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de-DE" sz="1300" dirty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de-DE" sz="1300" b="0" i="1" dirty="0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sup>
                          <m:e>
                            <m:r>
                              <a:rPr lang="de-DE" sz="1300" i="1" dirty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de-DE" sz="1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sz="14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de-DE" sz="1400" i="1" baseline="-2500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  <m:sup>
                                <m:r>
                                  <a:rPr lang="de-DE" sz="1400" i="1">
                                    <a:latin typeface="Cambria Math" panose="02040503050406030204" pitchFamily="18" charset="0"/>
                                  </a:rPr>
                                  <m:t>(3)(</m:t>
                                </m:r>
                                <m:r>
                                  <a:rPr lang="de-DE" sz="1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de-DE" sz="14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  <m:r>
                              <a:rPr lang="de-DE" sz="1600" i="1" dirty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de-DE" sz="1600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sz="1600" i="1" dirty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de-DE" sz="1600" i="1" dirty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de-DE" sz="1600" i="1" dirty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de-DE" sz="1600" i="1" dirty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  <m:r>
                              <a:rPr lang="de-DE" sz="1300" i="1" dirty="0">
                                <a:latin typeface="Cambria Math" panose="02040503050406030204" pitchFamily="18" charset="0"/>
                              </a:rPr>
                              <m:t>)</m:t>
                            </m:r>
                            <m:r>
                              <a:rPr lang="de-DE" sz="1600" i="1" dirty="0">
                                <a:latin typeface="Cambria Math" panose="02040503050406030204" pitchFamily="18" charset="0"/>
                              </a:rPr>
                              <m:t>∗</m:t>
                            </m:r>
                            <m:r>
                              <a:rPr lang="de-DE" sz="1600" i="1" dirty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de-DE" sz="1600" i="1" dirty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de-DE" sz="1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sz="16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de-DE" sz="1600" i="1" baseline="-2500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  <m:sup>
                                <m:r>
                                  <a:rPr lang="de-DE" sz="1600" i="1">
                                    <a:latin typeface="Cambria Math" panose="02040503050406030204" pitchFamily="18" charset="0"/>
                                  </a:rPr>
                                  <m:t>(3)(</m:t>
                                </m:r>
                                <m:r>
                                  <a:rPr lang="de-DE" sz="16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de-DE" sz="16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  <m:r>
                              <a:rPr lang="de-DE" sz="16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  <m:d>
                              <m:dPr>
                                <m:ctrlPr>
                                  <a:rPr lang="de-DE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sz="1600" i="1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r>
                                  <a:rPr lang="de-DE" sz="1400" i="1" dirty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de-DE" sz="1400" i="1" dirty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de-DE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400" i="1" baseline="-2500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sup>
                                    <m:r>
                                      <a:rPr lang="de-DE" sz="1400" i="1">
                                        <a:latin typeface="Cambria Math" panose="02040503050406030204" pitchFamily="18" charset="0"/>
                                      </a:rPr>
                                      <m:t>(3)(</m:t>
                                    </m:r>
                                    <m:r>
                                      <a:rPr lang="de-DE" sz="1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de-DE" sz="14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  <m:r>
                                  <a:rPr lang="de-DE" sz="14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d>
                          </m:e>
                        </m:nary>
                        <m:r>
                          <a:rPr lang="de-DE" sz="1300" i="1" dirty="0">
                            <a:latin typeface="Cambria Math" panose="02040503050406030204" pitchFamily="18" charset="0"/>
                          </a:rPr>
                          <m:t>∗</m:t>
                        </m:r>
                        <m:sSup>
                          <m:sSupPr>
                            <m:ctrlPr>
                              <a:rPr lang="de-DE" sz="13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300" i="1" dirty="0"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300" i="1" baseline="-25000" dirty="0">
                                <a:latin typeface="Cambria Math" panose="02040503050406030204" pitchFamily="18" charset="0"/>
                              </a:rPr>
                              <m:t>𝑙𝑘</m:t>
                            </m:r>
                          </m:e>
                          <m:sup>
                            <m:d>
                              <m:dPr>
                                <m:ctrlPr>
                                  <a:rPr lang="de-DE" sz="1300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sz="1300" i="1" dirty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  <m:r>
                          <a:rPr lang="de-DE" sz="1300" i="1" dirty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de-DE" sz="1300" i="1">
                            <a:latin typeface="Cambria Math" panose="02040503050406030204" pitchFamily="18" charset="0"/>
                          </a:rPr>
                          <m:t>𝜎</m:t>
                        </m:r>
                        <m:d>
                          <m:dPr>
                            <m:ctrlPr>
                              <a:rPr lang="de-DE" sz="13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de-DE" sz="13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sz="1300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de-DE" sz="1300" i="1" baseline="-2500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de-DE" sz="13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sz="13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d>
                                <m:d>
                                  <m:dPr>
                                    <m:ctrlPr>
                                      <a:rPr lang="de-DE" sz="13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sz="13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</m:sup>
                            </m:sSup>
                          </m:e>
                        </m:d>
                        <m:r>
                          <a:rPr lang="de-DE" sz="1300">
                            <a:latin typeface="Cambria Math" panose="02040503050406030204" pitchFamily="18" charset="0"/>
                          </a:rPr>
                          <m:t>∗</m:t>
                        </m:r>
                        <m:d>
                          <m:dPr>
                            <m:ctrlPr>
                              <a:rPr lang="de-DE" sz="13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30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de-DE" sz="1300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  <m:d>
                              <m:dPr>
                                <m:ctrlPr>
                                  <a:rPr lang="de-DE" sz="13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de-DE" sz="13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300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300" i="1" baseline="-2500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3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3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  <m:d>
                                      <m:dPr>
                                        <m:ctrlPr>
                                          <a:rPr lang="de-DE" sz="13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3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d>
                          </m:e>
                        </m:d>
                        <m:r>
                          <a:rPr lang="de-DE" sz="1300" i="1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de-DE" sz="130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de-DE" sz="1300" b="0" i="1" baseline="-25000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</m:oMath>
                </a14:m>
                <a:endParaRPr lang="de-DE" sz="1300" dirty="0"/>
              </a:p>
            </p:txBody>
          </p:sp>
        </mc:Choice>
        <mc:Fallback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13D885A8-255E-42F1-88B6-81DD949461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965" y="4529496"/>
                <a:ext cx="8940498" cy="537519"/>
              </a:xfrm>
              <a:prstGeom prst="rect">
                <a:avLst/>
              </a:prstGeom>
              <a:blipFill>
                <a:blip r:embed="rId10"/>
                <a:stretch>
                  <a:fillRect t="-121591" b="-18522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feld 25">
                <a:extLst>
                  <a:ext uri="{FF2B5EF4-FFF2-40B4-BE49-F238E27FC236}">
                    <a16:creationId xmlns:a16="http://schemas.microsoft.com/office/drawing/2014/main" id="{98F58767-BFA4-4631-9103-6B7F6B2C1E3D}"/>
                  </a:ext>
                </a:extLst>
              </p:cNvPr>
              <p:cNvSpPr txBox="1"/>
              <p:nvPr/>
            </p:nvSpPr>
            <p:spPr>
              <a:xfrm>
                <a:off x="960965" y="5036871"/>
                <a:ext cx="8940498" cy="7375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de-DE" sz="1300" b="0" i="1" smtClean="0">
                        <a:latin typeface="Cambria Math" panose="02040503050406030204" pitchFamily="18" charset="0"/>
                      </a:rPr>
                      <m:t>⇒</m:t>
                    </m:r>
                    <m:f>
                      <m:fPr>
                        <m:ctrlPr>
                          <a:rPr lang="de-DE" sz="13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300" dirty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de-DE" sz="1300" b="0" i="1" dirty="0" smtClean="0"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de-DE" sz="1300" dirty="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de-DE" sz="1400" i="1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400" i="1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de-DE" sz="1400" b="0" i="1" baseline="-25000" smtClean="0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de-DE" sz="1400" b="0" i="1" baseline="-25000" smtClean="0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  <m:sup>
                            <m:d>
                              <m:dPr>
                                <m:ctrlPr>
                                  <a:rPr lang="de-DE" sz="1400" i="1">
                                    <a:solidFill>
                                      <a:srgbClr val="92D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sz="1400" b="0" i="1" smtClean="0">
                                    <a:solidFill>
                                      <a:srgbClr val="92D05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</m:den>
                    </m:f>
                  </m:oMath>
                </a14:m>
                <a:r>
                  <a:rPr lang="de-DE" sz="1300" dirty="0"/>
                  <a:t> 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de-DE" sz="13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3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de-DE" sz="13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de-DE" sz="13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limLoc m:val="undOvr"/>
                            <m:grow m:val="on"/>
                            <m:ctrlPr>
                              <a:rPr lang="de-DE" sz="1300" i="1" dirty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de-DE" sz="1300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de-DE" sz="1300" dirty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de-DE" sz="1300" b="0" i="1" dirty="0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sup>
                          <m:e>
                            <m:r>
                              <a:rPr lang="de-DE" sz="1300" i="1" dirty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de-DE" sz="1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sz="14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de-DE" sz="1400" i="1" baseline="-2500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  <m:sup>
                                <m:r>
                                  <a:rPr lang="de-DE" sz="1400" i="1">
                                    <a:latin typeface="Cambria Math" panose="02040503050406030204" pitchFamily="18" charset="0"/>
                                  </a:rPr>
                                  <m:t>(3)(</m:t>
                                </m:r>
                                <m:r>
                                  <a:rPr lang="de-DE" sz="1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de-DE" sz="14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  <m:r>
                              <a:rPr lang="de-DE" sz="1600" i="1" dirty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de-DE" sz="1600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sz="1600" i="1" dirty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de-DE" sz="1600" i="1" dirty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de-DE" sz="1600" i="1" dirty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de-DE" sz="1600" i="1" dirty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  <m:r>
                              <a:rPr lang="de-DE" sz="1300" i="1" dirty="0">
                                <a:latin typeface="Cambria Math" panose="02040503050406030204" pitchFamily="18" charset="0"/>
                              </a:rPr>
                              <m:t>)</m:t>
                            </m:r>
                            <m:r>
                              <a:rPr lang="de-DE" sz="1600" i="1" dirty="0">
                                <a:latin typeface="Cambria Math" panose="02040503050406030204" pitchFamily="18" charset="0"/>
                              </a:rPr>
                              <m:t>∗</m:t>
                            </m:r>
                            <m:r>
                              <a:rPr lang="de-DE" sz="1600" i="1" dirty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de-DE" sz="1600" i="1" dirty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de-DE" sz="1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sz="16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de-DE" sz="1600" i="1" baseline="-2500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  <m:sup>
                                <m:r>
                                  <a:rPr lang="de-DE" sz="1600" i="1">
                                    <a:latin typeface="Cambria Math" panose="02040503050406030204" pitchFamily="18" charset="0"/>
                                  </a:rPr>
                                  <m:t>(3)(</m:t>
                                </m:r>
                                <m:r>
                                  <a:rPr lang="de-DE" sz="16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de-DE" sz="16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  <m:r>
                              <a:rPr lang="de-DE" sz="16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  <m:d>
                              <m:dPr>
                                <m:ctrlPr>
                                  <a:rPr lang="de-DE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sz="1600" i="1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r>
                                  <a:rPr lang="de-DE" sz="1400" i="1" dirty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de-DE" sz="1400" i="1" dirty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de-DE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400" i="1" baseline="-2500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sup>
                                    <m:r>
                                      <a:rPr lang="de-DE" sz="1400" i="1">
                                        <a:latin typeface="Cambria Math" panose="02040503050406030204" pitchFamily="18" charset="0"/>
                                      </a:rPr>
                                      <m:t>(3)(</m:t>
                                    </m:r>
                                    <m:r>
                                      <a:rPr lang="de-DE" sz="1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de-DE" sz="14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  <m:r>
                                  <a:rPr lang="de-DE" sz="14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d>
                          </m:e>
                        </m:nary>
                        <m:r>
                          <a:rPr lang="de-DE" sz="1300" i="1" dirty="0">
                            <a:latin typeface="Cambria Math" panose="02040503050406030204" pitchFamily="18" charset="0"/>
                          </a:rPr>
                          <m:t>∗</m:t>
                        </m:r>
                        <m:sSup>
                          <m:sSupPr>
                            <m:ctrlPr>
                              <a:rPr lang="de-DE" sz="13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300" i="1" dirty="0"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300" i="1" baseline="-25000" dirty="0">
                                <a:latin typeface="Cambria Math" panose="02040503050406030204" pitchFamily="18" charset="0"/>
                              </a:rPr>
                              <m:t>𝑙𝑘</m:t>
                            </m:r>
                          </m:e>
                          <m:sup>
                            <m:d>
                              <m:dPr>
                                <m:ctrlPr>
                                  <a:rPr lang="de-DE" sz="1300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sz="1300" i="1" dirty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  <m:r>
                          <a:rPr lang="de-DE" sz="1300" i="1" dirty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de-DE" sz="1300" i="1">
                            <a:latin typeface="Cambria Math" panose="02040503050406030204" pitchFamily="18" charset="0"/>
                          </a:rPr>
                          <m:t>𝜎</m:t>
                        </m:r>
                        <m:d>
                          <m:dPr>
                            <m:ctrlPr>
                              <a:rPr lang="de-DE" sz="13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de-DE" sz="13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sz="1300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de-DE" sz="1300" i="1" baseline="-2500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de-DE" sz="13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sz="13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d>
                                <m:d>
                                  <m:dPr>
                                    <m:ctrlPr>
                                      <a:rPr lang="de-DE" sz="13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sz="13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</m:sup>
                            </m:sSup>
                          </m:e>
                        </m:d>
                        <m:r>
                          <a:rPr lang="de-DE" sz="1300">
                            <a:latin typeface="Cambria Math" panose="02040503050406030204" pitchFamily="18" charset="0"/>
                          </a:rPr>
                          <m:t>∗</m:t>
                        </m:r>
                        <m:d>
                          <m:dPr>
                            <m:ctrlPr>
                              <a:rPr lang="de-DE" sz="13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30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de-DE" sz="1300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  <m:d>
                              <m:dPr>
                                <m:ctrlPr>
                                  <a:rPr lang="de-DE" sz="13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de-DE" sz="13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300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300" i="1" baseline="-2500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3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3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  <m:d>
                                      <m:dPr>
                                        <m:ctrlPr>
                                          <a:rPr lang="de-DE" sz="13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3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d>
                          </m:e>
                        </m:d>
                        <m:r>
                          <a:rPr lang="de-DE" sz="1300" i="1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de-DE" sz="13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de-DE" sz="1300" b="0" i="1" baseline="-25000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d>
                  </m:oMath>
                </a14:m>
                <a:endParaRPr lang="de-DE" sz="1300" dirty="0"/>
              </a:p>
              <a:p>
                <a:endParaRPr lang="de-DE" sz="1300" dirty="0"/>
              </a:p>
            </p:txBody>
          </p:sp>
        </mc:Choice>
        <mc:Fallback>
          <p:sp>
            <p:nvSpPr>
              <p:cNvPr id="26" name="Textfeld 25">
                <a:extLst>
                  <a:ext uri="{FF2B5EF4-FFF2-40B4-BE49-F238E27FC236}">
                    <a16:creationId xmlns:a16="http://schemas.microsoft.com/office/drawing/2014/main" id="{98F58767-BFA4-4631-9103-6B7F6B2C1E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965" y="5036871"/>
                <a:ext cx="8940498" cy="737574"/>
              </a:xfrm>
              <a:prstGeom prst="rect">
                <a:avLst/>
              </a:prstGeom>
              <a:blipFill>
                <a:blip r:embed="rId11"/>
                <a:stretch>
                  <a:fillRect t="-88430" b="-10743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167501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extfeld 73">
            <a:extLst>
              <a:ext uri="{FF2B5EF4-FFF2-40B4-BE49-F238E27FC236}">
                <a16:creationId xmlns:a16="http://schemas.microsoft.com/office/drawing/2014/main" id="{F63B4030-36C4-4AD7-AFF1-BEDA309E143C}"/>
              </a:ext>
            </a:extLst>
          </p:cNvPr>
          <p:cNvSpPr txBox="1"/>
          <p:nvPr/>
        </p:nvSpPr>
        <p:spPr>
          <a:xfrm>
            <a:off x="7921569" y="1382476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Y</a:t>
            </a:r>
            <a:r>
              <a:rPr lang="de-DE" baseline="-25000" dirty="0"/>
              <a:t>1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5" name="Textfeld 74">
                <a:extLst>
                  <a:ext uri="{FF2B5EF4-FFF2-40B4-BE49-F238E27FC236}">
                    <a16:creationId xmlns:a16="http://schemas.microsoft.com/office/drawing/2014/main" id="{C0A57A9F-153F-475A-BAF7-84725F0AE87B}"/>
                  </a:ext>
                </a:extLst>
              </p:cNvPr>
              <p:cNvSpPr txBox="1"/>
              <p:nvPr/>
            </p:nvSpPr>
            <p:spPr>
              <a:xfrm>
                <a:off x="2261049" y="5568542"/>
                <a:ext cx="9978188" cy="7281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sz="13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3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de-DE" sz="1300" b="0" i="1" dirty="0" smtClean="0">
                              <a:latin typeface="Cambria Math" panose="02040503050406030204" pitchFamily="18" charset="0"/>
                            </a:rPr>
                            <m:t>L</m:t>
                          </m:r>
                        </m:num>
                        <m:den>
                          <m:r>
                            <a:rPr lang="de-DE" sz="13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sz="13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de-DE" sz="13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  <m:r>
                                <a:rPr lang="de-DE" sz="1300" i="1" baseline="-25000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𝑘𝑗</m:t>
                              </m:r>
                            </m:e>
                            <m:sup>
                              <m:r>
                                <a:rPr lang="de-DE" sz="13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p>
                        </m:den>
                      </m:f>
                      <m:r>
                        <a:rPr lang="de-DE" sz="13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≔</m:t>
                      </m:r>
                      <m:f>
                        <m:fPr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2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de-DE" sz="1200" i="1" dirty="0">
                              <a:latin typeface="Cambria Math" panose="02040503050406030204" pitchFamily="18" charset="0"/>
                            </a:rPr>
                            <m:t>L</m:t>
                          </m:r>
                        </m:num>
                        <m:den>
                          <m:r>
                            <a:rPr lang="de-DE" sz="12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sz="12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de-DE" sz="12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  <m:r>
                                <a:rPr lang="de-DE" sz="1200" i="1" baseline="-25000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𝑘𝑗</m:t>
                              </m:r>
                            </m:e>
                            <m:sup>
                              <m:r>
                                <a:rPr lang="de-DE" sz="12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p>
                        </m:den>
                      </m:f>
                      <m:r>
                        <a:rPr lang="de-DE" sz="12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de-DE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de-DE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de-DE" sz="13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3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sz="13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de-DE" sz="13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undOvr"/>
                              <m:grow m:val="on"/>
                              <m:ctrlP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1300" dirty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de-DE" sz="1300" b="0" i="1" dirty="0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sup>
                            <m:e>
                              <m:r>
                                <a:rPr lang="de-DE" sz="1200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de-DE" sz="1200" i="1">
                                      <a:solidFill>
                                        <a:schemeClr val="accent6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200" i="1">
                                      <a:solidFill>
                                        <a:schemeClr val="accent6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sz="1200" i="1" baseline="-25000">
                                      <a:solidFill>
                                        <a:schemeClr val="accent6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r>
                                    <a:rPr lang="de-DE" sz="1200" i="1">
                                      <a:solidFill>
                                        <a:schemeClr val="accent6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(3)(</m:t>
                                  </m:r>
                                  <m:r>
                                    <a:rPr lang="de-DE" sz="1200" i="1">
                                      <a:solidFill>
                                        <a:schemeClr val="accent6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sz="1200" i="1">
                                      <a:solidFill>
                                        <a:schemeClr val="accent6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sz="1400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de-DE" sz="1400" i="1" dirty="0">
                                      <a:solidFill>
                                        <a:schemeClr val="accent6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400" i="1" dirty="0">
                                      <a:solidFill>
                                        <a:schemeClr val="accent6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de-DE" sz="1400" b="0" i="1" baseline="-25000" dirty="0" smtClean="0">
                                      <a:solidFill>
                                        <a:schemeClr val="accent6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r>
                                    <a:rPr lang="de-DE" sz="1400" i="1" dirty="0">
                                      <a:solidFill>
                                        <a:schemeClr val="accent6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sz="1400" i="1" dirty="0">
                                      <a:solidFill>
                                        <a:schemeClr val="accent6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sz="1400" i="1" dirty="0">
                                      <a:solidFill>
                                        <a:schemeClr val="accent6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sz="1200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de-DE" sz="1400" i="1" dirty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de-DE" sz="1400" i="1" dirty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de-DE" sz="1400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de-DE" sz="1400" i="1">
                                      <a:solidFill>
                                        <a:schemeClr val="accent6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400" i="1">
                                      <a:solidFill>
                                        <a:schemeClr val="accent6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sz="1400" i="1" baseline="-25000">
                                      <a:solidFill>
                                        <a:schemeClr val="accent6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r>
                                    <a:rPr lang="de-DE" sz="1400" i="1">
                                      <a:solidFill>
                                        <a:schemeClr val="accent6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(3)(</m:t>
                                  </m:r>
                                  <m:r>
                                    <a:rPr lang="de-DE" sz="1400" i="1">
                                      <a:solidFill>
                                        <a:schemeClr val="accent6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sz="1400" i="1">
                                      <a:solidFill>
                                        <a:schemeClr val="accent6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d>
                                <m:dPr>
                                  <m:ctrlP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de-DE" sz="1200" i="1" dirty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r>
                                    <a:rPr lang="de-DE" sz="1200" i="1" dirty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chemeClr val="accent6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i="1">
                                          <a:solidFill>
                                            <a:schemeClr val="accent6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chemeClr val="accent6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chemeClr val="accent6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(3)(</m:t>
                                      </m:r>
                                      <m:r>
                                        <a:rPr lang="de-DE" sz="1200" i="1">
                                          <a:solidFill>
                                            <a:schemeClr val="accent6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de-DE" sz="1200" i="1">
                                          <a:solidFill>
                                            <a:schemeClr val="accent6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  <m: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sSup>
                                <m:sSupPr>
                                  <m:ctrlPr>
                                    <a:rPr lang="de-DE" sz="13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00" i="1" dirty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300" i="1" baseline="-25000" dirty="0">
                                      <a:solidFill>
                                        <a:schemeClr val="accent6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de-DE" sz="1300" i="1" baseline="-25000" dirty="0">
                                      <a:solidFill>
                                        <a:schemeClr val="accent5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3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300" i="1" dirty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de-DE" sz="13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  <m:d>
                                <m:dPr>
                                  <m:ctrlP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de-DE" sz="1300" i="1">
                                          <a:solidFill>
                                            <a:schemeClr val="accent5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300" i="1">
                                          <a:solidFill>
                                            <a:schemeClr val="accent5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de-DE" sz="1300" i="1" baseline="-25000">
                                          <a:solidFill>
                                            <a:schemeClr val="accent5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de-DE" sz="1300" i="1">
                                              <a:solidFill>
                                                <a:schemeClr val="accent5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300" i="1">
                                              <a:solidFill>
                                                <a:schemeClr val="accent5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d>
                                      <m:d>
                                        <m:dPr>
                                          <m:ctrlPr>
                                            <a:rPr lang="de-DE" sz="1300" i="1">
                                              <a:solidFill>
                                                <a:schemeClr val="accent5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300" i="1">
                                              <a:solidFill>
                                                <a:schemeClr val="accent5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d>
                              <m:r>
                                <a:rPr lang="de-DE" sz="130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d>
                                <m:dPr>
                                  <m:ctrlPr>
                                    <a:rPr lang="de-DE" sz="13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30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  <m:d>
                                    <m:dPr>
                                      <m:ctrlPr>
                                        <a:rPr lang="de-DE" sz="13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de-DE" sz="1300" i="1">
                                              <a:solidFill>
                                                <a:schemeClr val="accent5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300" i="1">
                                              <a:solidFill>
                                                <a:schemeClr val="accent5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300" i="1" baseline="-25000">
                                              <a:solidFill>
                                                <a:schemeClr val="accent5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de-DE" sz="1300" i="1">
                                                  <a:solidFill>
                                                    <a:schemeClr val="accent5">
                                                      <a:lumMod val="7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de-DE" sz="1300" i="1">
                                                  <a:solidFill>
                                                    <a:schemeClr val="accent5">
                                                      <a:lumMod val="7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e>
                                          </m:d>
                                          <m:d>
                                            <m:dPr>
                                              <m:ctrlPr>
                                                <a:rPr lang="de-DE" sz="1300" i="1">
                                                  <a:solidFill>
                                                    <a:schemeClr val="accent5">
                                                      <a:lumMod val="7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de-DE" sz="1300" i="1">
                                                  <a:solidFill>
                                                    <a:schemeClr val="accent5">
                                                      <a:lumMod val="7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</m:e>
                                  </m:d>
                                </m:e>
                              </m:d>
                              <m:r>
                                <a:rPr lang="de-DE" sz="13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de-DE" sz="13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de-DE" sz="1300" i="1" baseline="-2500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nary>
                        </m:e>
                      </m:d>
                    </m:oMath>
                  </m:oMathPara>
                </a14:m>
                <a:endParaRPr lang="de-DE" sz="1300" dirty="0"/>
              </a:p>
            </p:txBody>
          </p:sp>
        </mc:Choice>
        <mc:Fallback>
          <p:sp>
            <p:nvSpPr>
              <p:cNvPr id="75" name="Textfeld 74">
                <a:extLst>
                  <a:ext uri="{FF2B5EF4-FFF2-40B4-BE49-F238E27FC236}">
                    <a16:creationId xmlns:a16="http://schemas.microsoft.com/office/drawing/2014/main" id="{C0A57A9F-153F-475A-BAF7-84725F0AE8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1049" y="5568542"/>
                <a:ext cx="9978188" cy="72814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7" name="Textfeld 76">
                <a:extLst>
                  <a:ext uri="{FF2B5EF4-FFF2-40B4-BE49-F238E27FC236}">
                    <a16:creationId xmlns:a16="http://schemas.microsoft.com/office/drawing/2014/main" id="{121CF68D-B9EC-4A04-ABD5-19AD158106EB}"/>
                  </a:ext>
                </a:extLst>
              </p:cNvPr>
              <p:cNvSpPr txBox="1"/>
              <p:nvPr/>
            </p:nvSpPr>
            <p:spPr>
              <a:xfrm>
                <a:off x="1973893" y="3786894"/>
                <a:ext cx="6280950" cy="6847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sz="1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4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de-DE" sz="1400" b="0" i="1" dirty="0" smtClean="0">
                              <a:latin typeface="Cambria Math" panose="02040503050406030204" pitchFamily="18" charset="0"/>
                            </a:rPr>
                            <m:t>L</m:t>
                          </m:r>
                        </m:num>
                        <m:den>
                          <m:r>
                            <a:rPr lang="de-DE" sz="14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sz="14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de-DE" sz="14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  <m:r>
                                <a:rPr lang="de-DE" sz="1400" i="1" baseline="-25000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𝑙𝑘</m:t>
                              </m:r>
                            </m:e>
                            <m:sup>
                              <m:r>
                                <a:rPr lang="de-DE" sz="14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(2)</m:t>
                              </m:r>
                            </m:sup>
                          </m:sSup>
                        </m:den>
                      </m:f>
                      <m:r>
                        <a:rPr lang="de-DE" sz="1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=:</m:t>
                      </m:r>
                      <m:f>
                        <m:fPr>
                          <m:ctrlPr>
                            <a:rPr lang="de-DE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4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de-DE" sz="1400" i="1" dirty="0">
                              <a:latin typeface="Cambria Math" panose="02040503050406030204" pitchFamily="18" charset="0"/>
                            </a:rPr>
                            <m:t>L</m:t>
                          </m:r>
                        </m:num>
                        <m:den>
                          <m:r>
                            <a:rPr lang="de-DE" sz="14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sz="14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de-DE" sz="14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  <m:r>
                                <a:rPr lang="de-DE" sz="1400" i="1" baseline="-25000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𝑙𝑘</m:t>
                              </m:r>
                            </m:e>
                            <m:sup>
                              <m:r>
                                <a:rPr lang="de-DE" sz="14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(2)</m:t>
                              </m:r>
                            </m:sup>
                          </m:sSup>
                        </m:den>
                      </m:f>
                      <m:r>
                        <a:rPr lang="de-DE" sz="14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de-DE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de-DE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 </m:t>
                      </m:r>
                      <m:f>
                        <m:fPr>
                          <m:ctrlPr>
                            <a:rPr lang="de-DE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de-DE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undOvr"/>
                              <m:grow m:val="on"/>
                              <m:ctrlPr>
                                <a:rPr lang="de-DE" sz="1400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de-DE" sz="140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1400" dirty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de-DE" sz="1400" b="0" i="1" dirty="0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de-DE" sz="1400" i="1">
                                      <a:solidFill>
                                        <a:schemeClr val="accent6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400" i="1" dirty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sz="1400" i="1">
                                      <a:solidFill>
                                        <a:schemeClr val="accent6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sz="1400" i="1" baseline="-25000">
                                      <a:solidFill>
                                        <a:schemeClr val="accent6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r>
                                    <a:rPr lang="de-DE" sz="1400" i="1">
                                      <a:solidFill>
                                        <a:schemeClr val="accent6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(3)(</m:t>
                                  </m:r>
                                  <m:r>
                                    <a:rPr lang="de-DE" sz="1400" i="1">
                                      <a:solidFill>
                                        <a:schemeClr val="accent6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sz="1400" i="1">
                                      <a:solidFill>
                                        <a:schemeClr val="accent6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sz="1400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de-DE" sz="1400" i="1" dirty="0">
                                      <a:solidFill>
                                        <a:schemeClr val="accent6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400" i="1" dirty="0">
                                      <a:solidFill>
                                        <a:schemeClr val="accent6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de-DE" sz="1400" b="0" i="1" baseline="-25000" dirty="0" smtClean="0">
                                      <a:solidFill>
                                        <a:schemeClr val="accent6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400" i="1" dirty="0">
                                          <a:solidFill>
                                            <a:schemeClr val="accent6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400" i="1" dirty="0">
                                          <a:solidFill>
                                            <a:schemeClr val="accent6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de-DE" sz="1400" i="1" dirty="0">
                                  <a:latin typeface="Cambria Math" panose="02040503050406030204" pitchFamily="18" charset="0"/>
                                </a:rPr>
                                <m:t>)∗</m:t>
                              </m:r>
                              <m:r>
                                <a:rPr lang="de-DE" sz="1400" i="1" dirty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de-DE" sz="1400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de-DE" sz="1400" i="1">
                                      <a:solidFill>
                                        <a:schemeClr val="accent6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400" i="1">
                                      <a:solidFill>
                                        <a:schemeClr val="accent6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sz="1400" i="1" baseline="-25000">
                                      <a:solidFill>
                                        <a:schemeClr val="accent6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400" i="1">
                                          <a:solidFill>
                                            <a:schemeClr val="accent6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400" i="1">
                                          <a:solidFill>
                                            <a:schemeClr val="accent6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</m:d>
                                  <m:d>
                                    <m:dPr>
                                      <m:ctrlPr>
                                        <a:rPr lang="de-DE" sz="1400" i="1">
                                          <a:solidFill>
                                            <a:schemeClr val="accent6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400" i="1">
                                          <a:solidFill>
                                            <a:schemeClr val="accent6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d>
                                <m:dPr>
                                  <m:ctrlP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de-DE" sz="1400" i="1" dirty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de-DE" sz="14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de-DE" sz="1400" i="1">
                                              <a:solidFill>
                                                <a:schemeClr val="accent6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400" i="1">
                                              <a:solidFill>
                                                <a:schemeClr val="accent6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  <m:r>
                                            <a:rPr lang="de-DE" sz="1400" i="1" baseline="-25000">
                                              <a:solidFill>
                                                <a:schemeClr val="accent6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de-DE" sz="1400" i="1">
                                                  <a:solidFill>
                                                    <a:schemeClr val="accent6">
                                                      <a:lumMod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de-DE" sz="1400" i="1">
                                                  <a:solidFill>
                                                    <a:schemeClr val="accent6">
                                                      <a:lumMod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3</m:t>
                                              </m:r>
                                            </m:e>
                                          </m:d>
                                          <m:d>
                                            <m:dPr>
                                              <m:ctrlPr>
                                                <a:rPr lang="de-DE" sz="1400" i="1">
                                                  <a:solidFill>
                                                    <a:schemeClr val="accent6">
                                                      <a:lumMod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de-DE" sz="1400" i="1">
                                                  <a:solidFill>
                                                    <a:schemeClr val="accent6">
                                                      <a:lumMod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</m:e>
                                  </m:d>
                                </m:e>
                              </m:d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sSup>
                                <m:sSupPr>
                                  <m:ctrlPr>
                                    <a:rPr lang="de-DE" sz="1400" i="1" smtClean="0">
                                      <a:solidFill>
                                        <a:schemeClr val="accent5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400" i="1">
                                      <a:solidFill>
                                        <a:schemeClr val="accent5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sz="1400" i="1" baseline="-25000">
                                      <a:solidFill>
                                        <a:schemeClr val="accent5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400" i="1">
                                          <a:solidFill>
                                            <a:schemeClr val="accent5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400" i="1">
                                          <a:solidFill>
                                            <a:schemeClr val="accent5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nary>
                        </m:e>
                      </m:d>
                    </m:oMath>
                  </m:oMathPara>
                </a14:m>
                <a:endParaRPr lang="de-DE" sz="1400" dirty="0"/>
              </a:p>
            </p:txBody>
          </p:sp>
        </mc:Choice>
        <mc:Fallback>
          <p:sp>
            <p:nvSpPr>
              <p:cNvPr id="77" name="Textfeld 76">
                <a:extLst>
                  <a:ext uri="{FF2B5EF4-FFF2-40B4-BE49-F238E27FC236}">
                    <a16:creationId xmlns:a16="http://schemas.microsoft.com/office/drawing/2014/main" id="{121CF68D-B9EC-4A04-ABD5-19AD158106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3893" y="3786894"/>
                <a:ext cx="6280950" cy="6847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2" name="Titel 7">
            <a:extLst>
              <a:ext uri="{FF2B5EF4-FFF2-40B4-BE49-F238E27FC236}">
                <a16:creationId xmlns:a16="http://schemas.microsoft.com/office/drawing/2014/main" id="{3A124415-B357-4A3D-B8DA-BE5E1ECC20E2}"/>
              </a:ext>
            </a:extLst>
          </p:cNvPr>
          <p:cNvSpPr txBox="1">
            <a:spLocks/>
          </p:cNvSpPr>
          <p:nvPr/>
        </p:nvSpPr>
        <p:spPr>
          <a:xfrm>
            <a:off x="838200" y="-12654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4000" dirty="0"/>
              <a:t>Training neuronaler Netze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3" name="Textfeld 82">
                <a:extLst>
                  <a:ext uri="{FF2B5EF4-FFF2-40B4-BE49-F238E27FC236}">
                    <a16:creationId xmlns:a16="http://schemas.microsoft.com/office/drawing/2014/main" id="{5DEF5183-95A3-46E9-8AA9-16522D194802}"/>
                  </a:ext>
                </a:extLst>
              </p:cNvPr>
              <p:cNvSpPr txBox="1"/>
              <p:nvPr/>
            </p:nvSpPr>
            <p:spPr>
              <a:xfrm>
                <a:off x="1307506" y="3359861"/>
                <a:ext cx="2909987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400" dirty="0" err="1">
                    <a:solidFill>
                      <a:schemeClr val="accent6">
                        <a:lumMod val="50000"/>
                      </a:schemeClr>
                    </a:solidFill>
                  </a:rPr>
                  <a:t>for</a:t>
                </a:r>
                <a:r>
                  <a:rPr lang="de-DE" sz="1400" dirty="0">
                    <a:solidFill>
                      <a:schemeClr val="accent6">
                        <a:lumMod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de-DE" sz="1400" b="0" i="1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de-DE" sz="1400" dirty="0">
                    <a:solidFill>
                      <a:schemeClr val="accent6">
                        <a:lumMod val="50000"/>
                      </a:schemeClr>
                    </a:solidFill>
                  </a:rPr>
                  <a:t> in </a:t>
                </a:r>
                <a:r>
                  <a:rPr lang="de-DE" sz="1400" dirty="0" err="1">
                    <a:solidFill>
                      <a:schemeClr val="accent6">
                        <a:lumMod val="50000"/>
                      </a:schemeClr>
                    </a:solidFill>
                  </a:rPr>
                  <a:t>range</a:t>
                </a:r>
                <a:r>
                  <a:rPr lang="de-DE" sz="1400" dirty="0">
                    <a:solidFill>
                      <a:schemeClr val="accent6">
                        <a:lumMod val="50000"/>
                      </a:schemeClr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de-DE" sz="1400" i="1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de-DE" sz="1400" dirty="0">
                    <a:solidFill>
                      <a:schemeClr val="accent6">
                        <a:lumMod val="50000"/>
                      </a:schemeClr>
                    </a:solidFill>
                  </a:rPr>
                  <a:t>):</a:t>
                </a:r>
              </a:p>
              <a:p>
                <a:r>
                  <a:rPr lang="de-DE" sz="1400" dirty="0"/>
                  <a:t>      </a:t>
                </a:r>
                <a:r>
                  <a:rPr lang="de-DE" sz="1400" dirty="0" err="1">
                    <a:solidFill>
                      <a:schemeClr val="accent5">
                        <a:lumMod val="75000"/>
                      </a:schemeClr>
                    </a:solidFill>
                  </a:rPr>
                  <a:t>for</a:t>
                </a:r>
                <a:r>
                  <a:rPr lang="de-DE" sz="1400" dirty="0">
                    <a:solidFill>
                      <a:schemeClr val="accent5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de-DE" sz="1400" b="0" i="1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de-DE" sz="1400" dirty="0">
                    <a:solidFill>
                      <a:schemeClr val="accent5">
                        <a:lumMod val="75000"/>
                      </a:schemeClr>
                    </a:solidFill>
                  </a:rPr>
                  <a:t> in </a:t>
                </a:r>
                <a:r>
                  <a:rPr lang="de-DE" sz="1400" dirty="0" err="1">
                    <a:solidFill>
                      <a:schemeClr val="accent5">
                        <a:lumMod val="75000"/>
                      </a:schemeClr>
                    </a:solidFill>
                  </a:rPr>
                  <a:t>range</a:t>
                </a:r>
                <a:r>
                  <a:rPr lang="de-DE" sz="1400" dirty="0">
                    <a:solidFill>
                      <a:schemeClr val="accent5">
                        <a:lumMod val="75000"/>
                      </a:schemeClr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de-DE" sz="1400" i="1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de-DE" sz="1400" dirty="0">
                    <a:solidFill>
                      <a:schemeClr val="accent5">
                        <a:lumMod val="75000"/>
                      </a:schemeClr>
                    </a:solidFill>
                  </a:rPr>
                  <a:t>):</a:t>
                </a:r>
              </a:p>
              <a:p>
                <a:endParaRPr lang="de-DE" sz="1400" dirty="0"/>
              </a:p>
            </p:txBody>
          </p:sp>
        </mc:Choice>
        <mc:Fallback>
          <p:sp>
            <p:nvSpPr>
              <p:cNvPr id="83" name="Textfeld 82">
                <a:extLst>
                  <a:ext uri="{FF2B5EF4-FFF2-40B4-BE49-F238E27FC236}">
                    <a16:creationId xmlns:a16="http://schemas.microsoft.com/office/drawing/2014/main" id="{5DEF5183-95A3-46E9-8AA9-16522D1948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7506" y="3359861"/>
                <a:ext cx="2909987" cy="738664"/>
              </a:xfrm>
              <a:prstGeom prst="rect">
                <a:avLst/>
              </a:prstGeom>
              <a:blipFill>
                <a:blip r:embed="rId4"/>
                <a:stretch>
                  <a:fillRect l="-628" t="-165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5" name="Textfeld 84">
                <a:extLst>
                  <a:ext uri="{FF2B5EF4-FFF2-40B4-BE49-F238E27FC236}">
                    <a16:creationId xmlns:a16="http://schemas.microsoft.com/office/drawing/2014/main" id="{356A5FAE-7D89-47F2-9CE8-C9C2D4551131}"/>
                  </a:ext>
                </a:extLst>
              </p:cNvPr>
              <p:cNvSpPr txBox="1"/>
              <p:nvPr/>
            </p:nvSpPr>
            <p:spPr>
              <a:xfrm>
                <a:off x="1295527" y="4964669"/>
                <a:ext cx="2909987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400" dirty="0" err="1">
                    <a:solidFill>
                      <a:schemeClr val="accent6">
                        <a:lumMod val="50000"/>
                      </a:schemeClr>
                    </a:solidFill>
                  </a:rPr>
                  <a:t>for</a:t>
                </a:r>
                <a:r>
                  <a:rPr lang="de-DE" sz="1400" dirty="0">
                    <a:solidFill>
                      <a:schemeClr val="accent6">
                        <a:lumMod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de-DE" sz="1400" b="0" i="1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de-DE" sz="1400" dirty="0">
                    <a:solidFill>
                      <a:schemeClr val="accent6">
                        <a:lumMod val="50000"/>
                      </a:schemeClr>
                    </a:solidFill>
                  </a:rPr>
                  <a:t> in </a:t>
                </a:r>
                <a:r>
                  <a:rPr lang="de-DE" sz="1400" dirty="0" err="1">
                    <a:solidFill>
                      <a:schemeClr val="accent6">
                        <a:lumMod val="50000"/>
                      </a:schemeClr>
                    </a:solidFill>
                  </a:rPr>
                  <a:t>range</a:t>
                </a:r>
                <a:r>
                  <a:rPr lang="de-DE" sz="1400" dirty="0">
                    <a:solidFill>
                      <a:schemeClr val="accent6">
                        <a:lumMod val="50000"/>
                      </a:schemeClr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de-DE" sz="1400" i="1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de-DE" sz="1400" dirty="0">
                    <a:solidFill>
                      <a:schemeClr val="accent6">
                        <a:lumMod val="50000"/>
                      </a:schemeClr>
                    </a:solidFill>
                  </a:rPr>
                  <a:t>):</a:t>
                </a:r>
              </a:p>
              <a:p>
                <a:r>
                  <a:rPr lang="de-DE" sz="1400" dirty="0"/>
                  <a:t>      </a:t>
                </a:r>
                <a:r>
                  <a:rPr lang="de-DE" sz="1400" dirty="0" err="1">
                    <a:solidFill>
                      <a:schemeClr val="accent5">
                        <a:lumMod val="75000"/>
                      </a:schemeClr>
                    </a:solidFill>
                  </a:rPr>
                  <a:t>for</a:t>
                </a:r>
                <a:r>
                  <a:rPr lang="de-DE" sz="1400" dirty="0">
                    <a:solidFill>
                      <a:schemeClr val="accent5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de-DE" sz="1400" b="0" i="1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de-DE" sz="1400" dirty="0">
                    <a:solidFill>
                      <a:schemeClr val="accent5">
                        <a:lumMod val="75000"/>
                      </a:schemeClr>
                    </a:solidFill>
                  </a:rPr>
                  <a:t> in </a:t>
                </a:r>
                <a:r>
                  <a:rPr lang="de-DE" sz="1400" dirty="0" err="1">
                    <a:solidFill>
                      <a:schemeClr val="accent5">
                        <a:lumMod val="75000"/>
                      </a:schemeClr>
                    </a:solidFill>
                  </a:rPr>
                  <a:t>range</a:t>
                </a:r>
                <a:r>
                  <a:rPr lang="de-DE" sz="1400" dirty="0">
                    <a:solidFill>
                      <a:schemeClr val="accent5">
                        <a:lumMod val="75000"/>
                      </a:schemeClr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de-DE" sz="1400" i="1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de-DE" sz="1400" dirty="0">
                    <a:solidFill>
                      <a:schemeClr val="accent5">
                        <a:lumMod val="75000"/>
                      </a:schemeClr>
                    </a:solidFill>
                  </a:rPr>
                  <a:t>):</a:t>
                </a:r>
              </a:p>
              <a:p>
                <a:r>
                  <a:rPr lang="de-DE" sz="1400" dirty="0"/>
                  <a:t>            </a:t>
                </a:r>
                <a:r>
                  <a:rPr lang="de-DE" sz="1400" dirty="0" err="1">
                    <a:solidFill>
                      <a:srgbClr val="7030A0"/>
                    </a:solidFill>
                  </a:rPr>
                  <a:t>for</a:t>
                </a:r>
                <a:r>
                  <a:rPr lang="de-DE" sz="1400" dirty="0">
                    <a:solidFill>
                      <a:srgbClr val="7030A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de-DE" sz="140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de-DE" sz="1400" dirty="0">
                    <a:solidFill>
                      <a:srgbClr val="7030A0"/>
                    </a:solidFill>
                  </a:rPr>
                  <a:t> in </a:t>
                </a:r>
                <a:r>
                  <a:rPr lang="de-DE" sz="1400" dirty="0" err="1">
                    <a:solidFill>
                      <a:srgbClr val="7030A0"/>
                    </a:solidFill>
                  </a:rPr>
                  <a:t>range</a:t>
                </a:r>
                <a:r>
                  <a:rPr lang="de-DE" sz="1400" dirty="0">
                    <a:solidFill>
                      <a:srgbClr val="7030A0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de-DE" sz="1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de-DE" sz="1400" dirty="0">
                    <a:solidFill>
                      <a:srgbClr val="7030A0"/>
                    </a:solidFill>
                  </a:rPr>
                  <a:t>):</a:t>
                </a:r>
              </a:p>
              <a:p>
                <a:endParaRPr lang="de-DE" sz="1400" dirty="0"/>
              </a:p>
            </p:txBody>
          </p:sp>
        </mc:Choice>
        <mc:Fallback>
          <p:sp>
            <p:nvSpPr>
              <p:cNvPr id="85" name="Textfeld 84">
                <a:extLst>
                  <a:ext uri="{FF2B5EF4-FFF2-40B4-BE49-F238E27FC236}">
                    <a16:creationId xmlns:a16="http://schemas.microsoft.com/office/drawing/2014/main" id="{356A5FAE-7D89-47F2-9CE8-C9C2D45511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5527" y="4964669"/>
                <a:ext cx="2909987" cy="954107"/>
              </a:xfrm>
              <a:prstGeom prst="rect">
                <a:avLst/>
              </a:prstGeom>
              <a:blipFill>
                <a:blip r:embed="rId5"/>
                <a:stretch>
                  <a:fillRect l="-629" t="-63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Grafik 2">
            <a:extLst>
              <a:ext uri="{FF2B5EF4-FFF2-40B4-BE49-F238E27FC236}">
                <a16:creationId xmlns:a16="http://schemas.microsoft.com/office/drawing/2014/main" id="{364B2A7E-CC87-44A7-8AFB-DA7096864C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6718" y="1013795"/>
            <a:ext cx="7272848" cy="254824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1" name="Rechteck 70">
                <a:extLst>
                  <a:ext uri="{FF2B5EF4-FFF2-40B4-BE49-F238E27FC236}">
                    <a16:creationId xmlns:a16="http://schemas.microsoft.com/office/drawing/2014/main" id="{632DA5CA-43AF-40D1-8610-AD5AB5B9BAC7}"/>
                  </a:ext>
                </a:extLst>
              </p:cNvPr>
              <p:cNvSpPr/>
              <p:nvPr/>
            </p:nvSpPr>
            <p:spPr>
              <a:xfrm>
                <a:off x="8419865" y="97952"/>
                <a:ext cx="3692058" cy="256904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r>
                      <a:rPr lang="de-DE" sz="95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de-DE" sz="950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: </a:t>
                </a:r>
                <a:r>
                  <a:rPr lang="de-DE" sz="950" dirty="0">
                    <a:solidFill>
                      <a:schemeClr val="tx1"/>
                    </a:solidFill>
                  </a:rPr>
                  <a:t>gewichtete Summe </a:t>
                </a:r>
              </a:p>
              <a:p>
                <a:r>
                  <a:rPr lang="de-DE" sz="95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a</a:t>
                </a:r>
                <a:r>
                  <a:rPr lang="de-DE" sz="950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: </a:t>
                </a:r>
                <a:r>
                  <a:rPr lang="de-DE" sz="950" dirty="0">
                    <a:solidFill>
                      <a:schemeClr val="tx1"/>
                    </a:solidFill>
                  </a:rPr>
                  <a:t>gewichtete Summe nach Aktivierungsfunktion</a:t>
                </a:r>
                <a:endParaRPr lang="de-DE" sz="95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de-DE" sz="95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95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de-DE" sz="95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(2)</m:t>
                        </m:r>
                      </m:sup>
                    </m:sSup>
                  </m:oMath>
                </a14:m>
                <a:r>
                  <a:rPr lang="de-DE" sz="950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: </a:t>
                </a:r>
                <a:r>
                  <a:rPr lang="de-DE" sz="950" dirty="0">
                    <a:solidFill>
                      <a:schemeClr val="tx1"/>
                    </a:solidFill>
                  </a:rPr>
                  <a:t>Angabe der entsprechenden Schicht in NN (1,2 o. 3)</a:t>
                </a:r>
              </a:p>
              <a:p>
                <a:r>
                  <a:rPr lang="de-DE" sz="95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y:  </a:t>
                </a:r>
                <a:r>
                  <a:rPr lang="de-DE" sz="950" dirty="0">
                    <a:solidFill>
                      <a:schemeClr val="tx1"/>
                    </a:solidFill>
                  </a:rPr>
                  <a:t>Wahrheitswert</a:t>
                </a:r>
              </a:p>
              <a:p>
                <a:endParaRPr lang="de-DE" sz="95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de-DE" sz="95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de-DE" sz="950" dirty="0">
                    <a:solidFill>
                      <a:schemeClr val="tx1"/>
                    </a:solidFill>
                  </a:rPr>
                  <a:t>: Anzahl Trainingsbeispiele</a:t>
                </a:r>
              </a:p>
              <a:p>
                <a14:m>
                  <m:oMath xmlns:m="http://schemas.openxmlformats.org/officeDocument/2006/math">
                    <m:r>
                      <a:rPr lang="de-DE" sz="95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de-DE" sz="950" dirty="0">
                    <a:solidFill>
                      <a:schemeClr val="tx1"/>
                    </a:solidFill>
                  </a:rPr>
                  <a:t>: Zählvariable für Trainingsbeispiele</a:t>
                </a:r>
                <a:br>
                  <a:rPr lang="de-DE" sz="950" dirty="0">
                    <a:solidFill>
                      <a:schemeClr val="tx1"/>
                    </a:solidFill>
                  </a:rPr>
                </a:br>
                <a:endParaRPr lang="de-DE" sz="95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de-DE" sz="95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de-DE" sz="950" b="0" dirty="0">
                    <a:solidFill>
                      <a:schemeClr val="tx1"/>
                    </a:solidFill>
                  </a:rPr>
                  <a:t>: Anzahl Eingangsomas</a:t>
                </a:r>
              </a:p>
              <a:p>
                <a14:m>
                  <m:oMath xmlns:m="http://schemas.openxmlformats.org/officeDocument/2006/math">
                    <m:r>
                      <a:rPr lang="de-DE" sz="95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de-DE" sz="95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de-DE" sz="950" dirty="0">
                    <a:solidFill>
                      <a:schemeClr val="tx1"/>
                    </a:solidFill>
                  </a:rPr>
                  <a:t>Zählvariable für Anzahl Eingangsomas</a:t>
                </a:r>
              </a:p>
              <a:p>
                <a:endParaRPr lang="de-DE" sz="950" dirty="0">
                  <a:solidFill>
                    <a:schemeClr val="tx1"/>
                  </a:solidFill>
                </a:endParaRPr>
              </a:p>
              <a:p>
                <a:endParaRPr lang="de-DE" sz="95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de-DE" sz="95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de-DE" sz="950" dirty="0">
                    <a:solidFill>
                      <a:schemeClr val="tx1"/>
                    </a:solidFill>
                  </a:rPr>
                  <a:t>: Anzahl mittlerer Somas</a:t>
                </a:r>
              </a:p>
              <a:p>
                <a14:m>
                  <m:oMath xmlns:m="http://schemas.openxmlformats.org/officeDocument/2006/math">
                    <m:r>
                      <a:rPr lang="de-DE" sz="95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de-DE" sz="950" b="0" dirty="0">
                    <a:solidFill>
                      <a:schemeClr val="tx1"/>
                    </a:solidFill>
                  </a:rPr>
                  <a:t>: Zählvariable für Anzahl mittlerer Somas</a:t>
                </a:r>
              </a:p>
              <a:p>
                <a:endParaRPr lang="de-DE" sz="95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de-DE" sz="95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de-DE" sz="950" b="0" dirty="0">
                    <a:solidFill>
                      <a:schemeClr val="tx1"/>
                    </a:solidFill>
                  </a:rPr>
                  <a:t>: </a:t>
                </a:r>
                <a:r>
                  <a:rPr lang="de-DE" sz="950" dirty="0">
                    <a:solidFill>
                      <a:schemeClr val="tx1"/>
                    </a:solidFill>
                  </a:rPr>
                  <a:t>Anzahl </a:t>
                </a:r>
                <a:r>
                  <a:rPr lang="de-DE" sz="950" dirty="0" err="1">
                    <a:solidFill>
                      <a:schemeClr val="tx1"/>
                    </a:solidFill>
                  </a:rPr>
                  <a:t>Ausgangssomas</a:t>
                </a:r>
                <a:endParaRPr lang="de-DE" sz="950" b="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de-DE" sz="95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de-DE" sz="950" dirty="0">
                    <a:solidFill>
                      <a:schemeClr val="tx1"/>
                    </a:solidFill>
                  </a:rPr>
                  <a:t>: Zählvariable für </a:t>
                </a:r>
                <a:r>
                  <a:rPr lang="de-DE" sz="950" dirty="0" err="1">
                    <a:solidFill>
                      <a:schemeClr val="tx1"/>
                    </a:solidFill>
                  </a:rPr>
                  <a:t>Ausgangssomas</a:t>
                </a:r>
                <a:endParaRPr lang="de-DE" sz="95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71" name="Rechteck 70">
                <a:extLst>
                  <a:ext uri="{FF2B5EF4-FFF2-40B4-BE49-F238E27FC236}">
                    <a16:creationId xmlns:a16="http://schemas.microsoft.com/office/drawing/2014/main" id="{632DA5CA-43AF-40D1-8610-AD5AB5B9BA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9865" y="97952"/>
                <a:ext cx="3692058" cy="2569048"/>
              </a:xfrm>
              <a:prstGeom prst="rect">
                <a:avLst/>
              </a:prstGeom>
              <a:blipFill>
                <a:blip r:embed="rId7"/>
                <a:stretch>
                  <a:fillRect b="-70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Textfeld 71">
            <a:extLst>
              <a:ext uri="{FF2B5EF4-FFF2-40B4-BE49-F238E27FC236}">
                <a16:creationId xmlns:a16="http://schemas.microsoft.com/office/drawing/2014/main" id="{F7515B1C-5DF4-4DAA-998F-4AFCAE80C548}"/>
              </a:ext>
            </a:extLst>
          </p:cNvPr>
          <p:cNvSpPr txBox="1"/>
          <p:nvPr/>
        </p:nvSpPr>
        <p:spPr>
          <a:xfrm>
            <a:off x="7892591" y="2083793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Y</a:t>
            </a:r>
            <a:r>
              <a:rPr lang="de-DE" baseline="-250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41072831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263CF4-1928-4D56-873F-42515A6D94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12031"/>
            <a:ext cx="10515600" cy="1325563"/>
          </a:xfrm>
        </p:spPr>
        <p:txBody>
          <a:bodyPr>
            <a:normAutofit/>
          </a:bodyPr>
          <a:lstStyle/>
          <a:p>
            <a:r>
              <a:rPr lang="de-DE" sz="4000" dirty="0"/>
              <a:t>Ein faltendes neuronales Netz</a:t>
            </a:r>
          </a:p>
        </p:txBody>
      </p:sp>
      <p:grpSp>
        <p:nvGrpSpPr>
          <p:cNvPr id="31" name="Gruppieren 30">
            <a:extLst>
              <a:ext uri="{FF2B5EF4-FFF2-40B4-BE49-F238E27FC236}">
                <a16:creationId xmlns:a16="http://schemas.microsoft.com/office/drawing/2014/main" id="{5D71C734-3984-4F13-9850-5EB462B81F38}"/>
              </a:ext>
            </a:extLst>
          </p:cNvPr>
          <p:cNvGrpSpPr/>
          <p:nvPr/>
        </p:nvGrpSpPr>
        <p:grpSpPr>
          <a:xfrm>
            <a:off x="3613596" y="1815645"/>
            <a:ext cx="8135167" cy="3680405"/>
            <a:chOff x="2076965" y="1690688"/>
            <a:chExt cx="9546609" cy="3862060"/>
          </a:xfrm>
        </p:grpSpPr>
        <p:grpSp>
          <p:nvGrpSpPr>
            <p:cNvPr id="95" name="Gruppieren 94">
              <a:extLst>
                <a:ext uri="{FF2B5EF4-FFF2-40B4-BE49-F238E27FC236}">
                  <a16:creationId xmlns:a16="http://schemas.microsoft.com/office/drawing/2014/main" id="{466FA02C-8EFE-4FDE-AACC-40B19A6AC98D}"/>
                </a:ext>
              </a:extLst>
            </p:cNvPr>
            <p:cNvGrpSpPr/>
            <p:nvPr/>
          </p:nvGrpSpPr>
          <p:grpSpPr>
            <a:xfrm>
              <a:off x="2076965" y="1690688"/>
              <a:ext cx="9546609" cy="2826709"/>
              <a:chOff x="2344979" y="1690688"/>
              <a:chExt cx="9546609" cy="2826709"/>
            </a:xfrm>
          </p:grpSpPr>
          <p:grpSp>
            <p:nvGrpSpPr>
              <p:cNvPr id="78" name="Gruppieren 77">
                <a:extLst>
                  <a:ext uri="{FF2B5EF4-FFF2-40B4-BE49-F238E27FC236}">
                    <a16:creationId xmlns:a16="http://schemas.microsoft.com/office/drawing/2014/main" id="{60270591-7225-4732-AEDE-C0B6B87F8AC6}"/>
                  </a:ext>
                </a:extLst>
              </p:cNvPr>
              <p:cNvGrpSpPr/>
              <p:nvPr/>
            </p:nvGrpSpPr>
            <p:grpSpPr>
              <a:xfrm>
                <a:off x="2344979" y="1690688"/>
                <a:ext cx="9426626" cy="2826709"/>
                <a:chOff x="2340216" y="1690688"/>
                <a:chExt cx="9426626" cy="2826709"/>
              </a:xfrm>
            </p:grpSpPr>
            <p:sp>
              <p:nvSpPr>
                <p:cNvPr id="4" name="Flussdiagramm: Verbinder 3">
                  <a:extLst>
                    <a:ext uri="{FF2B5EF4-FFF2-40B4-BE49-F238E27FC236}">
                      <a16:creationId xmlns:a16="http://schemas.microsoft.com/office/drawing/2014/main" id="{D80CE8BD-B68E-405A-83AD-C94AB11D47E5}"/>
                    </a:ext>
                  </a:extLst>
                </p:cNvPr>
                <p:cNvSpPr/>
                <p:nvPr/>
              </p:nvSpPr>
              <p:spPr>
                <a:xfrm>
                  <a:off x="2340216" y="2079768"/>
                  <a:ext cx="811354" cy="790617"/>
                </a:xfrm>
                <a:prstGeom prst="flowChartConnector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baseline="-25000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11" name="Flussdiagramm: Verbinder 10">
                  <a:extLst>
                    <a:ext uri="{FF2B5EF4-FFF2-40B4-BE49-F238E27FC236}">
                      <a16:creationId xmlns:a16="http://schemas.microsoft.com/office/drawing/2014/main" id="{D8A0F55F-069B-4976-9436-82171AA585B4}"/>
                    </a:ext>
                  </a:extLst>
                </p:cNvPr>
                <p:cNvSpPr/>
                <p:nvPr/>
              </p:nvSpPr>
              <p:spPr>
                <a:xfrm>
                  <a:off x="2340216" y="3097814"/>
                  <a:ext cx="811354" cy="790617"/>
                </a:xfrm>
                <a:prstGeom prst="flowChartConnector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baseline="-25000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13" name="Flussdiagramm: Verbinder 12">
                  <a:extLst>
                    <a:ext uri="{FF2B5EF4-FFF2-40B4-BE49-F238E27FC236}">
                      <a16:creationId xmlns:a16="http://schemas.microsoft.com/office/drawing/2014/main" id="{F2B34D62-33E4-418A-8173-E643061035AF}"/>
                    </a:ext>
                  </a:extLst>
                </p:cNvPr>
                <p:cNvSpPr/>
                <p:nvPr/>
              </p:nvSpPr>
              <p:spPr>
                <a:xfrm>
                  <a:off x="6303277" y="1690688"/>
                  <a:ext cx="811354" cy="790617"/>
                </a:xfrm>
                <a:prstGeom prst="flowChartConnector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14" name="Flussdiagramm: Verbinder 13">
                  <a:extLst>
                    <a:ext uri="{FF2B5EF4-FFF2-40B4-BE49-F238E27FC236}">
                      <a16:creationId xmlns:a16="http://schemas.microsoft.com/office/drawing/2014/main" id="{79E595C3-19CD-45D0-9465-0B35B582CD65}"/>
                    </a:ext>
                  </a:extLst>
                </p:cNvPr>
                <p:cNvSpPr/>
                <p:nvPr/>
              </p:nvSpPr>
              <p:spPr>
                <a:xfrm>
                  <a:off x="6303277" y="2708734"/>
                  <a:ext cx="811354" cy="790617"/>
                </a:xfrm>
                <a:prstGeom prst="flowChartConnector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15" name="Flussdiagramm: Verbinder 14">
                  <a:extLst>
                    <a:ext uri="{FF2B5EF4-FFF2-40B4-BE49-F238E27FC236}">
                      <a16:creationId xmlns:a16="http://schemas.microsoft.com/office/drawing/2014/main" id="{59A058CC-D9A9-47E9-833D-CF908A0D7A73}"/>
                    </a:ext>
                  </a:extLst>
                </p:cNvPr>
                <p:cNvSpPr/>
                <p:nvPr/>
              </p:nvSpPr>
              <p:spPr>
                <a:xfrm>
                  <a:off x="6303277" y="3726780"/>
                  <a:ext cx="811354" cy="790617"/>
                </a:xfrm>
                <a:prstGeom prst="flowChartConnector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17" name="Flussdiagramm: Verbinder 16">
                  <a:extLst>
                    <a:ext uri="{FF2B5EF4-FFF2-40B4-BE49-F238E27FC236}">
                      <a16:creationId xmlns:a16="http://schemas.microsoft.com/office/drawing/2014/main" id="{9F2FA80D-D8A7-4EF0-846B-3DC3BCAEE46E}"/>
                    </a:ext>
                  </a:extLst>
                </p:cNvPr>
                <p:cNvSpPr/>
                <p:nvPr/>
              </p:nvSpPr>
              <p:spPr>
                <a:xfrm>
                  <a:off x="10931673" y="2152474"/>
                  <a:ext cx="811354" cy="790617"/>
                </a:xfrm>
                <a:prstGeom prst="flowChartConnector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18" name="Flussdiagramm: Verbinder 17">
                  <a:extLst>
                    <a:ext uri="{FF2B5EF4-FFF2-40B4-BE49-F238E27FC236}">
                      <a16:creationId xmlns:a16="http://schemas.microsoft.com/office/drawing/2014/main" id="{145075B7-858A-4C26-965A-C64CEBB9AF89}"/>
                    </a:ext>
                  </a:extLst>
                </p:cNvPr>
                <p:cNvSpPr/>
                <p:nvPr/>
              </p:nvSpPr>
              <p:spPr>
                <a:xfrm>
                  <a:off x="10955488" y="3170520"/>
                  <a:ext cx="811354" cy="790617"/>
                </a:xfrm>
                <a:prstGeom prst="flowChartConnector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>
                    <a:solidFill>
                      <a:schemeClr val="tx2"/>
                    </a:solidFill>
                  </a:endParaRPr>
                </a:p>
              </p:txBody>
            </p:sp>
            <p:cxnSp>
              <p:nvCxnSpPr>
                <p:cNvPr id="20" name="Gerader Verbinder 19">
                  <a:extLst>
                    <a:ext uri="{FF2B5EF4-FFF2-40B4-BE49-F238E27FC236}">
                      <a16:creationId xmlns:a16="http://schemas.microsoft.com/office/drawing/2014/main" id="{DF0C18F0-55C5-42C0-BCBA-F438653D3589}"/>
                    </a:ext>
                  </a:extLst>
                </p:cNvPr>
                <p:cNvCxnSpPr>
                  <a:cxnSpLocks/>
                  <a:stCxn id="4" idx="6"/>
                  <a:endCxn id="13" idx="2"/>
                </p:cNvCxnSpPr>
                <p:nvPr/>
              </p:nvCxnSpPr>
              <p:spPr>
                <a:xfrm flipV="1">
                  <a:off x="3151569" y="2085997"/>
                  <a:ext cx="3151707" cy="389080"/>
                </a:xfrm>
                <a:prstGeom prst="line">
                  <a:avLst/>
                </a:prstGeom>
                <a:ln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Gerader Verbinder 20">
                  <a:extLst>
                    <a:ext uri="{FF2B5EF4-FFF2-40B4-BE49-F238E27FC236}">
                      <a16:creationId xmlns:a16="http://schemas.microsoft.com/office/drawing/2014/main" id="{537815EE-9970-4ABE-B907-266EC6C27AFA}"/>
                    </a:ext>
                  </a:extLst>
                </p:cNvPr>
                <p:cNvCxnSpPr>
                  <a:cxnSpLocks/>
                  <a:stCxn id="4" idx="6"/>
                  <a:endCxn id="14" idx="2"/>
                </p:cNvCxnSpPr>
                <p:nvPr/>
              </p:nvCxnSpPr>
              <p:spPr>
                <a:xfrm>
                  <a:off x="3151569" y="2475076"/>
                  <a:ext cx="3151707" cy="628967"/>
                </a:xfrm>
                <a:prstGeom prst="line">
                  <a:avLst/>
                </a:prstGeom>
                <a:ln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Gerader Verbinder 23">
                  <a:extLst>
                    <a:ext uri="{FF2B5EF4-FFF2-40B4-BE49-F238E27FC236}">
                      <a16:creationId xmlns:a16="http://schemas.microsoft.com/office/drawing/2014/main" id="{4C43C6DE-D8B8-4F31-81BF-103BC35996FF}"/>
                    </a:ext>
                  </a:extLst>
                </p:cNvPr>
                <p:cNvCxnSpPr>
                  <a:cxnSpLocks/>
                  <a:stCxn id="4" idx="6"/>
                  <a:endCxn id="15" idx="2"/>
                </p:cNvCxnSpPr>
                <p:nvPr/>
              </p:nvCxnSpPr>
              <p:spPr>
                <a:xfrm>
                  <a:off x="3151569" y="2475076"/>
                  <a:ext cx="3151707" cy="1647012"/>
                </a:xfrm>
                <a:prstGeom prst="line">
                  <a:avLst/>
                </a:prstGeom>
                <a:ln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Gerader Verbinder 29">
                  <a:extLst>
                    <a:ext uri="{FF2B5EF4-FFF2-40B4-BE49-F238E27FC236}">
                      <a16:creationId xmlns:a16="http://schemas.microsoft.com/office/drawing/2014/main" id="{1560A915-123F-4BBD-879C-A7DFCB40DE22}"/>
                    </a:ext>
                  </a:extLst>
                </p:cNvPr>
                <p:cNvCxnSpPr>
                  <a:cxnSpLocks/>
                  <a:stCxn id="11" idx="6"/>
                  <a:endCxn id="13" idx="2"/>
                </p:cNvCxnSpPr>
                <p:nvPr/>
              </p:nvCxnSpPr>
              <p:spPr>
                <a:xfrm flipV="1">
                  <a:off x="3151570" y="2085997"/>
                  <a:ext cx="3151707" cy="1407126"/>
                </a:xfrm>
                <a:prstGeom prst="line">
                  <a:avLst/>
                </a:prstGeom>
                <a:ln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Gerader Verbinder 32">
                  <a:extLst>
                    <a:ext uri="{FF2B5EF4-FFF2-40B4-BE49-F238E27FC236}">
                      <a16:creationId xmlns:a16="http://schemas.microsoft.com/office/drawing/2014/main" id="{6FBFA77F-C7C8-40F8-A1C7-7A6FC28E628C}"/>
                    </a:ext>
                  </a:extLst>
                </p:cNvPr>
                <p:cNvCxnSpPr>
                  <a:cxnSpLocks/>
                  <a:stCxn id="11" idx="6"/>
                  <a:endCxn id="14" idx="2"/>
                </p:cNvCxnSpPr>
                <p:nvPr/>
              </p:nvCxnSpPr>
              <p:spPr>
                <a:xfrm flipV="1">
                  <a:off x="3151570" y="3104043"/>
                  <a:ext cx="3151707" cy="389080"/>
                </a:xfrm>
                <a:prstGeom prst="line">
                  <a:avLst/>
                </a:prstGeom>
                <a:ln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Gerader Verbinder 49">
                  <a:extLst>
                    <a:ext uri="{FF2B5EF4-FFF2-40B4-BE49-F238E27FC236}">
                      <a16:creationId xmlns:a16="http://schemas.microsoft.com/office/drawing/2014/main" id="{0B9A95E6-89E8-44CE-8E38-FA2695370C37}"/>
                    </a:ext>
                  </a:extLst>
                </p:cNvPr>
                <p:cNvCxnSpPr>
                  <a:cxnSpLocks/>
                  <a:stCxn id="17" idx="2"/>
                  <a:endCxn id="13" idx="6"/>
                </p:cNvCxnSpPr>
                <p:nvPr/>
              </p:nvCxnSpPr>
              <p:spPr>
                <a:xfrm flipH="1" flipV="1">
                  <a:off x="7114631" y="2085997"/>
                  <a:ext cx="3817042" cy="461786"/>
                </a:xfrm>
                <a:prstGeom prst="line">
                  <a:avLst/>
                </a:prstGeom>
                <a:ln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Gerader Verbinder 52">
                  <a:extLst>
                    <a:ext uri="{FF2B5EF4-FFF2-40B4-BE49-F238E27FC236}">
                      <a16:creationId xmlns:a16="http://schemas.microsoft.com/office/drawing/2014/main" id="{04E7B7E6-5136-46D4-91B0-3AB3B0F14F2D}"/>
                    </a:ext>
                  </a:extLst>
                </p:cNvPr>
                <p:cNvCxnSpPr>
                  <a:cxnSpLocks/>
                  <a:stCxn id="17" idx="2"/>
                  <a:endCxn id="14" idx="6"/>
                </p:cNvCxnSpPr>
                <p:nvPr/>
              </p:nvCxnSpPr>
              <p:spPr>
                <a:xfrm flipH="1">
                  <a:off x="7114631" y="2547783"/>
                  <a:ext cx="3817042" cy="556260"/>
                </a:xfrm>
                <a:prstGeom prst="line">
                  <a:avLst/>
                </a:prstGeom>
                <a:ln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Gerader Verbinder 55">
                  <a:extLst>
                    <a:ext uri="{FF2B5EF4-FFF2-40B4-BE49-F238E27FC236}">
                      <a16:creationId xmlns:a16="http://schemas.microsoft.com/office/drawing/2014/main" id="{899259C5-906E-4FF7-BD91-E27FB596501A}"/>
                    </a:ext>
                  </a:extLst>
                </p:cNvPr>
                <p:cNvCxnSpPr>
                  <a:cxnSpLocks/>
                  <a:stCxn id="17" idx="2"/>
                  <a:endCxn id="15" idx="6"/>
                </p:cNvCxnSpPr>
                <p:nvPr/>
              </p:nvCxnSpPr>
              <p:spPr>
                <a:xfrm flipH="1">
                  <a:off x="7114631" y="2547783"/>
                  <a:ext cx="3817042" cy="1574306"/>
                </a:xfrm>
                <a:prstGeom prst="line">
                  <a:avLst/>
                </a:prstGeom>
                <a:ln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Gerader Verbinder 61">
                  <a:extLst>
                    <a:ext uri="{FF2B5EF4-FFF2-40B4-BE49-F238E27FC236}">
                      <a16:creationId xmlns:a16="http://schemas.microsoft.com/office/drawing/2014/main" id="{E40DA542-5BDC-4669-BFB3-92344F383863}"/>
                    </a:ext>
                  </a:extLst>
                </p:cNvPr>
                <p:cNvCxnSpPr>
                  <a:cxnSpLocks/>
                  <a:stCxn id="13" idx="6"/>
                  <a:endCxn id="18" idx="2"/>
                </p:cNvCxnSpPr>
                <p:nvPr/>
              </p:nvCxnSpPr>
              <p:spPr>
                <a:xfrm>
                  <a:off x="7114631" y="2085997"/>
                  <a:ext cx="3840857" cy="1479832"/>
                </a:xfrm>
                <a:prstGeom prst="line">
                  <a:avLst/>
                </a:prstGeom>
                <a:ln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Gerader Verbinder 64">
                  <a:extLst>
                    <a:ext uri="{FF2B5EF4-FFF2-40B4-BE49-F238E27FC236}">
                      <a16:creationId xmlns:a16="http://schemas.microsoft.com/office/drawing/2014/main" id="{65389C5D-10D7-4648-BE13-5191B76B6253}"/>
                    </a:ext>
                  </a:extLst>
                </p:cNvPr>
                <p:cNvCxnSpPr>
                  <a:cxnSpLocks/>
                  <a:stCxn id="18" idx="2"/>
                  <a:endCxn id="14" idx="6"/>
                </p:cNvCxnSpPr>
                <p:nvPr/>
              </p:nvCxnSpPr>
              <p:spPr>
                <a:xfrm flipH="1" flipV="1">
                  <a:off x="7114631" y="3104043"/>
                  <a:ext cx="3840857" cy="461786"/>
                </a:xfrm>
                <a:prstGeom prst="line">
                  <a:avLst/>
                </a:prstGeom>
                <a:ln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80" name="Gerader Verbinder 79">
                <a:extLst>
                  <a:ext uri="{FF2B5EF4-FFF2-40B4-BE49-F238E27FC236}">
                    <a16:creationId xmlns:a16="http://schemas.microsoft.com/office/drawing/2014/main" id="{04977789-8E1A-4A04-92F0-9C397881F2F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19325" y="1690688"/>
                <a:ext cx="0" cy="79061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Gerader Verbinder 80">
                <a:extLst>
                  <a:ext uri="{FF2B5EF4-FFF2-40B4-BE49-F238E27FC236}">
                    <a16:creationId xmlns:a16="http://schemas.microsoft.com/office/drawing/2014/main" id="{FA917C85-E8C7-4ECC-B603-A88EF651230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19325" y="2708734"/>
                <a:ext cx="0" cy="79061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Gerader Verbinder 84">
                <a:extLst>
                  <a:ext uri="{FF2B5EF4-FFF2-40B4-BE49-F238E27FC236}">
                    <a16:creationId xmlns:a16="http://schemas.microsoft.com/office/drawing/2014/main" id="{005B1122-3E5B-45DE-8705-9AE7F59461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19325" y="3726780"/>
                <a:ext cx="0" cy="79061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Gerader Verbinder 90">
                <a:extLst>
                  <a:ext uri="{FF2B5EF4-FFF2-40B4-BE49-F238E27FC236}">
                    <a16:creationId xmlns:a16="http://schemas.microsoft.com/office/drawing/2014/main" id="{03D458E2-0E08-4971-A6CC-8742CFC04A0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42113" y="2175334"/>
                <a:ext cx="0" cy="79061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Gerader Verbinder 93">
                <a:extLst>
                  <a:ext uri="{FF2B5EF4-FFF2-40B4-BE49-F238E27FC236}">
                    <a16:creationId xmlns:a16="http://schemas.microsoft.com/office/drawing/2014/main" id="{FCF1858F-0171-4589-9F4B-B02AE0F1914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61160" y="3193380"/>
                <a:ext cx="0" cy="79061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4081286E-F2B1-4F02-9783-040F6227AD9F}"/>
                  </a:ext>
                </a:extLst>
              </p:cNvPr>
              <p:cNvSpPr txBox="1"/>
              <p:nvPr/>
            </p:nvSpPr>
            <p:spPr>
              <a:xfrm>
                <a:off x="6292024" y="1907488"/>
                <a:ext cx="1142308" cy="2906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200" dirty="0">
                    <a:solidFill>
                      <a:srgbClr val="7030A0"/>
                    </a:solidFill>
                  </a:rPr>
                  <a:t>z</a:t>
                </a:r>
                <a:r>
                  <a:rPr lang="de-DE" sz="1200" baseline="-25000" dirty="0">
                    <a:solidFill>
                      <a:srgbClr val="7030A0"/>
                    </a:solidFill>
                  </a:rPr>
                  <a:t>1</a:t>
                </a:r>
                <a:r>
                  <a:rPr lang="de-DE" sz="1200" baseline="30000" dirty="0">
                    <a:solidFill>
                      <a:srgbClr val="7030A0"/>
                    </a:solidFill>
                  </a:rPr>
                  <a:t>(2)</a:t>
                </a:r>
                <a:r>
                  <a:rPr lang="de-DE" sz="1200" dirty="0">
                    <a:solidFill>
                      <a:srgbClr val="7030A0"/>
                    </a:solidFill>
                  </a:rPr>
                  <a:t> a</a:t>
                </a:r>
                <a:r>
                  <a:rPr lang="de-DE" sz="1200" baseline="-25000" dirty="0">
                    <a:solidFill>
                      <a:srgbClr val="7030A0"/>
                    </a:solidFill>
                  </a:rPr>
                  <a:t>1</a:t>
                </a:r>
                <a:r>
                  <a:rPr lang="de-DE" sz="1200" baseline="30000" dirty="0">
                    <a:solidFill>
                      <a:srgbClr val="7030A0"/>
                    </a:solidFill>
                  </a:rPr>
                  <a:t>(2)</a:t>
                </a:r>
                <a:endParaRPr lang="de-DE" sz="1200" baseline="-25000" dirty="0">
                  <a:solidFill>
                    <a:srgbClr val="7030A0"/>
                  </a:solidFill>
                </a:endParaRPr>
              </a:p>
            </p:txBody>
          </p:sp>
          <p:sp>
            <p:nvSpPr>
              <p:cNvPr id="79" name="Textfeld 78">
                <a:extLst>
                  <a:ext uri="{FF2B5EF4-FFF2-40B4-BE49-F238E27FC236}">
                    <a16:creationId xmlns:a16="http://schemas.microsoft.com/office/drawing/2014/main" id="{4D2382D3-D50C-4C4A-B0EB-DB23F44DB601}"/>
                  </a:ext>
                </a:extLst>
              </p:cNvPr>
              <p:cNvSpPr txBox="1"/>
              <p:nvPr/>
            </p:nvSpPr>
            <p:spPr>
              <a:xfrm>
                <a:off x="6311506" y="2931019"/>
                <a:ext cx="940266" cy="2906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200" dirty="0">
                    <a:solidFill>
                      <a:srgbClr val="7030A0"/>
                    </a:solidFill>
                  </a:rPr>
                  <a:t>z</a:t>
                </a:r>
                <a:r>
                  <a:rPr lang="de-DE" sz="1200" baseline="-25000" dirty="0">
                    <a:solidFill>
                      <a:srgbClr val="7030A0"/>
                    </a:solidFill>
                  </a:rPr>
                  <a:t>2</a:t>
                </a:r>
                <a:r>
                  <a:rPr lang="de-DE" sz="1200" baseline="30000" dirty="0">
                    <a:solidFill>
                      <a:srgbClr val="7030A0"/>
                    </a:solidFill>
                  </a:rPr>
                  <a:t>(2)</a:t>
                </a:r>
                <a:r>
                  <a:rPr lang="de-DE" sz="1200" dirty="0">
                    <a:solidFill>
                      <a:srgbClr val="7030A0"/>
                    </a:solidFill>
                  </a:rPr>
                  <a:t> a</a:t>
                </a:r>
                <a:r>
                  <a:rPr lang="de-DE" sz="1200" baseline="-25000" dirty="0">
                    <a:solidFill>
                      <a:srgbClr val="7030A0"/>
                    </a:solidFill>
                  </a:rPr>
                  <a:t>2</a:t>
                </a:r>
                <a:r>
                  <a:rPr lang="de-DE" sz="1200" baseline="30000" dirty="0">
                    <a:solidFill>
                      <a:srgbClr val="7030A0"/>
                    </a:solidFill>
                  </a:rPr>
                  <a:t>(2)</a:t>
                </a:r>
                <a:endParaRPr lang="de-DE" sz="1200" baseline="-25000" dirty="0">
                  <a:solidFill>
                    <a:srgbClr val="7030A0"/>
                  </a:solidFill>
                </a:endParaRPr>
              </a:p>
            </p:txBody>
          </p:sp>
          <p:sp>
            <p:nvSpPr>
              <p:cNvPr id="82" name="Textfeld 81">
                <a:extLst>
                  <a:ext uri="{FF2B5EF4-FFF2-40B4-BE49-F238E27FC236}">
                    <a16:creationId xmlns:a16="http://schemas.microsoft.com/office/drawing/2014/main" id="{55F01395-7EF4-4869-899B-BD28D97C1F0B}"/>
                  </a:ext>
                </a:extLst>
              </p:cNvPr>
              <p:cNvSpPr txBox="1"/>
              <p:nvPr/>
            </p:nvSpPr>
            <p:spPr>
              <a:xfrm>
                <a:off x="6319008" y="3934939"/>
                <a:ext cx="1934425" cy="2906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200" dirty="0">
                    <a:solidFill>
                      <a:srgbClr val="7030A0"/>
                    </a:solidFill>
                  </a:rPr>
                  <a:t>z</a:t>
                </a:r>
                <a:r>
                  <a:rPr lang="de-DE" sz="1200" baseline="-25000" dirty="0">
                    <a:solidFill>
                      <a:srgbClr val="7030A0"/>
                    </a:solidFill>
                  </a:rPr>
                  <a:t>3</a:t>
                </a:r>
                <a:r>
                  <a:rPr lang="de-DE" sz="1200" baseline="30000" dirty="0">
                    <a:solidFill>
                      <a:srgbClr val="7030A0"/>
                    </a:solidFill>
                  </a:rPr>
                  <a:t>(2)</a:t>
                </a:r>
                <a:r>
                  <a:rPr lang="de-DE" sz="1200" dirty="0">
                    <a:solidFill>
                      <a:srgbClr val="7030A0"/>
                    </a:solidFill>
                  </a:rPr>
                  <a:t> a</a:t>
                </a:r>
                <a:r>
                  <a:rPr lang="de-DE" sz="1200" baseline="-25000" dirty="0">
                    <a:solidFill>
                      <a:srgbClr val="7030A0"/>
                    </a:solidFill>
                  </a:rPr>
                  <a:t>3</a:t>
                </a:r>
                <a:r>
                  <a:rPr lang="de-DE" sz="1200" baseline="30000" dirty="0">
                    <a:solidFill>
                      <a:srgbClr val="7030A0"/>
                    </a:solidFill>
                  </a:rPr>
                  <a:t>(2)</a:t>
                </a:r>
                <a:endParaRPr lang="de-DE" sz="1200" baseline="-25000" dirty="0">
                  <a:solidFill>
                    <a:srgbClr val="7030A0"/>
                  </a:solidFill>
                </a:endParaRPr>
              </a:p>
            </p:txBody>
          </p:sp>
          <p:sp>
            <p:nvSpPr>
              <p:cNvPr id="84" name="Textfeld 83">
                <a:extLst>
                  <a:ext uri="{FF2B5EF4-FFF2-40B4-BE49-F238E27FC236}">
                    <a16:creationId xmlns:a16="http://schemas.microsoft.com/office/drawing/2014/main" id="{4D379492-4380-46BD-B44F-54CC2D94EF4B}"/>
                  </a:ext>
                </a:extLst>
              </p:cNvPr>
              <p:cNvSpPr txBox="1"/>
              <p:nvPr/>
            </p:nvSpPr>
            <p:spPr>
              <a:xfrm>
                <a:off x="10914523" y="2386317"/>
                <a:ext cx="940266" cy="2906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200" dirty="0">
                    <a:solidFill>
                      <a:srgbClr val="7030A0"/>
                    </a:solidFill>
                  </a:rPr>
                  <a:t>z</a:t>
                </a:r>
                <a:r>
                  <a:rPr lang="de-DE" sz="1200" baseline="-25000" dirty="0">
                    <a:solidFill>
                      <a:srgbClr val="7030A0"/>
                    </a:solidFill>
                  </a:rPr>
                  <a:t>1</a:t>
                </a:r>
                <a:r>
                  <a:rPr lang="de-DE" sz="1200" baseline="30000" dirty="0">
                    <a:solidFill>
                      <a:srgbClr val="7030A0"/>
                    </a:solidFill>
                  </a:rPr>
                  <a:t>(3)</a:t>
                </a:r>
                <a:r>
                  <a:rPr lang="de-DE" sz="1200" dirty="0">
                    <a:solidFill>
                      <a:srgbClr val="7030A0"/>
                    </a:solidFill>
                  </a:rPr>
                  <a:t> a</a:t>
                </a:r>
                <a:r>
                  <a:rPr lang="de-DE" sz="1200" baseline="-25000" dirty="0">
                    <a:solidFill>
                      <a:srgbClr val="7030A0"/>
                    </a:solidFill>
                  </a:rPr>
                  <a:t>1</a:t>
                </a:r>
                <a:r>
                  <a:rPr lang="de-DE" sz="1200" baseline="30000" dirty="0">
                    <a:solidFill>
                      <a:srgbClr val="7030A0"/>
                    </a:solidFill>
                  </a:rPr>
                  <a:t>(3)</a:t>
                </a:r>
                <a:endParaRPr lang="de-DE" sz="1200" baseline="-25000" dirty="0">
                  <a:solidFill>
                    <a:srgbClr val="7030A0"/>
                  </a:solidFill>
                </a:endParaRPr>
              </a:p>
            </p:txBody>
          </p:sp>
          <p:sp>
            <p:nvSpPr>
              <p:cNvPr id="86" name="Textfeld 85">
                <a:extLst>
                  <a:ext uri="{FF2B5EF4-FFF2-40B4-BE49-F238E27FC236}">
                    <a16:creationId xmlns:a16="http://schemas.microsoft.com/office/drawing/2014/main" id="{1F94262B-E4D8-4E09-A95F-36958853F70E}"/>
                  </a:ext>
                </a:extLst>
              </p:cNvPr>
              <p:cNvSpPr txBox="1"/>
              <p:nvPr/>
            </p:nvSpPr>
            <p:spPr>
              <a:xfrm>
                <a:off x="10951322" y="3415017"/>
                <a:ext cx="940266" cy="2906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200" dirty="0">
                    <a:solidFill>
                      <a:srgbClr val="7030A0"/>
                    </a:solidFill>
                  </a:rPr>
                  <a:t>z</a:t>
                </a:r>
                <a:r>
                  <a:rPr lang="de-DE" sz="1200" baseline="-25000" dirty="0">
                    <a:solidFill>
                      <a:srgbClr val="7030A0"/>
                    </a:solidFill>
                  </a:rPr>
                  <a:t>2</a:t>
                </a:r>
                <a:r>
                  <a:rPr lang="de-DE" sz="1200" baseline="30000" dirty="0">
                    <a:solidFill>
                      <a:srgbClr val="7030A0"/>
                    </a:solidFill>
                  </a:rPr>
                  <a:t>(3)</a:t>
                </a:r>
                <a:r>
                  <a:rPr lang="de-DE" sz="1200" dirty="0">
                    <a:solidFill>
                      <a:srgbClr val="7030A0"/>
                    </a:solidFill>
                  </a:rPr>
                  <a:t> a</a:t>
                </a:r>
                <a:r>
                  <a:rPr lang="de-DE" sz="1200" baseline="-25000" dirty="0">
                    <a:solidFill>
                      <a:srgbClr val="7030A0"/>
                    </a:solidFill>
                  </a:rPr>
                  <a:t>2</a:t>
                </a:r>
                <a:r>
                  <a:rPr lang="de-DE" sz="1200" baseline="30000" dirty="0">
                    <a:solidFill>
                      <a:srgbClr val="7030A0"/>
                    </a:solidFill>
                  </a:rPr>
                  <a:t>(3)</a:t>
                </a:r>
                <a:endParaRPr lang="de-DE" sz="1200" baseline="-25000" dirty="0">
                  <a:solidFill>
                    <a:srgbClr val="7030A0"/>
                  </a:solidFill>
                </a:endParaRPr>
              </a:p>
            </p:txBody>
          </p:sp>
          <p:cxnSp>
            <p:nvCxnSpPr>
              <p:cNvPr id="89" name="Gerader Verbinder 88">
                <a:extLst>
                  <a:ext uri="{FF2B5EF4-FFF2-40B4-BE49-F238E27FC236}">
                    <a16:creationId xmlns:a16="http://schemas.microsoft.com/office/drawing/2014/main" id="{647F9C60-6A3E-4979-BFE7-F39C1D602E11}"/>
                  </a:ext>
                </a:extLst>
              </p:cNvPr>
              <p:cNvCxnSpPr>
                <a:cxnSpLocks/>
                <a:stCxn id="11" idx="6"/>
                <a:endCxn id="82" idx="1"/>
              </p:cNvCxnSpPr>
              <p:nvPr/>
            </p:nvCxnSpPr>
            <p:spPr>
              <a:xfrm>
                <a:off x="3156333" y="3493123"/>
                <a:ext cx="3162676" cy="587152"/>
              </a:xfrm>
              <a:prstGeom prst="line">
                <a:avLst/>
              </a:prstGeom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Gerader Verbinder 91">
                <a:extLst>
                  <a:ext uri="{FF2B5EF4-FFF2-40B4-BE49-F238E27FC236}">
                    <a16:creationId xmlns:a16="http://schemas.microsoft.com/office/drawing/2014/main" id="{4B731F63-E43E-4EEE-8F97-C862CE08A3CF}"/>
                  </a:ext>
                </a:extLst>
              </p:cNvPr>
              <p:cNvCxnSpPr>
                <a:cxnSpLocks/>
                <a:endCxn id="18" idx="2"/>
              </p:cNvCxnSpPr>
              <p:nvPr/>
            </p:nvCxnSpPr>
            <p:spPr>
              <a:xfrm flipV="1">
                <a:off x="7130611" y="3565829"/>
                <a:ext cx="3829640" cy="556260"/>
              </a:xfrm>
              <a:prstGeom prst="line">
                <a:avLst/>
              </a:prstGeom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8" name="Textfeld 97">
              <a:extLst>
                <a:ext uri="{FF2B5EF4-FFF2-40B4-BE49-F238E27FC236}">
                  <a16:creationId xmlns:a16="http://schemas.microsoft.com/office/drawing/2014/main" id="{F20E87CE-BCD1-412B-9B3D-DEAB751A6965}"/>
                </a:ext>
              </a:extLst>
            </p:cNvPr>
            <p:cNvSpPr txBox="1"/>
            <p:nvPr/>
          </p:nvSpPr>
          <p:spPr>
            <a:xfrm>
              <a:off x="2320027" y="2309885"/>
              <a:ext cx="461292" cy="2906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rgbClr val="7030A0"/>
                  </a:solidFill>
                </a:rPr>
                <a:t>x</a:t>
              </a:r>
              <a:r>
                <a:rPr lang="de-DE" sz="1200" baseline="-25000" dirty="0">
                  <a:solidFill>
                    <a:srgbClr val="7030A0"/>
                  </a:solidFill>
                </a:rPr>
                <a:t>1</a:t>
              </a:r>
            </a:p>
          </p:txBody>
        </p:sp>
        <p:sp>
          <p:nvSpPr>
            <p:cNvPr id="99" name="Textfeld 98">
              <a:extLst>
                <a:ext uri="{FF2B5EF4-FFF2-40B4-BE49-F238E27FC236}">
                  <a16:creationId xmlns:a16="http://schemas.microsoft.com/office/drawing/2014/main" id="{D544D3F6-2F2F-4E25-9B10-01FD6AF11C42}"/>
                </a:ext>
              </a:extLst>
            </p:cNvPr>
            <p:cNvSpPr txBox="1"/>
            <p:nvPr/>
          </p:nvSpPr>
          <p:spPr>
            <a:xfrm>
              <a:off x="2290604" y="3311794"/>
              <a:ext cx="548238" cy="2906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rgbClr val="7030A0"/>
                  </a:solidFill>
                </a:rPr>
                <a:t>x</a:t>
              </a:r>
              <a:r>
                <a:rPr lang="de-DE" sz="1200" baseline="-25000" dirty="0">
                  <a:solidFill>
                    <a:srgbClr val="7030A0"/>
                  </a:solidFill>
                </a:rPr>
                <a:t>2</a:t>
              </a:r>
            </a:p>
          </p:txBody>
        </p:sp>
        <p:sp>
          <p:nvSpPr>
            <p:cNvPr id="39" name="Flussdiagramm: Verbinder 38">
              <a:extLst>
                <a:ext uri="{FF2B5EF4-FFF2-40B4-BE49-F238E27FC236}">
                  <a16:creationId xmlns:a16="http://schemas.microsoft.com/office/drawing/2014/main" id="{71582D71-08AE-4C15-9751-F57711E33213}"/>
                </a:ext>
              </a:extLst>
            </p:cNvPr>
            <p:cNvSpPr/>
            <p:nvPr/>
          </p:nvSpPr>
          <p:spPr>
            <a:xfrm>
              <a:off x="2076965" y="4127236"/>
              <a:ext cx="811354" cy="790617"/>
            </a:xfrm>
            <a:prstGeom prst="flowChartConnector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aseline="-25000" dirty="0">
                  <a:solidFill>
                    <a:srgbClr val="7030A0"/>
                  </a:solidFill>
                </a:rPr>
                <a:t>1</a:t>
              </a:r>
            </a:p>
          </p:txBody>
        </p:sp>
        <p:cxnSp>
          <p:nvCxnSpPr>
            <p:cNvPr id="40" name="Gerader Verbinder 39">
              <a:extLst>
                <a:ext uri="{FF2B5EF4-FFF2-40B4-BE49-F238E27FC236}">
                  <a16:creationId xmlns:a16="http://schemas.microsoft.com/office/drawing/2014/main" id="{1A023227-5056-4561-875C-4344419CB46C}"/>
                </a:ext>
              </a:extLst>
            </p:cNvPr>
            <p:cNvCxnSpPr>
              <a:cxnSpLocks/>
              <a:stCxn id="39" idx="6"/>
              <a:endCxn id="13" idx="2"/>
            </p:cNvCxnSpPr>
            <p:nvPr/>
          </p:nvCxnSpPr>
          <p:spPr>
            <a:xfrm flipV="1">
              <a:off x="2888319" y="2085997"/>
              <a:ext cx="3151707" cy="2436548"/>
            </a:xfrm>
            <a:prstGeom prst="line">
              <a:avLst/>
            </a:prstGeom>
            <a:ln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Gerader Verbinder 42">
              <a:extLst>
                <a:ext uri="{FF2B5EF4-FFF2-40B4-BE49-F238E27FC236}">
                  <a16:creationId xmlns:a16="http://schemas.microsoft.com/office/drawing/2014/main" id="{0C83F2D8-37BF-483C-92A4-EA5714C4EC3F}"/>
                </a:ext>
              </a:extLst>
            </p:cNvPr>
            <p:cNvCxnSpPr>
              <a:cxnSpLocks/>
              <a:stCxn id="39" idx="6"/>
              <a:endCxn id="79" idx="1"/>
            </p:cNvCxnSpPr>
            <p:nvPr/>
          </p:nvCxnSpPr>
          <p:spPr>
            <a:xfrm flipV="1">
              <a:off x="2888319" y="3076355"/>
              <a:ext cx="3155174" cy="1446190"/>
            </a:xfrm>
            <a:prstGeom prst="line">
              <a:avLst/>
            </a:prstGeom>
            <a:ln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Gerader Verbinder 45">
              <a:extLst>
                <a:ext uri="{FF2B5EF4-FFF2-40B4-BE49-F238E27FC236}">
                  <a16:creationId xmlns:a16="http://schemas.microsoft.com/office/drawing/2014/main" id="{7339DC7C-07F7-4D1F-B801-105D706CEBF9}"/>
                </a:ext>
              </a:extLst>
            </p:cNvPr>
            <p:cNvCxnSpPr>
              <a:cxnSpLocks/>
              <a:stCxn id="39" idx="6"/>
              <a:endCxn id="82" idx="1"/>
            </p:cNvCxnSpPr>
            <p:nvPr/>
          </p:nvCxnSpPr>
          <p:spPr>
            <a:xfrm flipV="1">
              <a:off x="2888319" y="4080275"/>
              <a:ext cx="3162676" cy="442269"/>
            </a:xfrm>
            <a:prstGeom prst="line">
              <a:avLst/>
            </a:prstGeom>
            <a:ln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Flussdiagramm: Verbinder 48">
              <a:extLst>
                <a:ext uri="{FF2B5EF4-FFF2-40B4-BE49-F238E27FC236}">
                  <a16:creationId xmlns:a16="http://schemas.microsoft.com/office/drawing/2014/main" id="{75242854-9CD6-432B-9315-4496660E3616}"/>
                </a:ext>
              </a:extLst>
            </p:cNvPr>
            <p:cNvSpPr/>
            <p:nvPr/>
          </p:nvSpPr>
          <p:spPr>
            <a:xfrm>
              <a:off x="6001313" y="4762131"/>
              <a:ext cx="811354" cy="790617"/>
            </a:xfrm>
            <a:prstGeom prst="flowChartConnector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aseline="-25000" dirty="0">
                  <a:solidFill>
                    <a:srgbClr val="7030A0"/>
                  </a:solidFill>
                </a:rPr>
                <a:t>1</a:t>
              </a:r>
            </a:p>
          </p:txBody>
        </p:sp>
        <p:cxnSp>
          <p:nvCxnSpPr>
            <p:cNvPr id="52" name="Gerader Verbinder 51">
              <a:extLst>
                <a:ext uri="{FF2B5EF4-FFF2-40B4-BE49-F238E27FC236}">
                  <a16:creationId xmlns:a16="http://schemas.microsoft.com/office/drawing/2014/main" id="{85BD5575-99CD-42ED-AE92-9E888EA5AA55}"/>
                </a:ext>
              </a:extLst>
            </p:cNvPr>
            <p:cNvCxnSpPr>
              <a:cxnSpLocks/>
              <a:stCxn id="49" idx="6"/>
              <a:endCxn id="84" idx="1"/>
            </p:cNvCxnSpPr>
            <p:nvPr/>
          </p:nvCxnSpPr>
          <p:spPr>
            <a:xfrm flipV="1">
              <a:off x="6812667" y="2531653"/>
              <a:ext cx="3833842" cy="2625786"/>
            </a:xfrm>
            <a:prstGeom prst="line">
              <a:avLst/>
            </a:prstGeom>
            <a:ln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Gerader Verbinder 53">
              <a:extLst>
                <a:ext uri="{FF2B5EF4-FFF2-40B4-BE49-F238E27FC236}">
                  <a16:creationId xmlns:a16="http://schemas.microsoft.com/office/drawing/2014/main" id="{156D0A2D-1ECC-4712-991E-C1D5F26A144B}"/>
                </a:ext>
              </a:extLst>
            </p:cNvPr>
            <p:cNvCxnSpPr>
              <a:cxnSpLocks/>
              <a:stCxn id="49" idx="6"/>
              <a:endCxn id="86" idx="1"/>
            </p:cNvCxnSpPr>
            <p:nvPr/>
          </p:nvCxnSpPr>
          <p:spPr>
            <a:xfrm flipV="1">
              <a:off x="6812666" y="3560353"/>
              <a:ext cx="3870642" cy="1597086"/>
            </a:xfrm>
            <a:prstGeom prst="line">
              <a:avLst/>
            </a:prstGeom>
            <a:ln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Textfeld 59">
                  <a:extLst>
                    <a:ext uri="{FF2B5EF4-FFF2-40B4-BE49-F238E27FC236}">
                      <a16:creationId xmlns:a16="http://schemas.microsoft.com/office/drawing/2014/main" id="{C66B9BA3-F344-4AFC-8888-9542A1DFE367}"/>
                    </a:ext>
                  </a:extLst>
                </p:cNvPr>
                <p:cNvSpPr txBox="1"/>
                <p:nvPr/>
              </p:nvSpPr>
              <p:spPr>
                <a:xfrm rot="21132359">
                  <a:off x="3249865" y="2091300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i="1" baseline="-2500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de-DE" sz="1200" i="1" baseline="-2500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sup>
                            <m:r>
                              <a:rPr lang="de-DE" sz="1200" i="1"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p>
                      </m:oMath>
                    </m:oMathPara>
                  </a14:m>
                  <a:endParaRPr lang="de-DE" sz="1200" dirty="0"/>
                </a:p>
              </p:txBody>
            </p:sp>
          </mc:Choice>
          <mc:Fallback xmlns="">
            <p:sp>
              <p:nvSpPr>
                <p:cNvPr id="60" name="Textfeld 59">
                  <a:extLst>
                    <a:ext uri="{FF2B5EF4-FFF2-40B4-BE49-F238E27FC236}">
                      <a16:creationId xmlns:a16="http://schemas.microsoft.com/office/drawing/2014/main" id="{C66B9BA3-F344-4AFC-8888-9542A1DFE36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132359">
                  <a:off x="3249865" y="2091300"/>
                  <a:ext cx="647700" cy="284693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Textfeld 60">
                  <a:extLst>
                    <a:ext uri="{FF2B5EF4-FFF2-40B4-BE49-F238E27FC236}">
                      <a16:creationId xmlns:a16="http://schemas.microsoft.com/office/drawing/2014/main" id="{4548EA23-D8A3-4734-A0F4-BB79D7242F3E}"/>
                    </a:ext>
                  </a:extLst>
                </p:cNvPr>
                <p:cNvSpPr txBox="1"/>
                <p:nvPr/>
              </p:nvSpPr>
              <p:spPr>
                <a:xfrm rot="537625">
                  <a:off x="3275927" y="2338362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de-DE" sz="1200" i="1" baseline="-2500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sup>
                            <m:r>
                              <a:rPr lang="de-DE" sz="1200" i="1"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p>
                      </m:oMath>
                    </m:oMathPara>
                  </a14:m>
                  <a:endParaRPr lang="de-DE" sz="1200" dirty="0"/>
                </a:p>
              </p:txBody>
            </p:sp>
          </mc:Choice>
          <mc:Fallback xmlns="">
            <p:sp>
              <p:nvSpPr>
                <p:cNvPr id="61" name="Textfeld 60">
                  <a:extLst>
                    <a:ext uri="{FF2B5EF4-FFF2-40B4-BE49-F238E27FC236}">
                      <a16:creationId xmlns:a16="http://schemas.microsoft.com/office/drawing/2014/main" id="{4548EA23-D8A3-4734-A0F4-BB79D7242F3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37625">
                  <a:off x="3275927" y="2338362"/>
                  <a:ext cx="647700" cy="284693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Textfeld 62">
                  <a:extLst>
                    <a:ext uri="{FF2B5EF4-FFF2-40B4-BE49-F238E27FC236}">
                      <a16:creationId xmlns:a16="http://schemas.microsoft.com/office/drawing/2014/main" id="{48CA03BC-C898-4037-B4EA-B1E897E7B522}"/>
                    </a:ext>
                  </a:extLst>
                </p:cNvPr>
                <p:cNvSpPr txBox="1"/>
                <p:nvPr/>
              </p:nvSpPr>
              <p:spPr>
                <a:xfrm rot="1034911">
                  <a:off x="3302845" y="2591180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de-DE" sz="1200" i="1" baseline="-2500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sup>
                            <m:r>
                              <a:rPr lang="de-DE" sz="1200" i="1"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p>
                      </m:oMath>
                    </m:oMathPara>
                  </a14:m>
                  <a:endParaRPr lang="de-DE" sz="1200" dirty="0"/>
                </a:p>
              </p:txBody>
            </p:sp>
          </mc:Choice>
          <mc:Fallback xmlns="">
            <p:sp>
              <p:nvSpPr>
                <p:cNvPr id="63" name="Textfeld 62">
                  <a:extLst>
                    <a:ext uri="{FF2B5EF4-FFF2-40B4-BE49-F238E27FC236}">
                      <a16:creationId xmlns:a16="http://schemas.microsoft.com/office/drawing/2014/main" id="{48CA03BC-C898-4037-B4EA-B1E897E7B52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034911">
                  <a:off x="3302845" y="2591180"/>
                  <a:ext cx="647700" cy="284693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feld 63">
                  <a:extLst>
                    <a:ext uri="{FF2B5EF4-FFF2-40B4-BE49-F238E27FC236}">
                      <a16:creationId xmlns:a16="http://schemas.microsoft.com/office/drawing/2014/main" id="{83320953-FC17-4000-A119-4F9903F39BA9}"/>
                    </a:ext>
                  </a:extLst>
                </p:cNvPr>
                <p:cNvSpPr txBox="1"/>
                <p:nvPr/>
              </p:nvSpPr>
              <p:spPr>
                <a:xfrm rot="20305657">
                  <a:off x="2961947" y="3033819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latin typeface="Cambria Math" panose="02040503050406030204" pitchFamily="18" charset="0"/>
                              </a:rPr>
                              <m:t>12</m:t>
                            </m:r>
                          </m:e>
                          <m:sup>
                            <m:r>
                              <a:rPr lang="de-DE" sz="1200" i="1"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p>
                      </m:oMath>
                    </m:oMathPara>
                  </a14:m>
                  <a:endParaRPr lang="de-DE" sz="1200" dirty="0"/>
                </a:p>
              </p:txBody>
            </p:sp>
          </mc:Choice>
          <mc:Fallback xmlns="">
            <p:sp>
              <p:nvSpPr>
                <p:cNvPr id="64" name="Textfeld 63">
                  <a:extLst>
                    <a:ext uri="{FF2B5EF4-FFF2-40B4-BE49-F238E27FC236}">
                      <a16:creationId xmlns:a16="http://schemas.microsoft.com/office/drawing/2014/main" id="{83320953-FC17-4000-A119-4F9903F39BA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305657">
                  <a:off x="2961947" y="3033819"/>
                  <a:ext cx="647700" cy="284693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Textfeld 65">
                  <a:extLst>
                    <a:ext uri="{FF2B5EF4-FFF2-40B4-BE49-F238E27FC236}">
                      <a16:creationId xmlns:a16="http://schemas.microsoft.com/office/drawing/2014/main" id="{90637BFD-A3C9-43E0-AAD3-C13D2438699A}"/>
                    </a:ext>
                  </a:extLst>
                </p:cNvPr>
                <p:cNvSpPr txBox="1"/>
                <p:nvPr/>
              </p:nvSpPr>
              <p:spPr>
                <a:xfrm rot="21244584">
                  <a:off x="3134838" y="3200184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latin typeface="Cambria Math" panose="02040503050406030204" pitchFamily="18" charset="0"/>
                              </a:rPr>
                              <m:t>22</m:t>
                            </m:r>
                          </m:e>
                          <m:sup>
                            <m:r>
                              <a:rPr lang="de-DE" sz="1200" i="1"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p>
                      </m:oMath>
                    </m:oMathPara>
                  </a14:m>
                  <a:endParaRPr lang="de-DE" sz="1200" dirty="0"/>
                </a:p>
              </p:txBody>
            </p:sp>
          </mc:Choice>
          <mc:Fallback xmlns="">
            <p:sp>
              <p:nvSpPr>
                <p:cNvPr id="66" name="Textfeld 65">
                  <a:extLst>
                    <a:ext uri="{FF2B5EF4-FFF2-40B4-BE49-F238E27FC236}">
                      <a16:creationId xmlns:a16="http://schemas.microsoft.com/office/drawing/2014/main" id="{90637BFD-A3C9-43E0-AAD3-C13D2438699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244584">
                  <a:off x="3134838" y="3200184"/>
                  <a:ext cx="647700" cy="284693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Textfeld 66">
                  <a:extLst>
                    <a:ext uri="{FF2B5EF4-FFF2-40B4-BE49-F238E27FC236}">
                      <a16:creationId xmlns:a16="http://schemas.microsoft.com/office/drawing/2014/main" id="{8826B8FF-5DF8-48DA-8AF8-04B6357FF0AB}"/>
                    </a:ext>
                  </a:extLst>
                </p:cNvPr>
                <p:cNvSpPr txBox="1"/>
                <p:nvPr/>
              </p:nvSpPr>
              <p:spPr>
                <a:xfrm rot="473313">
                  <a:off x="3213688" y="3378783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latin typeface="Cambria Math" panose="02040503050406030204" pitchFamily="18" charset="0"/>
                              </a:rPr>
                              <m:t>32</m:t>
                            </m:r>
                          </m:e>
                          <m:sup>
                            <m:r>
                              <a:rPr lang="de-DE" sz="1200" i="1"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p>
                      </m:oMath>
                    </m:oMathPara>
                  </a14:m>
                  <a:endParaRPr lang="de-DE" sz="1200" dirty="0"/>
                </a:p>
              </p:txBody>
            </p:sp>
          </mc:Choice>
          <mc:Fallback xmlns="">
            <p:sp>
              <p:nvSpPr>
                <p:cNvPr id="67" name="Textfeld 66">
                  <a:extLst>
                    <a:ext uri="{FF2B5EF4-FFF2-40B4-BE49-F238E27FC236}">
                      <a16:creationId xmlns:a16="http://schemas.microsoft.com/office/drawing/2014/main" id="{8826B8FF-5DF8-48DA-8AF8-04B6357FF0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473313">
                  <a:off x="3213688" y="3378783"/>
                  <a:ext cx="647700" cy="284693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Textfeld 67">
                  <a:extLst>
                    <a:ext uri="{FF2B5EF4-FFF2-40B4-BE49-F238E27FC236}">
                      <a16:creationId xmlns:a16="http://schemas.microsoft.com/office/drawing/2014/main" id="{51C91918-BB6C-40CC-B289-FE7CC820C7B0}"/>
                    </a:ext>
                  </a:extLst>
                </p:cNvPr>
                <p:cNvSpPr txBox="1"/>
                <p:nvPr/>
              </p:nvSpPr>
              <p:spPr>
                <a:xfrm rot="19495639">
                  <a:off x="3101785" y="3785484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de-DE" sz="1200" b="0" i="1" baseline="-25000" smtClean="0">
                                <a:latin typeface="Cambria Math" panose="02040503050406030204" pitchFamily="18" charset="0"/>
                              </a:rPr>
                              <m:t>13</m:t>
                            </m:r>
                          </m:e>
                          <m:sup>
                            <m:r>
                              <a:rPr lang="de-DE" sz="1200" i="1"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p>
                      </m:oMath>
                    </m:oMathPara>
                  </a14:m>
                  <a:endParaRPr lang="de-DE" sz="1200" dirty="0"/>
                </a:p>
              </p:txBody>
            </p:sp>
          </mc:Choice>
          <mc:Fallback xmlns="">
            <p:sp>
              <p:nvSpPr>
                <p:cNvPr id="68" name="Textfeld 67">
                  <a:extLst>
                    <a:ext uri="{FF2B5EF4-FFF2-40B4-BE49-F238E27FC236}">
                      <a16:creationId xmlns:a16="http://schemas.microsoft.com/office/drawing/2014/main" id="{51C91918-BB6C-40CC-B289-FE7CC820C7B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9495639">
                  <a:off x="3101785" y="3785484"/>
                  <a:ext cx="647700" cy="284693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Textfeld 68">
                  <a:extLst>
                    <a:ext uri="{FF2B5EF4-FFF2-40B4-BE49-F238E27FC236}">
                      <a16:creationId xmlns:a16="http://schemas.microsoft.com/office/drawing/2014/main" id="{E6906490-9079-499E-9722-1204A22A0187}"/>
                    </a:ext>
                  </a:extLst>
                </p:cNvPr>
                <p:cNvSpPr txBox="1"/>
                <p:nvPr/>
              </p:nvSpPr>
              <p:spPr>
                <a:xfrm rot="20346999">
                  <a:off x="3329257" y="3933606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de-DE" sz="1200" b="0" i="1" baseline="-25000" smtClean="0">
                                <a:latin typeface="Cambria Math" panose="02040503050406030204" pitchFamily="18" charset="0"/>
                              </a:rPr>
                              <m:t>23</m:t>
                            </m:r>
                          </m:e>
                          <m:sup>
                            <m:r>
                              <a:rPr lang="de-DE" sz="1200" i="1"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p>
                      </m:oMath>
                    </m:oMathPara>
                  </a14:m>
                  <a:endParaRPr lang="de-DE" sz="1200" dirty="0"/>
                </a:p>
              </p:txBody>
            </p:sp>
          </mc:Choice>
          <mc:Fallback xmlns="">
            <p:sp>
              <p:nvSpPr>
                <p:cNvPr id="69" name="Textfeld 68">
                  <a:extLst>
                    <a:ext uri="{FF2B5EF4-FFF2-40B4-BE49-F238E27FC236}">
                      <a16:creationId xmlns:a16="http://schemas.microsoft.com/office/drawing/2014/main" id="{E6906490-9079-499E-9722-1204A22A018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346999">
                  <a:off x="3329257" y="3933606"/>
                  <a:ext cx="647700" cy="284693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Textfeld 69">
                  <a:extLst>
                    <a:ext uri="{FF2B5EF4-FFF2-40B4-BE49-F238E27FC236}">
                      <a16:creationId xmlns:a16="http://schemas.microsoft.com/office/drawing/2014/main" id="{5CBBA852-7D46-4F05-A279-5151F7BDB594}"/>
                    </a:ext>
                  </a:extLst>
                </p:cNvPr>
                <p:cNvSpPr txBox="1"/>
                <p:nvPr/>
              </p:nvSpPr>
              <p:spPr>
                <a:xfrm rot="21211593">
                  <a:off x="3355132" y="4193029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de-DE" sz="1200" b="0" i="1" baseline="-25000" smtClean="0">
                                <a:latin typeface="Cambria Math" panose="02040503050406030204" pitchFamily="18" charset="0"/>
                              </a:rPr>
                              <m:t>33</m:t>
                            </m:r>
                          </m:e>
                          <m:sup>
                            <m:r>
                              <a:rPr lang="de-DE" sz="1200" i="1"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p>
                      </m:oMath>
                    </m:oMathPara>
                  </a14:m>
                  <a:endParaRPr lang="de-DE" sz="1200" dirty="0"/>
                </a:p>
              </p:txBody>
            </p:sp>
          </mc:Choice>
          <mc:Fallback xmlns="">
            <p:sp>
              <p:nvSpPr>
                <p:cNvPr id="70" name="Textfeld 69">
                  <a:extLst>
                    <a:ext uri="{FF2B5EF4-FFF2-40B4-BE49-F238E27FC236}">
                      <a16:creationId xmlns:a16="http://schemas.microsoft.com/office/drawing/2014/main" id="{5CBBA852-7D46-4F05-A279-5151F7BDB59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211593">
                  <a:off x="3355132" y="4193029"/>
                  <a:ext cx="647700" cy="284693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Textfeld 96">
                  <a:extLst>
                    <a:ext uri="{FF2B5EF4-FFF2-40B4-BE49-F238E27FC236}">
                      <a16:creationId xmlns:a16="http://schemas.microsoft.com/office/drawing/2014/main" id="{16B41562-AC7B-41E6-A6B4-A8558E266D62}"/>
                    </a:ext>
                  </a:extLst>
                </p:cNvPr>
                <p:cNvSpPr txBox="1"/>
                <p:nvPr/>
              </p:nvSpPr>
              <p:spPr>
                <a:xfrm rot="20268254">
                  <a:off x="7279404" y="3550992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latin typeface="Cambria Math" panose="02040503050406030204" pitchFamily="18" charset="0"/>
                              </a:rPr>
                              <m:t>22</m:t>
                            </m:r>
                          </m:e>
                          <m:sup>
                            <m:r>
                              <a:rPr lang="de-DE" sz="12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de-DE" sz="12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de-DE" sz="1200" dirty="0"/>
                </a:p>
              </p:txBody>
            </p:sp>
          </mc:Choice>
          <mc:Fallback xmlns="">
            <p:sp>
              <p:nvSpPr>
                <p:cNvPr id="97" name="Textfeld 96">
                  <a:extLst>
                    <a:ext uri="{FF2B5EF4-FFF2-40B4-BE49-F238E27FC236}">
                      <a16:creationId xmlns:a16="http://schemas.microsoft.com/office/drawing/2014/main" id="{16B41562-AC7B-41E6-A6B4-A8558E266D6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268254">
                  <a:off x="7279404" y="3550992"/>
                  <a:ext cx="647700" cy="284693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Textfeld 99">
                  <a:extLst>
                    <a:ext uri="{FF2B5EF4-FFF2-40B4-BE49-F238E27FC236}">
                      <a16:creationId xmlns:a16="http://schemas.microsoft.com/office/drawing/2014/main" id="{B9BB9D79-157A-4CA3-907B-57CADD92DB28}"/>
                    </a:ext>
                  </a:extLst>
                </p:cNvPr>
                <p:cNvSpPr txBox="1"/>
                <p:nvPr/>
              </p:nvSpPr>
              <p:spPr>
                <a:xfrm rot="20861327">
                  <a:off x="7380430" y="3750121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latin typeface="Cambria Math" panose="02040503050406030204" pitchFamily="18" charset="0"/>
                              </a:rPr>
                              <m:t>32</m:t>
                            </m:r>
                          </m:e>
                          <m:sup>
                            <m:r>
                              <a:rPr lang="de-DE" sz="12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de-DE" sz="12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de-DE" sz="1200" dirty="0"/>
                </a:p>
              </p:txBody>
            </p:sp>
          </mc:Choice>
          <mc:Fallback xmlns="">
            <p:sp>
              <p:nvSpPr>
                <p:cNvPr id="100" name="Textfeld 99">
                  <a:extLst>
                    <a:ext uri="{FF2B5EF4-FFF2-40B4-BE49-F238E27FC236}">
                      <a16:creationId xmlns:a16="http://schemas.microsoft.com/office/drawing/2014/main" id="{B9BB9D79-157A-4CA3-907B-57CADD92DB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861327">
                  <a:off x="7380430" y="3750121"/>
                  <a:ext cx="647700" cy="284693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" name="Textfeld 101">
                  <a:extLst>
                    <a:ext uri="{FF2B5EF4-FFF2-40B4-BE49-F238E27FC236}">
                      <a16:creationId xmlns:a16="http://schemas.microsoft.com/office/drawing/2014/main" id="{5BA3C0A0-AC59-4E99-BE4F-466CD21B3F2E}"/>
                    </a:ext>
                  </a:extLst>
                </p:cNvPr>
                <p:cNvSpPr txBox="1"/>
                <p:nvPr/>
              </p:nvSpPr>
              <p:spPr>
                <a:xfrm rot="19641867">
                  <a:off x="7357286" y="4292730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de-DE" sz="1200" b="0" i="1" baseline="-25000" smtClean="0">
                                <a:latin typeface="Cambria Math" panose="02040503050406030204" pitchFamily="18" charset="0"/>
                              </a:rPr>
                              <m:t>11</m:t>
                            </m:r>
                          </m:e>
                          <m:sup>
                            <m:r>
                              <a:rPr lang="de-DE" sz="12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de-DE" sz="12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de-DE" sz="1200" dirty="0"/>
                </a:p>
              </p:txBody>
            </p:sp>
          </mc:Choice>
          <mc:Fallback xmlns="">
            <p:sp>
              <p:nvSpPr>
                <p:cNvPr id="102" name="Textfeld 101">
                  <a:extLst>
                    <a:ext uri="{FF2B5EF4-FFF2-40B4-BE49-F238E27FC236}">
                      <a16:creationId xmlns:a16="http://schemas.microsoft.com/office/drawing/2014/main" id="{5BA3C0A0-AC59-4E99-BE4F-466CD21B3F2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9641867">
                  <a:off x="7357286" y="4292730"/>
                  <a:ext cx="647700" cy="284693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3" name="Textfeld 102">
                  <a:extLst>
                    <a:ext uri="{FF2B5EF4-FFF2-40B4-BE49-F238E27FC236}">
                      <a16:creationId xmlns:a16="http://schemas.microsoft.com/office/drawing/2014/main" id="{A0A6897E-C0AA-4974-B81F-74FC5C9B1E42}"/>
                    </a:ext>
                  </a:extLst>
                </p:cNvPr>
                <p:cNvSpPr txBox="1"/>
                <p:nvPr/>
              </p:nvSpPr>
              <p:spPr>
                <a:xfrm rot="20200944">
                  <a:off x="7488003" y="4493414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de-DE" sz="1200" b="0" i="1" baseline="-25000" smtClean="0">
                                <a:latin typeface="Cambria Math" panose="02040503050406030204" pitchFamily="18" charset="0"/>
                              </a:rPr>
                              <m:t>21</m:t>
                            </m:r>
                          </m:e>
                          <m:sup>
                            <m:r>
                              <a:rPr lang="de-DE" sz="12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de-DE" sz="12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de-DE" sz="1200" dirty="0"/>
                </a:p>
              </p:txBody>
            </p:sp>
          </mc:Choice>
          <mc:Fallback xmlns="">
            <p:sp>
              <p:nvSpPr>
                <p:cNvPr id="103" name="Textfeld 102">
                  <a:extLst>
                    <a:ext uri="{FF2B5EF4-FFF2-40B4-BE49-F238E27FC236}">
                      <a16:creationId xmlns:a16="http://schemas.microsoft.com/office/drawing/2014/main" id="{A0A6897E-C0AA-4974-B81F-74FC5C9B1E4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200944">
                  <a:off x="7488003" y="4493414"/>
                  <a:ext cx="647700" cy="284693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4" name="Textfeld 103">
                  <a:extLst>
                    <a:ext uri="{FF2B5EF4-FFF2-40B4-BE49-F238E27FC236}">
                      <a16:creationId xmlns:a16="http://schemas.microsoft.com/office/drawing/2014/main" id="{6129D651-8BF9-4452-9BE7-53EB595E51A0}"/>
                    </a:ext>
                  </a:extLst>
                </p:cNvPr>
                <p:cNvSpPr txBox="1"/>
                <p:nvPr/>
              </p:nvSpPr>
              <p:spPr>
                <a:xfrm rot="21121081">
                  <a:off x="7249871" y="2745308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latin typeface="Cambria Math" panose="02040503050406030204" pitchFamily="18" charset="0"/>
                              </a:rPr>
                              <m:t>22</m:t>
                            </m:r>
                          </m:e>
                          <m:sup>
                            <m:r>
                              <a:rPr lang="de-DE" sz="12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de-DE" sz="12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de-DE" sz="1200" dirty="0"/>
                </a:p>
              </p:txBody>
            </p:sp>
          </mc:Choice>
          <mc:Fallback xmlns="">
            <p:sp>
              <p:nvSpPr>
                <p:cNvPr id="104" name="Textfeld 103">
                  <a:extLst>
                    <a:ext uri="{FF2B5EF4-FFF2-40B4-BE49-F238E27FC236}">
                      <a16:creationId xmlns:a16="http://schemas.microsoft.com/office/drawing/2014/main" id="{6129D651-8BF9-4452-9BE7-53EB595E51A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121081">
                  <a:off x="7249871" y="2745308"/>
                  <a:ext cx="647700" cy="284693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5" name="Textfeld 104">
                  <a:extLst>
                    <a:ext uri="{FF2B5EF4-FFF2-40B4-BE49-F238E27FC236}">
                      <a16:creationId xmlns:a16="http://schemas.microsoft.com/office/drawing/2014/main" id="{5006FF0F-D10D-4941-8956-00D4990ED2BA}"/>
                    </a:ext>
                  </a:extLst>
                </p:cNvPr>
                <p:cNvSpPr txBox="1"/>
                <p:nvPr/>
              </p:nvSpPr>
              <p:spPr>
                <a:xfrm rot="430678">
                  <a:off x="7300170" y="2949552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latin typeface="Cambria Math" panose="02040503050406030204" pitchFamily="18" charset="0"/>
                              </a:rPr>
                              <m:t>32</m:t>
                            </m:r>
                          </m:e>
                          <m:sup>
                            <m:r>
                              <a:rPr lang="de-DE" sz="12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de-DE" sz="12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de-DE" sz="1200" dirty="0"/>
                </a:p>
              </p:txBody>
            </p:sp>
          </mc:Choice>
          <mc:Fallback xmlns="">
            <p:sp>
              <p:nvSpPr>
                <p:cNvPr id="105" name="Textfeld 104">
                  <a:extLst>
                    <a:ext uri="{FF2B5EF4-FFF2-40B4-BE49-F238E27FC236}">
                      <a16:creationId xmlns:a16="http://schemas.microsoft.com/office/drawing/2014/main" id="{5006FF0F-D10D-4941-8956-00D4990ED2B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430678">
                  <a:off x="7300170" y="2949552"/>
                  <a:ext cx="647700" cy="284693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6" name="Textfeld 105">
                  <a:extLst>
                    <a:ext uri="{FF2B5EF4-FFF2-40B4-BE49-F238E27FC236}">
                      <a16:creationId xmlns:a16="http://schemas.microsoft.com/office/drawing/2014/main" id="{BA94EB87-DFE3-4304-9560-A5A511EE2324}"/>
                    </a:ext>
                  </a:extLst>
                </p:cNvPr>
                <p:cNvSpPr txBox="1"/>
                <p:nvPr/>
              </p:nvSpPr>
              <p:spPr>
                <a:xfrm rot="406972">
                  <a:off x="7259758" y="1921081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latin typeface="Cambria Math" panose="02040503050406030204" pitchFamily="18" charset="0"/>
                              </a:rPr>
                              <m:t>22</m:t>
                            </m:r>
                          </m:e>
                          <m:sup>
                            <m:r>
                              <a:rPr lang="de-DE" sz="12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de-DE" sz="12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de-DE" sz="1200" dirty="0"/>
                </a:p>
              </p:txBody>
            </p:sp>
          </mc:Choice>
          <mc:Fallback xmlns="">
            <p:sp>
              <p:nvSpPr>
                <p:cNvPr id="106" name="Textfeld 105">
                  <a:extLst>
                    <a:ext uri="{FF2B5EF4-FFF2-40B4-BE49-F238E27FC236}">
                      <a16:creationId xmlns:a16="http://schemas.microsoft.com/office/drawing/2014/main" id="{BA94EB87-DFE3-4304-9560-A5A511EE23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406972">
                  <a:off x="7259758" y="1921081"/>
                  <a:ext cx="647700" cy="284693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" name="Textfeld 106">
                  <a:extLst>
                    <a:ext uri="{FF2B5EF4-FFF2-40B4-BE49-F238E27FC236}">
                      <a16:creationId xmlns:a16="http://schemas.microsoft.com/office/drawing/2014/main" id="{184BF8FA-DC10-4862-A81B-CE20ABD5DE8A}"/>
                    </a:ext>
                  </a:extLst>
                </p:cNvPr>
                <p:cNvSpPr txBox="1"/>
                <p:nvPr/>
              </p:nvSpPr>
              <p:spPr>
                <a:xfrm rot="1348392">
                  <a:off x="7310057" y="2125325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latin typeface="Cambria Math" panose="02040503050406030204" pitchFamily="18" charset="0"/>
                              </a:rPr>
                              <m:t>32</m:t>
                            </m:r>
                          </m:e>
                          <m:sup>
                            <m:r>
                              <a:rPr lang="de-DE" sz="12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de-DE" sz="12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de-DE" sz="1200" dirty="0"/>
                </a:p>
              </p:txBody>
            </p:sp>
          </mc:Choice>
          <mc:Fallback xmlns="">
            <p:sp>
              <p:nvSpPr>
                <p:cNvPr id="107" name="Textfeld 106">
                  <a:extLst>
                    <a:ext uri="{FF2B5EF4-FFF2-40B4-BE49-F238E27FC236}">
                      <a16:creationId xmlns:a16="http://schemas.microsoft.com/office/drawing/2014/main" id="{184BF8FA-DC10-4862-A81B-CE20ABD5DE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348392">
                  <a:off x="7310057" y="2125325"/>
                  <a:ext cx="647700" cy="284693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9" name="Rechteck 18">
            <a:extLst>
              <a:ext uri="{FF2B5EF4-FFF2-40B4-BE49-F238E27FC236}">
                <a16:creationId xmlns:a16="http://schemas.microsoft.com/office/drawing/2014/main" id="{DA7D6AA8-3161-472D-B82E-D703398157B7}"/>
              </a:ext>
            </a:extLst>
          </p:cNvPr>
          <p:cNvSpPr/>
          <p:nvPr/>
        </p:nvSpPr>
        <p:spPr>
          <a:xfrm>
            <a:off x="1102837" y="2265255"/>
            <a:ext cx="557728" cy="278118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0" name="Rechteck 89">
            <a:extLst>
              <a:ext uri="{FF2B5EF4-FFF2-40B4-BE49-F238E27FC236}">
                <a16:creationId xmlns:a16="http://schemas.microsoft.com/office/drawing/2014/main" id="{F0369401-CF96-4752-B82D-0D7A01675899}"/>
              </a:ext>
            </a:extLst>
          </p:cNvPr>
          <p:cNvSpPr/>
          <p:nvPr/>
        </p:nvSpPr>
        <p:spPr>
          <a:xfrm>
            <a:off x="2121567" y="2268343"/>
            <a:ext cx="557728" cy="278118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F40DDACA-F551-443D-BF0E-61D902B732E0}"/>
              </a:ext>
            </a:extLst>
          </p:cNvPr>
          <p:cNvCxnSpPr>
            <a:cxnSpLocks/>
            <a:stCxn id="19" idx="3"/>
          </p:cNvCxnSpPr>
          <p:nvPr/>
        </p:nvCxnSpPr>
        <p:spPr>
          <a:xfrm>
            <a:off x="1660565" y="3655849"/>
            <a:ext cx="295249" cy="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DD197D39-6209-4953-AC68-70AB4E8421B0}"/>
              </a:ext>
            </a:extLst>
          </p:cNvPr>
          <p:cNvCxnSpPr>
            <a:cxnSpLocks/>
            <a:stCxn id="90" idx="3"/>
          </p:cNvCxnSpPr>
          <p:nvPr/>
        </p:nvCxnSpPr>
        <p:spPr>
          <a:xfrm>
            <a:off x="2679295" y="3658937"/>
            <a:ext cx="8830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1" name="Gruppieren 100">
            <a:extLst>
              <a:ext uri="{FF2B5EF4-FFF2-40B4-BE49-F238E27FC236}">
                <a16:creationId xmlns:a16="http://schemas.microsoft.com/office/drawing/2014/main" id="{98D7F8EB-889B-4B4E-B88C-0E630A3A2E0A}"/>
              </a:ext>
            </a:extLst>
          </p:cNvPr>
          <p:cNvGrpSpPr/>
          <p:nvPr/>
        </p:nvGrpSpPr>
        <p:grpSpPr>
          <a:xfrm>
            <a:off x="838200" y="5232176"/>
            <a:ext cx="918841" cy="1096627"/>
            <a:chOff x="-358209" y="5658417"/>
            <a:chExt cx="6951105" cy="1096627"/>
          </a:xfrm>
        </p:grpSpPr>
        <p:sp>
          <p:nvSpPr>
            <p:cNvPr id="108" name="Geschweifte Klammer links 107">
              <a:extLst>
                <a:ext uri="{FF2B5EF4-FFF2-40B4-BE49-F238E27FC236}">
                  <a16:creationId xmlns:a16="http://schemas.microsoft.com/office/drawing/2014/main" id="{A80B284D-22AE-4AAE-BC57-BCC6A09AFAE0}"/>
                </a:ext>
              </a:extLst>
            </p:cNvPr>
            <p:cNvSpPr/>
            <p:nvPr/>
          </p:nvSpPr>
          <p:spPr>
            <a:xfrm rot="16200000">
              <a:off x="3466716" y="3835492"/>
              <a:ext cx="573408" cy="4219257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9" name="Textfeld 108">
              <a:extLst>
                <a:ext uri="{FF2B5EF4-FFF2-40B4-BE49-F238E27FC236}">
                  <a16:creationId xmlns:a16="http://schemas.microsoft.com/office/drawing/2014/main" id="{4D7FB46D-7379-4DCC-A8AA-87E7617DD4B4}"/>
                </a:ext>
              </a:extLst>
            </p:cNvPr>
            <p:cNvSpPr txBox="1"/>
            <p:nvPr/>
          </p:nvSpPr>
          <p:spPr>
            <a:xfrm>
              <a:off x="-358209" y="6231824"/>
              <a:ext cx="695110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/>
                <a:t>faltende </a:t>
              </a:r>
            </a:p>
            <a:p>
              <a:r>
                <a:rPr lang="de-DE" sz="1400" dirty="0"/>
                <a:t>Schicht</a:t>
              </a:r>
            </a:p>
          </p:txBody>
        </p:sp>
      </p:grpSp>
      <p:grpSp>
        <p:nvGrpSpPr>
          <p:cNvPr id="110" name="Gruppieren 109">
            <a:extLst>
              <a:ext uri="{FF2B5EF4-FFF2-40B4-BE49-F238E27FC236}">
                <a16:creationId xmlns:a16="http://schemas.microsoft.com/office/drawing/2014/main" id="{99A1531F-F771-40CA-9C92-E7440BC2A83D}"/>
              </a:ext>
            </a:extLst>
          </p:cNvPr>
          <p:cNvGrpSpPr/>
          <p:nvPr/>
        </p:nvGrpSpPr>
        <p:grpSpPr>
          <a:xfrm>
            <a:off x="1852610" y="5257269"/>
            <a:ext cx="918841" cy="1096627"/>
            <a:chOff x="-358209" y="5658417"/>
            <a:chExt cx="6951105" cy="1096627"/>
          </a:xfrm>
        </p:grpSpPr>
        <p:sp>
          <p:nvSpPr>
            <p:cNvPr id="111" name="Geschweifte Klammer links 110">
              <a:extLst>
                <a:ext uri="{FF2B5EF4-FFF2-40B4-BE49-F238E27FC236}">
                  <a16:creationId xmlns:a16="http://schemas.microsoft.com/office/drawing/2014/main" id="{58745691-D9EA-4E90-9577-C026D717C9FE}"/>
                </a:ext>
              </a:extLst>
            </p:cNvPr>
            <p:cNvSpPr/>
            <p:nvPr/>
          </p:nvSpPr>
          <p:spPr>
            <a:xfrm rot="16200000">
              <a:off x="3466716" y="3835492"/>
              <a:ext cx="573408" cy="4219257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2" name="Textfeld 111">
              <a:extLst>
                <a:ext uri="{FF2B5EF4-FFF2-40B4-BE49-F238E27FC236}">
                  <a16:creationId xmlns:a16="http://schemas.microsoft.com/office/drawing/2014/main" id="{58992C6F-9F74-4A94-8FE8-5ED80E899DCC}"/>
                </a:ext>
              </a:extLst>
            </p:cNvPr>
            <p:cNvSpPr txBox="1"/>
            <p:nvPr/>
          </p:nvSpPr>
          <p:spPr>
            <a:xfrm>
              <a:off x="-358209" y="6231824"/>
              <a:ext cx="695110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/>
                <a:t>faltende </a:t>
              </a:r>
            </a:p>
            <a:p>
              <a:r>
                <a:rPr lang="de-DE" sz="1400" dirty="0"/>
                <a:t>Schicht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67756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2209C0AC-85AF-4146-88CF-A379D5800F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6114"/>
            <a:ext cx="10515600" cy="1053874"/>
          </a:xfrm>
        </p:spPr>
        <p:txBody>
          <a:bodyPr>
            <a:normAutofit/>
          </a:bodyPr>
          <a:lstStyle/>
          <a:p>
            <a:r>
              <a:rPr lang="de-DE" sz="4000" dirty="0"/>
              <a:t>Gliederung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AD037E5E-9F73-49C3-A939-7C712A4A5A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17625"/>
            <a:ext cx="10515600" cy="5213804"/>
          </a:xfrm>
        </p:spPr>
        <p:txBody>
          <a:bodyPr>
            <a:noAutofit/>
          </a:bodyPr>
          <a:lstStyle/>
          <a:p>
            <a:r>
              <a:rPr lang="de-DE" sz="2000" dirty="0"/>
              <a:t>Übersicht über maschinelles Lernen</a:t>
            </a:r>
          </a:p>
          <a:p>
            <a:r>
              <a:rPr lang="de-DE" sz="2000" dirty="0"/>
              <a:t>Reizweiterleitung in einem neuronalen Netz</a:t>
            </a:r>
          </a:p>
          <a:p>
            <a:pPr lvl="1"/>
            <a:r>
              <a:rPr lang="de-DE" sz="2000" dirty="0"/>
              <a:t>Aufbau und Funktionsweise</a:t>
            </a:r>
          </a:p>
          <a:p>
            <a:r>
              <a:rPr lang="de-DE" sz="2000" dirty="0"/>
              <a:t>Zweck neuronaler Netze</a:t>
            </a:r>
          </a:p>
          <a:p>
            <a:r>
              <a:rPr lang="de-DE" sz="2000" dirty="0"/>
              <a:t>Training neuronaler Netze</a:t>
            </a:r>
          </a:p>
          <a:p>
            <a:pPr lvl="1"/>
            <a:r>
              <a:rPr lang="de-DE" sz="2000" dirty="0"/>
              <a:t>Fehlerfunktion</a:t>
            </a:r>
          </a:p>
          <a:p>
            <a:pPr lvl="1"/>
            <a:r>
              <a:rPr lang="de-DE" sz="2000" dirty="0"/>
              <a:t>Gradient Descent</a:t>
            </a:r>
          </a:p>
          <a:p>
            <a:pPr lvl="1"/>
            <a:r>
              <a:rPr lang="de-DE" sz="2000" dirty="0"/>
              <a:t>Backpropagation</a:t>
            </a:r>
          </a:p>
          <a:p>
            <a:r>
              <a:rPr lang="de-DE" sz="2000" dirty="0"/>
              <a:t>Funktionsweise faltender neuronaler Netze</a:t>
            </a:r>
          </a:p>
          <a:p>
            <a:r>
              <a:rPr lang="de-DE" sz="2000" dirty="0"/>
              <a:t>mögliche Probleme beim Training neuronaler Netze</a:t>
            </a:r>
          </a:p>
          <a:p>
            <a:r>
              <a:rPr lang="de-DE" sz="2000" dirty="0"/>
              <a:t>Vergleich zwischen neuronalen Netzen und biologischen neuronalen Netzen</a:t>
            </a:r>
          </a:p>
          <a:p>
            <a:r>
              <a:rPr lang="de-DE" sz="2000" dirty="0"/>
              <a:t>Implementierung eines faltenden neuronalen Netzes</a:t>
            </a:r>
          </a:p>
          <a:p>
            <a:r>
              <a:rPr lang="de-DE" sz="2000" dirty="0"/>
              <a:t>Beantwortung der Problemfrage</a:t>
            </a:r>
          </a:p>
          <a:p>
            <a:endParaRPr lang="de-DE" sz="2000" dirty="0"/>
          </a:p>
          <a:p>
            <a:endParaRPr lang="de-DE" sz="2000" dirty="0"/>
          </a:p>
        </p:txBody>
      </p:sp>
    </p:spTree>
    <p:extLst>
      <p:ext uri="{BB962C8B-B14F-4D97-AF65-F5344CB8AC3E}">
        <p14:creationId xmlns:p14="http://schemas.microsoft.com/office/powerpoint/2010/main" val="22276165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hteck 18">
            <a:extLst>
              <a:ext uri="{FF2B5EF4-FFF2-40B4-BE49-F238E27FC236}">
                <a16:creationId xmlns:a16="http://schemas.microsoft.com/office/drawing/2014/main" id="{DA7D6AA8-3161-472D-B82E-D703398157B7}"/>
              </a:ext>
            </a:extLst>
          </p:cNvPr>
          <p:cNvSpPr/>
          <p:nvPr/>
        </p:nvSpPr>
        <p:spPr>
          <a:xfrm>
            <a:off x="3530851" y="1720744"/>
            <a:ext cx="7500130" cy="389025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F40DDACA-F551-443D-BF0E-61D902B732E0}"/>
              </a:ext>
            </a:extLst>
          </p:cNvPr>
          <p:cNvCxnSpPr>
            <a:cxnSpLocks/>
          </p:cNvCxnSpPr>
          <p:nvPr/>
        </p:nvCxnSpPr>
        <p:spPr>
          <a:xfrm>
            <a:off x="11153869" y="3344924"/>
            <a:ext cx="715913" cy="15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FD306AB1-3B4D-4CDA-B123-E04947E6C96B}"/>
              </a:ext>
            </a:extLst>
          </p:cNvPr>
          <p:cNvCxnSpPr>
            <a:cxnSpLocks/>
          </p:cNvCxnSpPr>
          <p:nvPr/>
        </p:nvCxnSpPr>
        <p:spPr>
          <a:xfrm>
            <a:off x="3127602" y="2896939"/>
            <a:ext cx="36472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D01C2150-9246-4953-B919-315A1C84D1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2589" y="1709441"/>
            <a:ext cx="1428750" cy="128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3" name="Picture 2">
            <a:extLst>
              <a:ext uri="{FF2B5EF4-FFF2-40B4-BE49-F238E27FC236}">
                <a16:creationId xmlns:a16="http://schemas.microsoft.com/office/drawing/2014/main" id="{FEDCFC5C-069C-4261-91B9-8646F5402E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2172" y="1995200"/>
            <a:ext cx="1428750" cy="128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4" name="Picture 2">
            <a:extLst>
              <a:ext uri="{FF2B5EF4-FFF2-40B4-BE49-F238E27FC236}">
                <a16:creationId xmlns:a16="http://schemas.microsoft.com/office/drawing/2014/main" id="{D6426623-4951-4C7C-B5B2-F8C7AFCD79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2280959"/>
            <a:ext cx="1428750" cy="128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creen Shot 2016-07-24 at 11.25.24 PM">
            <a:extLst>
              <a:ext uri="{FF2B5EF4-FFF2-40B4-BE49-F238E27FC236}">
                <a16:creationId xmlns:a16="http://schemas.microsoft.com/office/drawing/2014/main" id="{3D0E4D77-AD2A-4A4B-BA6E-EAD6435B2E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6228" y="4858034"/>
            <a:ext cx="704850" cy="600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onvolution_schematic">
            <a:extLst>
              <a:ext uri="{FF2B5EF4-FFF2-40B4-BE49-F238E27FC236}">
                <a16:creationId xmlns:a16="http://schemas.microsoft.com/office/drawing/2014/main" id="{D402325D-F816-49C1-927F-D0D56A23FD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86" b="24524"/>
          <a:stretch/>
        </p:blipFill>
        <p:spPr bwMode="auto">
          <a:xfrm>
            <a:off x="3565600" y="2032593"/>
            <a:ext cx="1710141" cy="821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5" name="Picture 6" descr="Convolution_schematic">
            <a:extLst>
              <a:ext uri="{FF2B5EF4-FFF2-40B4-BE49-F238E27FC236}">
                <a16:creationId xmlns:a16="http://schemas.microsoft.com/office/drawing/2014/main" id="{310FC9CB-B8C1-42DC-BDE2-25C167F57F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86" b="24524"/>
          <a:stretch/>
        </p:blipFill>
        <p:spPr bwMode="auto">
          <a:xfrm>
            <a:off x="3565600" y="2935648"/>
            <a:ext cx="1710141" cy="821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6" name="Picture 6" descr="Convolution_schematic">
            <a:extLst>
              <a:ext uri="{FF2B5EF4-FFF2-40B4-BE49-F238E27FC236}">
                <a16:creationId xmlns:a16="http://schemas.microsoft.com/office/drawing/2014/main" id="{FA724EE3-7007-493E-BC61-726C0C2F5F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86" b="24524"/>
          <a:stretch/>
        </p:blipFill>
        <p:spPr bwMode="auto">
          <a:xfrm>
            <a:off x="3565599" y="3838703"/>
            <a:ext cx="1710141" cy="821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23642B46-89FB-47E7-9A20-091EE623C428}"/>
              </a:ext>
            </a:extLst>
          </p:cNvPr>
          <p:cNvCxnSpPr>
            <a:cxnSpLocks/>
            <a:stCxn id="1030" idx="3"/>
          </p:cNvCxnSpPr>
          <p:nvPr/>
        </p:nvCxnSpPr>
        <p:spPr>
          <a:xfrm>
            <a:off x="5275741" y="2443379"/>
            <a:ext cx="238127" cy="7428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Gerade Verbindung mit Pfeil 116">
            <a:extLst>
              <a:ext uri="{FF2B5EF4-FFF2-40B4-BE49-F238E27FC236}">
                <a16:creationId xmlns:a16="http://schemas.microsoft.com/office/drawing/2014/main" id="{C762D978-CD6E-4BC8-A4B8-A6207865D131}"/>
              </a:ext>
            </a:extLst>
          </p:cNvPr>
          <p:cNvCxnSpPr>
            <a:cxnSpLocks/>
            <a:stCxn id="115" idx="3"/>
          </p:cNvCxnSpPr>
          <p:nvPr/>
        </p:nvCxnSpPr>
        <p:spPr>
          <a:xfrm>
            <a:off x="5275741" y="3346434"/>
            <a:ext cx="2381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Gerade Verbindung mit Pfeil 117">
            <a:extLst>
              <a:ext uri="{FF2B5EF4-FFF2-40B4-BE49-F238E27FC236}">
                <a16:creationId xmlns:a16="http://schemas.microsoft.com/office/drawing/2014/main" id="{E3CE966F-1AB7-4065-B8FF-F69BABD9D983}"/>
              </a:ext>
            </a:extLst>
          </p:cNvPr>
          <p:cNvCxnSpPr>
            <a:cxnSpLocks/>
            <a:stCxn id="116" idx="3"/>
          </p:cNvCxnSpPr>
          <p:nvPr/>
        </p:nvCxnSpPr>
        <p:spPr>
          <a:xfrm flipV="1">
            <a:off x="5275740" y="3506656"/>
            <a:ext cx="238128" cy="7428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feld 50">
                <a:extLst>
                  <a:ext uri="{FF2B5EF4-FFF2-40B4-BE49-F238E27FC236}">
                    <a16:creationId xmlns:a16="http://schemas.microsoft.com/office/drawing/2014/main" id="{EF3D5013-EB4B-421C-96FC-F67A4FD2E111}"/>
                  </a:ext>
                </a:extLst>
              </p:cNvPr>
              <p:cNvSpPr txBox="1"/>
              <p:nvPr/>
            </p:nvSpPr>
            <p:spPr>
              <a:xfrm>
                <a:off x="5594337" y="3122622"/>
                <a:ext cx="886817" cy="44762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de-DE" sz="11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1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sz="11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de-DE" sz="11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de-DE" sz="1100" b="0" i="1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e>
                              <m:e>
                                <m:r>
                                  <a:rPr lang="de-DE" sz="1100" b="0" i="1" smtClean="0">
                                    <a:latin typeface="Cambria Math" panose="02040503050406030204" pitchFamily="18" charset="0"/>
                                  </a:rPr>
                                  <m:t>12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sz="11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  <m:e>
                                <m:r>
                                  <a:rPr lang="de-DE" sz="1100" b="0" i="1" smtClean="0">
                                    <a:latin typeface="Cambria Math" panose="02040503050406030204" pitchFamily="18" charset="0"/>
                                  </a:rPr>
                                  <m:t>12</m:t>
                                </m:r>
                              </m:e>
                              <m:e>
                                <m:r>
                                  <a:rPr lang="de-DE" sz="1100" b="0" i="1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sz="11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  <m:e>
                                <m:r>
                                  <a:rPr lang="de-DE" sz="1100" b="0" i="1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e>
                              <m:e>
                                <m:r>
                                  <a:rPr lang="de-DE" sz="1100" b="0" i="1" smtClean="0">
                                    <a:latin typeface="Cambria Math" panose="02040503050406030204" pitchFamily="18" charset="0"/>
                                  </a:rPr>
                                  <m:t>12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de-DE" sz="1100" dirty="0"/>
              </a:p>
            </p:txBody>
          </p:sp>
        </mc:Choice>
        <mc:Fallback xmlns="">
          <p:sp>
            <p:nvSpPr>
              <p:cNvPr id="51" name="Textfeld 50">
                <a:extLst>
                  <a:ext uri="{FF2B5EF4-FFF2-40B4-BE49-F238E27FC236}">
                    <a16:creationId xmlns:a16="http://schemas.microsoft.com/office/drawing/2014/main" id="{EF3D5013-EB4B-421C-96FC-F67A4FD2E1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4337" y="3122622"/>
                <a:ext cx="886817" cy="447623"/>
              </a:xfrm>
              <a:prstGeom prst="rect">
                <a:avLst/>
              </a:prstGeom>
              <a:blipFill>
                <a:blip r:embed="rId5"/>
                <a:stretch>
                  <a:fillRect b="-945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Textfeld 118">
                <a:extLst>
                  <a:ext uri="{FF2B5EF4-FFF2-40B4-BE49-F238E27FC236}">
                    <a16:creationId xmlns:a16="http://schemas.microsoft.com/office/drawing/2014/main" id="{D469A836-D1CE-4CE5-A8FE-98C0D83008E6}"/>
                  </a:ext>
                </a:extLst>
              </p:cNvPr>
              <p:cNvSpPr txBox="1"/>
              <p:nvPr/>
            </p:nvSpPr>
            <p:spPr>
              <a:xfrm>
                <a:off x="6889639" y="3112992"/>
                <a:ext cx="1219151" cy="61690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1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de-DE" sz="11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de-DE" sz="11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de-DE" sz="11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1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de-DE" sz="11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e>
                                    <m:r>
                                      <a:rPr lang="de-DE" sz="1100" i="1"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e>
                                  <m:e>
                                    <m:r>
                                      <a:rPr lang="de-DE" sz="1100" i="1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de-DE" sz="1100" i="1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e>
                                  <m:e>
                                    <m:r>
                                      <a:rPr lang="de-DE" sz="1100" i="1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e>
                                  <m:e>
                                    <m:r>
                                      <a:rPr lang="de-DE" sz="1100" i="1"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de-DE" sz="1100" i="1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e>
                                  <m:e>
                                    <m:r>
                                      <a:rPr lang="de-DE" sz="1100" i="1"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e>
                                  <m:e>
                                    <m:r>
                                      <a:rPr lang="de-DE" sz="1100" i="1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</m:d>
                    </m:oMath>
                  </m:oMathPara>
                </a14:m>
                <a:endParaRPr lang="de-DE" sz="1100" dirty="0"/>
              </a:p>
              <a:p>
                <a:endParaRPr lang="de-DE" sz="1100" dirty="0"/>
              </a:p>
            </p:txBody>
          </p:sp>
        </mc:Choice>
        <mc:Fallback xmlns="">
          <p:sp>
            <p:nvSpPr>
              <p:cNvPr id="119" name="Textfeld 118">
                <a:extLst>
                  <a:ext uri="{FF2B5EF4-FFF2-40B4-BE49-F238E27FC236}">
                    <a16:creationId xmlns:a16="http://schemas.microsoft.com/office/drawing/2014/main" id="{D469A836-D1CE-4CE5-A8FE-98C0D83008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9639" y="3112992"/>
                <a:ext cx="1219151" cy="616900"/>
              </a:xfrm>
              <a:prstGeom prst="rect">
                <a:avLst/>
              </a:prstGeom>
              <a:blipFill>
                <a:blip r:embed="rId6"/>
                <a:stretch>
                  <a:fillRect l="-2000" t="-99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Textfeld 119">
                <a:extLst>
                  <a:ext uri="{FF2B5EF4-FFF2-40B4-BE49-F238E27FC236}">
                    <a16:creationId xmlns:a16="http://schemas.microsoft.com/office/drawing/2014/main" id="{8C11AB40-F9AC-4A58-A3E0-A3685E482C84}"/>
                  </a:ext>
                </a:extLst>
              </p:cNvPr>
              <p:cNvSpPr txBox="1"/>
              <p:nvPr/>
            </p:nvSpPr>
            <p:spPr>
              <a:xfrm>
                <a:off x="8591537" y="3122621"/>
                <a:ext cx="886817" cy="44762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de-DE" sz="11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1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sz="11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de-DE" sz="11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de-DE" sz="1100" b="0" i="1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e>
                              <m:e>
                                <m:r>
                                  <a:rPr lang="de-DE" sz="1100" b="0" i="1" smtClean="0">
                                    <a:latin typeface="Cambria Math" panose="02040503050406030204" pitchFamily="18" charset="0"/>
                                  </a:rPr>
                                  <m:t>12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sz="11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  <m:e>
                                <m:r>
                                  <a:rPr lang="de-DE" sz="1100" b="0" i="1" smtClean="0">
                                    <a:latin typeface="Cambria Math" panose="02040503050406030204" pitchFamily="18" charset="0"/>
                                  </a:rPr>
                                  <m:t>12</m:t>
                                </m:r>
                              </m:e>
                              <m:e>
                                <m:r>
                                  <a:rPr lang="de-DE" sz="1100" b="0" i="1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sz="11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  <m:e>
                                <m:r>
                                  <a:rPr lang="de-DE" sz="1100" b="0" i="1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e>
                              <m:e>
                                <m:r>
                                  <a:rPr lang="de-DE" sz="1100" b="0" i="1" smtClean="0">
                                    <a:latin typeface="Cambria Math" panose="02040503050406030204" pitchFamily="18" charset="0"/>
                                  </a:rPr>
                                  <m:t>12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de-DE" sz="1100" dirty="0"/>
              </a:p>
            </p:txBody>
          </p:sp>
        </mc:Choice>
        <mc:Fallback xmlns="">
          <p:sp>
            <p:nvSpPr>
              <p:cNvPr id="120" name="Textfeld 119">
                <a:extLst>
                  <a:ext uri="{FF2B5EF4-FFF2-40B4-BE49-F238E27FC236}">
                    <a16:creationId xmlns:a16="http://schemas.microsoft.com/office/drawing/2014/main" id="{8C11AB40-F9AC-4A58-A3E0-A3685E482C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1537" y="3122621"/>
                <a:ext cx="886817" cy="447623"/>
              </a:xfrm>
              <a:prstGeom prst="rect">
                <a:avLst/>
              </a:prstGeom>
              <a:blipFill>
                <a:blip r:embed="rId7"/>
                <a:stretch>
                  <a:fillRect b="-945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Rechteck 54">
            <a:extLst>
              <a:ext uri="{FF2B5EF4-FFF2-40B4-BE49-F238E27FC236}">
                <a16:creationId xmlns:a16="http://schemas.microsoft.com/office/drawing/2014/main" id="{29817DBF-E2E3-4A25-99DA-82F3B4637937}"/>
              </a:ext>
            </a:extLst>
          </p:cNvPr>
          <p:cNvSpPr/>
          <p:nvPr/>
        </p:nvSpPr>
        <p:spPr>
          <a:xfrm>
            <a:off x="8663292" y="3103170"/>
            <a:ext cx="477223" cy="35242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2" name="Rechteck 121">
            <a:extLst>
              <a:ext uri="{FF2B5EF4-FFF2-40B4-BE49-F238E27FC236}">
                <a16:creationId xmlns:a16="http://schemas.microsoft.com/office/drawing/2014/main" id="{3551A173-F174-4B65-9004-70931668BE30}"/>
              </a:ext>
            </a:extLst>
          </p:cNvPr>
          <p:cNvSpPr/>
          <p:nvPr/>
        </p:nvSpPr>
        <p:spPr>
          <a:xfrm>
            <a:off x="8974007" y="3109916"/>
            <a:ext cx="437092" cy="311526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3" name="Rechteck 122">
            <a:extLst>
              <a:ext uri="{FF2B5EF4-FFF2-40B4-BE49-F238E27FC236}">
                <a16:creationId xmlns:a16="http://schemas.microsoft.com/office/drawing/2014/main" id="{5F1CB1D5-CCEF-435C-811E-468E45FDAAA5}"/>
              </a:ext>
            </a:extLst>
          </p:cNvPr>
          <p:cNvSpPr/>
          <p:nvPr/>
        </p:nvSpPr>
        <p:spPr>
          <a:xfrm>
            <a:off x="8691514" y="3269442"/>
            <a:ext cx="411947" cy="311526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5" name="Rechteck 124">
            <a:extLst>
              <a:ext uri="{FF2B5EF4-FFF2-40B4-BE49-F238E27FC236}">
                <a16:creationId xmlns:a16="http://schemas.microsoft.com/office/drawing/2014/main" id="{53273529-F0B3-4C4B-9CFC-CE8352F8B077}"/>
              </a:ext>
            </a:extLst>
          </p:cNvPr>
          <p:cNvSpPr/>
          <p:nvPr/>
        </p:nvSpPr>
        <p:spPr>
          <a:xfrm>
            <a:off x="8933876" y="3250358"/>
            <a:ext cx="477223" cy="352425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feld 56">
                <a:extLst>
                  <a:ext uri="{FF2B5EF4-FFF2-40B4-BE49-F238E27FC236}">
                    <a16:creationId xmlns:a16="http://schemas.microsoft.com/office/drawing/2014/main" id="{3D1FCD4B-B904-4FCD-BC00-AFF32888956A}"/>
                  </a:ext>
                </a:extLst>
              </p:cNvPr>
              <p:cNvSpPr txBox="1"/>
              <p:nvPr/>
            </p:nvSpPr>
            <p:spPr>
              <a:xfrm>
                <a:off x="9960783" y="3142657"/>
                <a:ext cx="976549" cy="4601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de-DE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de-DE" b="0" i="1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  <m:t>12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b="0" i="1" smtClean="0">
                                    <a:solidFill>
                                      <a:srgbClr val="92D050"/>
                                    </a:solidFill>
                                    <a:latin typeface="Cambria Math" panose="02040503050406030204" pitchFamily="18" charset="0"/>
                                  </a:rPr>
                                  <m:t>12</m:t>
                                </m:r>
                              </m:e>
                              <m:e>
                                <m:r>
                                  <a:rPr lang="de-DE" b="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12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57" name="Textfeld 56">
                <a:extLst>
                  <a:ext uri="{FF2B5EF4-FFF2-40B4-BE49-F238E27FC236}">
                    <a16:creationId xmlns:a16="http://schemas.microsoft.com/office/drawing/2014/main" id="{3D1FCD4B-B904-4FCD-BC00-AFF3288895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60783" y="3142657"/>
                <a:ext cx="976549" cy="46012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27" name="Gerader Verbinder 1026">
            <a:extLst>
              <a:ext uri="{FF2B5EF4-FFF2-40B4-BE49-F238E27FC236}">
                <a16:creationId xmlns:a16="http://schemas.microsoft.com/office/drawing/2014/main" id="{2A4BB062-B787-44CC-BEFD-B2B4CC79BDFB}"/>
              </a:ext>
            </a:extLst>
          </p:cNvPr>
          <p:cNvCxnSpPr>
            <a:cxnSpLocks/>
          </p:cNvCxnSpPr>
          <p:nvPr/>
        </p:nvCxnSpPr>
        <p:spPr>
          <a:xfrm>
            <a:off x="6708619" y="1720744"/>
            <a:ext cx="0" cy="38902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Gerader Verbinder 136">
            <a:extLst>
              <a:ext uri="{FF2B5EF4-FFF2-40B4-BE49-F238E27FC236}">
                <a16:creationId xmlns:a16="http://schemas.microsoft.com/office/drawing/2014/main" id="{705A99DB-C2DE-4E79-A7AE-588447F6242F}"/>
              </a:ext>
            </a:extLst>
          </p:cNvPr>
          <p:cNvCxnSpPr>
            <a:cxnSpLocks/>
          </p:cNvCxnSpPr>
          <p:nvPr/>
        </p:nvCxnSpPr>
        <p:spPr>
          <a:xfrm>
            <a:off x="8418220" y="1733757"/>
            <a:ext cx="0" cy="38917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9" name="Textfeld 1028">
            <a:extLst>
              <a:ext uri="{FF2B5EF4-FFF2-40B4-BE49-F238E27FC236}">
                <a16:creationId xmlns:a16="http://schemas.microsoft.com/office/drawing/2014/main" id="{17D368C1-80F0-42D5-8A02-3719B080697A}"/>
              </a:ext>
            </a:extLst>
          </p:cNvPr>
          <p:cNvSpPr txBox="1"/>
          <p:nvPr/>
        </p:nvSpPr>
        <p:spPr>
          <a:xfrm>
            <a:off x="8509269" y="4860289"/>
            <a:ext cx="13051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ym typeface="Wingdings" panose="05000000000000000000" pitchFamily="2" charset="2"/>
              </a:rPr>
              <a:t> Max-Pooling</a:t>
            </a:r>
            <a:endParaRPr lang="de-DE" sz="1200" dirty="0"/>
          </a:p>
        </p:txBody>
      </p:sp>
      <p:sp>
        <p:nvSpPr>
          <p:cNvPr id="139" name="Textfeld 138">
            <a:extLst>
              <a:ext uri="{FF2B5EF4-FFF2-40B4-BE49-F238E27FC236}">
                <a16:creationId xmlns:a16="http://schemas.microsoft.com/office/drawing/2014/main" id="{C9D0D898-606E-42A7-A70D-BE1258146630}"/>
              </a:ext>
            </a:extLst>
          </p:cNvPr>
          <p:cNvSpPr txBox="1"/>
          <p:nvPr/>
        </p:nvSpPr>
        <p:spPr>
          <a:xfrm>
            <a:off x="8509268" y="5115022"/>
            <a:ext cx="19143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ym typeface="Wingdings" panose="05000000000000000000" pitchFamily="2" charset="2"/>
              </a:rPr>
              <a:t> Durchschnitt-Pooling</a:t>
            </a:r>
            <a:endParaRPr lang="de-DE" sz="1200" dirty="0"/>
          </a:p>
        </p:txBody>
      </p:sp>
      <p:grpSp>
        <p:nvGrpSpPr>
          <p:cNvPr id="142" name="Gruppieren 141">
            <a:extLst>
              <a:ext uri="{FF2B5EF4-FFF2-40B4-BE49-F238E27FC236}">
                <a16:creationId xmlns:a16="http://schemas.microsoft.com/office/drawing/2014/main" id="{4004E2C9-B525-4F9B-AAB9-3CA9D90FD812}"/>
              </a:ext>
            </a:extLst>
          </p:cNvPr>
          <p:cNvGrpSpPr/>
          <p:nvPr/>
        </p:nvGrpSpPr>
        <p:grpSpPr>
          <a:xfrm>
            <a:off x="3619498" y="5771218"/>
            <a:ext cx="3161309" cy="826356"/>
            <a:chOff x="1643791" y="5893795"/>
            <a:chExt cx="4552430" cy="826356"/>
          </a:xfrm>
        </p:grpSpPr>
        <p:sp>
          <p:nvSpPr>
            <p:cNvPr id="143" name="Geschweifte Klammer links 142">
              <a:extLst>
                <a:ext uri="{FF2B5EF4-FFF2-40B4-BE49-F238E27FC236}">
                  <a16:creationId xmlns:a16="http://schemas.microsoft.com/office/drawing/2014/main" id="{DBB90E66-C39E-4440-9F60-A7CC8916A936}"/>
                </a:ext>
              </a:extLst>
            </p:cNvPr>
            <p:cNvSpPr/>
            <p:nvPr/>
          </p:nvSpPr>
          <p:spPr>
            <a:xfrm rot="16200000">
              <a:off x="3647855" y="3889733"/>
              <a:ext cx="338029" cy="4346154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4" name="Textfeld 143">
              <a:extLst>
                <a:ext uri="{FF2B5EF4-FFF2-40B4-BE49-F238E27FC236}">
                  <a16:creationId xmlns:a16="http://schemas.microsoft.com/office/drawing/2014/main" id="{C9A718FC-2040-4D3C-8ADB-CDA245EE6D20}"/>
                </a:ext>
              </a:extLst>
            </p:cNvPr>
            <p:cNvSpPr txBox="1"/>
            <p:nvPr/>
          </p:nvSpPr>
          <p:spPr>
            <a:xfrm>
              <a:off x="1643791" y="6196931"/>
              <a:ext cx="455243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dirty="0"/>
                <a:t>Faltungs-Schritt (</a:t>
              </a:r>
              <a:r>
                <a:rPr lang="de-DE" sz="1400" dirty="0" err="1"/>
                <a:t>Convolution</a:t>
              </a:r>
              <a:r>
                <a:rPr lang="de-DE" sz="1400" dirty="0"/>
                <a:t>)</a:t>
              </a:r>
              <a:br>
                <a:rPr lang="de-DE" sz="1400" dirty="0"/>
              </a:br>
              <a:endParaRPr lang="de-DE" sz="1400" dirty="0"/>
            </a:p>
          </p:txBody>
        </p:sp>
      </p:grpSp>
      <p:grpSp>
        <p:nvGrpSpPr>
          <p:cNvPr id="145" name="Gruppieren 144">
            <a:extLst>
              <a:ext uri="{FF2B5EF4-FFF2-40B4-BE49-F238E27FC236}">
                <a16:creationId xmlns:a16="http://schemas.microsoft.com/office/drawing/2014/main" id="{F4A6F51E-F6B4-40D0-BFFB-3BC9958D674F}"/>
              </a:ext>
            </a:extLst>
          </p:cNvPr>
          <p:cNvGrpSpPr/>
          <p:nvPr/>
        </p:nvGrpSpPr>
        <p:grpSpPr>
          <a:xfrm>
            <a:off x="6702109" y="5780947"/>
            <a:ext cx="1943161" cy="615508"/>
            <a:chOff x="1427889" y="5893795"/>
            <a:chExt cx="5330880" cy="615508"/>
          </a:xfrm>
        </p:grpSpPr>
        <p:sp>
          <p:nvSpPr>
            <p:cNvPr id="146" name="Geschweifte Klammer links 145">
              <a:extLst>
                <a:ext uri="{FF2B5EF4-FFF2-40B4-BE49-F238E27FC236}">
                  <a16:creationId xmlns:a16="http://schemas.microsoft.com/office/drawing/2014/main" id="{35F9494B-43AC-4F1D-8A5D-956C0A65BD6B}"/>
                </a:ext>
              </a:extLst>
            </p:cNvPr>
            <p:cNvSpPr/>
            <p:nvPr/>
          </p:nvSpPr>
          <p:spPr>
            <a:xfrm rot="16200000">
              <a:off x="3647855" y="3889733"/>
              <a:ext cx="338029" cy="4346154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7" name="Textfeld 146">
              <a:extLst>
                <a:ext uri="{FF2B5EF4-FFF2-40B4-BE49-F238E27FC236}">
                  <a16:creationId xmlns:a16="http://schemas.microsoft.com/office/drawing/2014/main" id="{B31F18A5-6189-437E-B4D9-CD5E13205D57}"/>
                </a:ext>
              </a:extLst>
            </p:cNvPr>
            <p:cNvSpPr txBox="1"/>
            <p:nvPr/>
          </p:nvSpPr>
          <p:spPr>
            <a:xfrm>
              <a:off x="1427889" y="6201526"/>
              <a:ext cx="533088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/>
                <a:t>Aktivierungsfunktion</a:t>
              </a:r>
            </a:p>
          </p:txBody>
        </p:sp>
      </p:grpSp>
      <p:grpSp>
        <p:nvGrpSpPr>
          <p:cNvPr id="148" name="Gruppieren 147">
            <a:extLst>
              <a:ext uri="{FF2B5EF4-FFF2-40B4-BE49-F238E27FC236}">
                <a16:creationId xmlns:a16="http://schemas.microsoft.com/office/drawing/2014/main" id="{03CDB9AB-27C5-4C14-98FD-9A5DF07DF0F7}"/>
              </a:ext>
            </a:extLst>
          </p:cNvPr>
          <p:cNvGrpSpPr/>
          <p:nvPr/>
        </p:nvGrpSpPr>
        <p:grpSpPr>
          <a:xfrm>
            <a:off x="8516435" y="5811687"/>
            <a:ext cx="2446297" cy="615067"/>
            <a:chOff x="1643793" y="5893795"/>
            <a:chExt cx="4346154" cy="615067"/>
          </a:xfrm>
        </p:grpSpPr>
        <p:sp>
          <p:nvSpPr>
            <p:cNvPr id="149" name="Geschweifte Klammer links 148">
              <a:extLst>
                <a:ext uri="{FF2B5EF4-FFF2-40B4-BE49-F238E27FC236}">
                  <a16:creationId xmlns:a16="http://schemas.microsoft.com/office/drawing/2014/main" id="{45D816C2-BA3B-4D67-9661-2B82D324894E}"/>
                </a:ext>
              </a:extLst>
            </p:cNvPr>
            <p:cNvSpPr/>
            <p:nvPr/>
          </p:nvSpPr>
          <p:spPr>
            <a:xfrm rot="16200000">
              <a:off x="3647855" y="3889733"/>
              <a:ext cx="338029" cy="4346154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0" name="Textfeld 149">
              <a:extLst>
                <a:ext uri="{FF2B5EF4-FFF2-40B4-BE49-F238E27FC236}">
                  <a16:creationId xmlns:a16="http://schemas.microsoft.com/office/drawing/2014/main" id="{57403343-965F-4686-A442-CC5C1BCA4E98}"/>
                </a:ext>
              </a:extLst>
            </p:cNvPr>
            <p:cNvSpPr txBox="1"/>
            <p:nvPr/>
          </p:nvSpPr>
          <p:spPr>
            <a:xfrm>
              <a:off x="3080392" y="6201085"/>
              <a:ext cx="14729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/>
                <a:t>Pooling</a:t>
              </a:r>
            </a:p>
          </p:txBody>
        </p:sp>
      </p:grpSp>
      <p:sp>
        <p:nvSpPr>
          <p:cNvPr id="151" name="Textfeld 150">
            <a:extLst>
              <a:ext uri="{FF2B5EF4-FFF2-40B4-BE49-F238E27FC236}">
                <a16:creationId xmlns:a16="http://schemas.microsoft.com/office/drawing/2014/main" id="{B441730E-BBAD-42EC-BE57-983D575F8BDB}"/>
              </a:ext>
            </a:extLst>
          </p:cNvPr>
          <p:cNvSpPr txBox="1"/>
          <p:nvPr/>
        </p:nvSpPr>
        <p:spPr>
          <a:xfrm>
            <a:off x="8516435" y="4148549"/>
            <a:ext cx="23920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ym typeface="Wingdings" panose="05000000000000000000" pitchFamily="2" charset="2"/>
              </a:rPr>
              <a:t>Dimensionen von Fenster: 2x2</a:t>
            </a:r>
            <a:endParaRPr lang="de-DE" sz="1200" dirty="0"/>
          </a:p>
        </p:txBody>
      </p:sp>
      <p:sp>
        <p:nvSpPr>
          <p:cNvPr id="40" name="Titel 1">
            <a:extLst>
              <a:ext uri="{FF2B5EF4-FFF2-40B4-BE49-F238E27FC236}">
                <a16:creationId xmlns:a16="http://schemas.microsoft.com/office/drawing/2014/main" id="{41565327-8E0A-48C3-A6C0-9F9A0B66EE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12031"/>
            <a:ext cx="10515600" cy="1325563"/>
          </a:xfrm>
        </p:spPr>
        <p:txBody>
          <a:bodyPr>
            <a:normAutofit/>
          </a:bodyPr>
          <a:lstStyle/>
          <a:p>
            <a:r>
              <a:rPr lang="de-DE" sz="4000" dirty="0"/>
              <a:t>Ein faltendes neuronales Netz</a:t>
            </a:r>
          </a:p>
        </p:txBody>
      </p:sp>
    </p:spTree>
    <p:extLst>
      <p:ext uri="{BB962C8B-B14F-4D97-AF65-F5344CB8AC3E}">
        <p14:creationId xmlns:p14="http://schemas.microsoft.com/office/powerpoint/2010/main" val="35584452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09AC3D9-449B-49A6-BDB7-F4510E1D44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52254"/>
            <a:ext cx="10515600" cy="1325563"/>
          </a:xfrm>
        </p:spPr>
        <p:txBody>
          <a:bodyPr>
            <a:normAutofit/>
          </a:bodyPr>
          <a:lstStyle/>
          <a:p>
            <a:r>
              <a:rPr lang="de-DE" sz="4000" dirty="0"/>
              <a:t>Mögliche Probleme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D9200EC9-34BC-442A-A039-226F42DB6C6B}"/>
              </a:ext>
            </a:extLst>
          </p:cNvPr>
          <p:cNvSpPr txBox="1"/>
          <p:nvPr/>
        </p:nvSpPr>
        <p:spPr>
          <a:xfrm>
            <a:off x="1131377" y="1397675"/>
            <a:ext cx="313065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de-DE" b="1" dirty="0" err="1"/>
              <a:t>Overshooting</a:t>
            </a:r>
            <a:br>
              <a:rPr lang="de-DE" dirty="0"/>
            </a:br>
            <a:endParaRPr lang="de-DE" dirty="0"/>
          </a:p>
          <a:p>
            <a:pPr marL="285750" indent="-285750">
              <a:buFontTx/>
              <a:buChar char="-"/>
            </a:pPr>
            <a:r>
              <a:rPr lang="de-DE" dirty="0"/>
              <a:t>über Minimum hinausschießen</a:t>
            </a:r>
          </a:p>
          <a:p>
            <a:pPr marL="285750" indent="-285750">
              <a:buFontTx/>
              <a:buChar char="-"/>
            </a:pPr>
            <a:r>
              <a:rPr lang="de-DE" dirty="0"/>
              <a:t>identifizierbar durch Beobachtung des Fehlers während des Trainings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6A2A9F73-17D9-4E37-ABC6-1884B639D253}"/>
              </a:ext>
            </a:extLst>
          </p:cNvPr>
          <p:cNvSpPr txBox="1"/>
          <p:nvPr/>
        </p:nvSpPr>
        <p:spPr>
          <a:xfrm>
            <a:off x="4987871" y="1397675"/>
            <a:ext cx="313065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2. </a:t>
            </a:r>
            <a:r>
              <a:rPr lang="de-DE" b="1" dirty="0" err="1"/>
              <a:t>Vanishing</a:t>
            </a:r>
            <a:r>
              <a:rPr lang="de-DE" b="1" dirty="0"/>
              <a:t> Gradient </a:t>
            </a:r>
            <a:br>
              <a:rPr lang="de-DE" b="1" dirty="0"/>
            </a:br>
            <a:r>
              <a:rPr lang="de-DE" b="1" dirty="0"/>
              <a:t>    Problem</a:t>
            </a:r>
            <a:br>
              <a:rPr lang="de-DE" dirty="0"/>
            </a:br>
            <a:endParaRPr lang="de-DE" dirty="0"/>
          </a:p>
          <a:p>
            <a:pPr marL="285750" indent="-285750">
              <a:buFontTx/>
              <a:buChar char="-"/>
            </a:pPr>
            <a:r>
              <a:rPr lang="de-DE" dirty="0"/>
              <a:t>bei vielen Aktivierungsfunktionen: Steigung für sehr große/kleine Werte sehr klein</a:t>
            </a:r>
          </a:p>
          <a:p>
            <a:pPr marL="285750" indent="-285750">
              <a:buFontTx/>
              <a:buChar char="-"/>
            </a:pPr>
            <a:r>
              <a:rPr lang="de-DE" dirty="0"/>
              <a:t>resultierender Wert für Optimierung von Parametern sehr klein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838B20F7-6893-4BBC-AAF2-23DC02B13823}"/>
              </a:ext>
            </a:extLst>
          </p:cNvPr>
          <p:cNvSpPr txBox="1"/>
          <p:nvPr/>
        </p:nvSpPr>
        <p:spPr>
          <a:xfrm>
            <a:off x="8518901" y="1397674"/>
            <a:ext cx="313065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3. </a:t>
            </a:r>
            <a:r>
              <a:rPr lang="de-DE" b="1" dirty="0" err="1"/>
              <a:t>Overfitting</a:t>
            </a:r>
            <a:br>
              <a:rPr lang="de-DE" dirty="0"/>
            </a:br>
            <a:endParaRPr lang="de-DE" dirty="0"/>
          </a:p>
          <a:p>
            <a:pPr marL="285750" indent="-285750">
              <a:buFontTx/>
              <a:buChar char="-"/>
            </a:pPr>
            <a:r>
              <a:rPr lang="de-DE" dirty="0"/>
              <a:t>Model bildet zu genau Lage v. Trainingsdaten ab</a:t>
            </a:r>
          </a:p>
          <a:p>
            <a:pPr marL="285750" indent="-285750">
              <a:buFontTx/>
              <a:buChar char="-"/>
            </a:pPr>
            <a:r>
              <a:rPr lang="de-DE" dirty="0"/>
              <a:t>Generalisierung nicht möglich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9CE7968E-D1B6-4E42-B861-6ADEC486AB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9317" y="4536996"/>
            <a:ext cx="2902718" cy="1832757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45A8A19B-CF76-462E-BFD1-4A920CBD0739}"/>
              </a:ext>
            </a:extLst>
          </p:cNvPr>
          <p:cNvSpPr txBox="1"/>
          <p:nvPr/>
        </p:nvSpPr>
        <p:spPr>
          <a:xfrm>
            <a:off x="1936141" y="5518834"/>
            <a:ext cx="80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x P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3798248-A41B-472C-8916-EE3E4D99D5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55" r="27543"/>
          <a:stretch/>
        </p:blipFill>
        <p:spPr bwMode="auto">
          <a:xfrm>
            <a:off x="5339744" y="4814506"/>
            <a:ext cx="2099443" cy="1777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15F151F7-0939-4F7B-BF14-8155EE7787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1252" y="4687837"/>
            <a:ext cx="2405956" cy="2031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8984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09AC3D9-449B-49A6-BDB7-F4510E1D44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9223"/>
            <a:ext cx="10515600" cy="1325563"/>
          </a:xfrm>
        </p:spPr>
        <p:txBody>
          <a:bodyPr>
            <a:normAutofit/>
          </a:bodyPr>
          <a:lstStyle/>
          <a:p>
            <a:r>
              <a:rPr lang="de-DE" sz="4000" dirty="0"/>
              <a:t>Vergleich biologischer und künstlicher neuronaler Netze</a:t>
            </a:r>
          </a:p>
        </p:txBody>
      </p:sp>
      <p:graphicFrame>
        <p:nvGraphicFramePr>
          <p:cNvPr id="4" name="Tabelle 4">
            <a:extLst>
              <a:ext uri="{FF2B5EF4-FFF2-40B4-BE49-F238E27FC236}">
                <a16:creationId xmlns:a16="http://schemas.microsoft.com/office/drawing/2014/main" id="{BDCF2910-A7A5-4E59-A1E3-A313AE77FC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1758535"/>
              </p:ext>
            </p:extLst>
          </p:nvPr>
        </p:nvGraphicFramePr>
        <p:xfrm>
          <a:off x="1766809" y="2541719"/>
          <a:ext cx="9215466" cy="38387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71822">
                  <a:extLst>
                    <a:ext uri="{9D8B030D-6E8A-4147-A177-3AD203B41FA5}">
                      <a16:colId xmlns:a16="http://schemas.microsoft.com/office/drawing/2014/main" val="236297008"/>
                    </a:ext>
                  </a:extLst>
                </a:gridCol>
                <a:gridCol w="3071822">
                  <a:extLst>
                    <a:ext uri="{9D8B030D-6E8A-4147-A177-3AD203B41FA5}">
                      <a16:colId xmlns:a16="http://schemas.microsoft.com/office/drawing/2014/main" val="1719911561"/>
                    </a:ext>
                  </a:extLst>
                </a:gridCol>
                <a:gridCol w="3071822">
                  <a:extLst>
                    <a:ext uri="{9D8B030D-6E8A-4147-A177-3AD203B41FA5}">
                      <a16:colId xmlns:a16="http://schemas.microsoft.com/office/drawing/2014/main" val="615047654"/>
                    </a:ext>
                  </a:extLst>
                </a:gridCol>
              </a:tblGrid>
              <a:tr h="464949">
                <a:tc>
                  <a:txBody>
                    <a:bodyPr/>
                    <a:lstStyle/>
                    <a:p>
                      <a:r>
                        <a:rPr lang="de-DE" sz="1600" dirty="0"/>
                        <a:t>Kriterium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Neuronale Netze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Biologische neuronale Netze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322256"/>
                  </a:ext>
                </a:extLst>
              </a:tr>
              <a:tr h="896082">
                <a:tc>
                  <a:txBody>
                    <a:bodyPr/>
                    <a:lstStyle/>
                    <a:p>
                      <a:r>
                        <a:rPr lang="de-DE" sz="1600" dirty="0"/>
                        <a:t>Summation der postsynaptischen Potenziale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räumlich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räumlich, zeitlich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7207474"/>
                  </a:ext>
                </a:extLst>
              </a:tr>
              <a:tr h="619440">
                <a:tc>
                  <a:txBody>
                    <a:bodyPr/>
                    <a:lstStyle/>
                    <a:p>
                      <a:r>
                        <a:rPr lang="de-DE" sz="1600" dirty="0"/>
                        <a:t>Art der Reizweiterleitung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kontinuierlich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binär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0776674"/>
                  </a:ext>
                </a:extLst>
              </a:tr>
              <a:tr h="619440">
                <a:tc>
                  <a:txBody>
                    <a:bodyPr/>
                    <a:lstStyle/>
                    <a:p>
                      <a:r>
                        <a:rPr lang="de-DE" sz="1600" dirty="0"/>
                        <a:t>Struktur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regelmäßig, Anordnung in Schichten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Komplexes, unregelmäßiges Netz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6380787"/>
                  </a:ext>
                </a:extLst>
              </a:tr>
              <a:tr h="619440">
                <a:tc>
                  <a:txBody>
                    <a:bodyPr/>
                    <a:lstStyle/>
                    <a:p>
                      <a:r>
                        <a:rPr lang="de-DE" sz="1600" dirty="0"/>
                        <a:t>Art der neuronalen Plastizität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funktionale Plastizität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funktionale, strukturelle Plastizität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1015239"/>
                  </a:ext>
                </a:extLst>
              </a:tr>
              <a:tr h="619440">
                <a:tc>
                  <a:txBody>
                    <a:bodyPr/>
                    <a:lstStyle/>
                    <a:p>
                      <a:r>
                        <a:rPr lang="de-DE" sz="1600" dirty="0"/>
                        <a:t>Anzahl Neuronen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wenige Neuronen (10 bis 10.000)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sehr viele Neuronen (ca. 100 Mrd. in ZNS)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30781"/>
                  </a:ext>
                </a:extLst>
              </a:tr>
            </a:tbl>
          </a:graphicData>
        </a:graphic>
      </p:graphicFrame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45E223F7-5848-4E12-B167-C6F2E4231BC8}"/>
              </a:ext>
            </a:extLst>
          </p:cNvPr>
          <p:cNvGrpSpPr/>
          <p:nvPr/>
        </p:nvGrpSpPr>
        <p:grpSpPr>
          <a:xfrm>
            <a:off x="8359174" y="1224364"/>
            <a:ext cx="2009191" cy="1022889"/>
            <a:chOff x="1028477" y="1411551"/>
            <a:chExt cx="10698232" cy="5159074"/>
          </a:xfrm>
        </p:grpSpPr>
        <p:pic>
          <p:nvPicPr>
            <p:cNvPr id="6" name="Picture 4">
              <a:extLst>
                <a:ext uri="{FF2B5EF4-FFF2-40B4-BE49-F238E27FC236}">
                  <a16:creationId xmlns:a16="http://schemas.microsoft.com/office/drawing/2014/main" id="{8975ED3B-D03C-4479-AE7E-7811D2A339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482453" flipV="1">
              <a:off x="6139772" y="2155220"/>
              <a:ext cx="3061756" cy="13608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4">
              <a:extLst>
                <a:ext uri="{FF2B5EF4-FFF2-40B4-BE49-F238E27FC236}">
                  <a16:creationId xmlns:a16="http://schemas.microsoft.com/office/drawing/2014/main" id="{EABBE4AF-4E31-4EB1-9921-70816C65170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8477" y="1411551"/>
              <a:ext cx="2848230" cy="14241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4">
              <a:extLst>
                <a:ext uri="{FF2B5EF4-FFF2-40B4-BE49-F238E27FC236}">
                  <a16:creationId xmlns:a16="http://schemas.microsoft.com/office/drawing/2014/main" id="{ED603085-0AA3-4C15-BF1F-26861095DE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78599" y="3953933"/>
              <a:ext cx="2402882" cy="12014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>
              <a:extLst>
                <a:ext uri="{FF2B5EF4-FFF2-40B4-BE49-F238E27FC236}">
                  <a16:creationId xmlns:a16="http://schemas.microsoft.com/office/drawing/2014/main" id="{25350DD7-ED9D-4BBB-9A3C-ACBEACA33C8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10810" y="1521617"/>
              <a:ext cx="2848230" cy="14241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4">
              <a:extLst>
                <a:ext uri="{FF2B5EF4-FFF2-40B4-BE49-F238E27FC236}">
                  <a16:creationId xmlns:a16="http://schemas.microsoft.com/office/drawing/2014/main" id="{219EB8DC-4C39-4763-8909-0F32F06CCC5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173983">
              <a:off x="1428208" y="2819794"/>
              <a:ext cx="2848230" cy="14241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4">
              <a:extLst>
                <a:ext uri="{FF2B5EF4-FFF2-40B4-BE49-F238E27FC236}">
                  <a16:creationId xmlns:a16="http://schemas.microsoft.com/office/drawing/2014/main" id="{3782BF11-08CF-4177-8FD0-6369D247B91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11759" y="4796227"/>
              <a:ext cx="2848230" cy="14241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4">
              <a:extLst>
                <a:ext uri="{FF2B5EF4-FFF2-40B4-BE49-F238E27FC236}">
                  <a16:creationId xmlns:a16="http://schemas.microsoft.com/office/drawing/2014/main" id="{AC0E6E16-22E9-4C30-AC18-E22B1DDDB7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18453" y="5146510"/>
              <a:ext cx="3022948" cy="14241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>
              <a:extLst>
                <a:ext uri="{FF2B5EF4-FFF2-40B4-BE49-F238E27FC236}">
                  <a16:creationId xmlns:a16="http://schemas.microsoft.com/office/drawing/2014/main" id="{42B91B45-BC1C-477E-9B52-8F720C78A7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28538" y="3034529"/>
              <a:ext cx="2848230" cy="14241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4">
              <a:extLst>
                <a:ext uri="{FF2B5EF4-FFF2-40B4-BE49-F238E27FC236}">
                  <a16:creationId xmlns:a16="http://schemas.microsoft.com/office/drawing/2014/main" id="{CEB40DD4-9F0F-4745-8925-DF913CFACA9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104291">
              <a:off x="6815442" y="4684699"/>
              <a:ext cx="2898757" cy="13007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4">
              <a:extLst>
                <a:ext uri="{FF2B5EF4-FFF2-40B4-BE49-F238E27FC236}">
                  <a16:creationId xmlns:a16="http://schemas.microsoft.com/office/drawing/2014/main" id="{C954EA0F-84A2-46F3-9C25-6801AB27C8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4953" y="3091118"/>
              <a:ext cx="3061756" cy="15308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4">
              <a:extLst>
                <a:ext uri="{FF2B5EF4-FFF2-40B4-BE49-F238E27FC236}">
                  <a16:creationId xmlns:a16="http://schemas.microsoft.com/office/drawing/2014/main" id="{BD00E4CB-EFBC-452B-9F6D-FB658B331B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9194933" y="4458644"/>
              <a:ext cx="2402882" cy="9893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Grafik 17">
            <a:extLst>
              <a:ext uri="{FF2B5EF4-FFF2-40B4-BE49-F238E27FC236}">
                <a16:creationId xmlns:a16="http://schemas.microsoft.com/office/drawing/2014/main" id="{E49DA438-BEE4-46AF-9D60-3AC7BE2249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2932" y="1324712"/>
            <a:ext cx="2629444" cy="1008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2255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1">
            <a:extLst>
              <a:ext uri="{FF2B5EF4-FFF2-40B4-BE49-F238E27FC236}">
                <a16:creationId xmlns:a16="http://schemas.microsoft.com/office/drawing/2014/main" id="{1D528702-1F9F-484F-B395-CF9991ECFA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7" y="226338"/>
            <a:ext cx="7563983" cy="563585"/>
          </a:xfrm>
        </p:spPr>
        <p:txBody>
          <a:bodyPr anchor="b">
            <a:normAutofit/>
          </a:bodyPr>
          <a:lstStyle/>
          <a:p>
            <a:r>
              <a:rPr lang="de-DE" sz="3200" dirty="0"/>
              <a:t>Eigene Implementierung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F6E84747-1C7D-4DCA-AF6D-E966E7889D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9007" y="1248228"/>
            <a:ext cx="10664650" cy="5000171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0C3C092D-C83F-41B4-93FB-ECD66F61FC41}"/>
              </a:ext>
            </a:extLst>
          </p:cNvPr>
          <p:cNvSpPr txBox="1"/>
          <p:nvPr/>
        </p:nvSpPr>
        <p:spPr>
          <a:xfrm>
            <a:off x="1179007" y="6262330"/>
            <a:ext cx="82635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b="0" i="0" u="none" strike="noStrike" dirty="0">
                <a:solidFill>
                  <a:srgbClr val="000000"/>
                </a:solidFill>
                <a:effectLst/>
                <a:latin typeface="+mj-lt"/>
              </a:rPr>
              <a:t>Br35H :: Brain Tumor </a:t>
            </a:r>
            <a:r>
              <a:rPr lang="de-DE" sz="1400" b="0" i="0" u="none" strike="noStrike" dirty="0" err="1">
                <a:solidFill>
                  <a:srgbClr val="000000"/>
                </a:solidFill>
                <a:effectLst/>
                <a:latin typeface="+mj-lt"/>
              </a:rPr>
              <a:t>Detection</a:t>
            </a:r>
            <a:r>
              <a:rPr lang="de-DE" sz="1400" b="0" i="0" u="none" strike="noStrike" dirty="0">
                <a:solidFill>
                  <a:srgbClr val="000000"/>
                </a:solidFill>
                <a:effectLst/>
                <a:latin typeface="+mj-lt"/>
              </a:rPr>
              <a:t> 2020 von </a:t>
            </a:r>
            <a:r>
              <a:rPr lang="de-DE" sz="1400" b="0" i="0" u="none" strike="noStrike" dirty="0" err="1">
                <a:solidFill>
                  <a:srgbClr val="000000"/>
                </a:solidFill>
                <a:effectLst/>
                <a:latin typeface="+mj-lt"/>
              </a:rPr>
              <a:t>Kaggle</a:t>
            </a:r>
            <a:r>
              <a:rPr lang="de-DE" sz="1400" b="0" i="0" u="none" strike="noStrike" dirty="0">
                <a:solidFill>
                  <a:srgbClr val="000000"/>
                </a:solidFill>
                <a:effectLst/>
                <a:latin typeface="+mj-lt"/>
              </a:rPr>
              <a:t>-Datenbank</a:t>
            </a:r>
            <a:endParaRPr lang="de-DE" sz="1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675949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80F96B4-0809-4147-9BC5-E9DE8B763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226338"/>
            <a:ext cx="5733028" cy="563585"/>
          </a:xfrm>
        </p:spPr>
        <p:txBody>
          <a:bodyPr anchor="b">
            <a:normAutofit/>
          </a:bodyPr>
          <a:lstStyle/>
          <a:p>
            <a:r>
              <a:rPr lang="de-DE" dirty="0"/>
              <a:t>Eigene Implementierung</a:t>
            </a:r>
          </a:p>
        </p:txBody>
      </p:sp>
      <p:sp>
        <p:nvSpPr>
          <p:cNvPr id="21" name="Date Placeholder 4">
            <a:extLst>
              <a:ext uri="{FF2B5EF4-FFF2-40B4-BE49-F238E27FC236}">
                <a16:creationId xmlns:a16="http://schemas.microsoft.com/office/drawing/2014/main" id="{577BF395-3220-F7E2-B238-92029C594C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rtl="0">
              <a:spcAft>
                <a:spcPts val="600"/>
              </a:spcAft>
            </a:pPr>
            <a:r>
              <a:rPr lang="de-DE" noProof="0" dirty="0"/>
              <a:t>3.9.20XX</a:t>
            </a:r>
          </a:p>
        </p:txBody>
      </p:sp>
      <p:sp>
        <p:nvSpPr>
          <p:cNvPr id="12" name="Footer Placeholder 3">
            <a:extLst>
              <a:ext uri="{FF2B5EF4-FFF2-40B4-BE49-F238E27FC236}">
                <a16:creationId xmlns:a16="http://schemas.microsoft.com/office/drawing/2014/main" id="{D12D3745-5E02-3EC2-DBFC-0BC1826B93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de-DE" noProof="0"/>
              <a:t>Präsentationstitel</a:t>
            </a:r>
          </a:p>
        </p:txBody>
      </p:sp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F6C24FF4-6503-557B-3DCB-0D3219501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de-DE" noProof="0" smtClean="0"/>
              <a:pPr rtl="0">
                <a:spcAft>
                  <a:spcPts val="600"/>
                </a:spcAft>
              </a:pPr>
              <a:t>24</a:t>
            </a:fld>
            <a:endParaRPr lang="de-DE" noProof="0"/>
          </a:p>
        </p:txBody>
      </p:sp>
      <p:pic>
        <p:nvPicPr>
          <p:cNvPr id="7" name="Grafik 6" descr="Ein Bild, das Text enthält.&#10;&#10;Automatisch generierte Beschreibung">
            <a:extLst>
              <a:ext uri="{FF2B5EF4-FFF2-40B4-BE49-F238E27FC236}">
                <a16:creationId xmlns:a16="http://schemas.microsoft.com/office/drawing/2014/main" id="{478DD6D6-E090-4941-ACA6-93A0350CC7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935" t="5652" r="7573" b="5813"/>
          <a:stretch/>
        </p:blipFill>
        <p:spPr>
          <a:xfrm>
            <a:off x="1728868" y="828675"/>
            <a:ext cx="3705064" cy="5461000"/>
          </a:xfrm>
          <a:prstGeom prst="rect">
            <a:avLst/>
          </a:prstGeom>
        </p:spPr>
      </p:pic>
      <p:pic>
        <p:nvPicPr>
          <p:cNvPr id="9" name="Grafik 8" descr="Ein Bild, das Text enthält.&#10;&#10;Automatisch generierte Beschreibung">
            <a:extLst>
              <a:ext uri="{FF2B5EF4-FFF2-40B4-BE49-F238E27FC236}">
                <a16:creationId xmlns:a16="http://schemas.microsoft.com/office/drawing/2014/main" id="{A43234EE-CE4D-46AF-9E3B-CE03953959B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42" t="10000" r="5730" b="10370"/>
          <a:stretch/>
        </p:blipFill>
        <p:spPr>
          <a:xfrm>
            <a:off x="6038850" y="856598"/>
            <a:ext cx="5435454" cy="2870201"/>
          </a:xfrm>
          <a:prstGeom prst="rect">
            <a:avLst/>
          </a:prstGeom>
        </p:spPr>
      </p:pic>
      <p:pic>
        <p:nvPicPr>
          <p:cNvPr id="16" name="Grafik 15" descr="Ein Bild, das Text enthält.&#10;&#10;Automatisch generierte Beschreibung">
            <a:extLst>
              <a:ext uri="{FF2B5EF4-FFF2-40B4-BE49-F238E27FC236}">
                <a16:creationId xmlns:a16="http://schemas.microsoft.com/office/drawing/2014/main" id="{BA21D68F-5EF7-4110-9FFB-428E1E4B25F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886" t="12003" r="5886" b="11783"/>
          <a:stretch/>
        </p:blipFill>
        <p:spPr>
          <a:xfrm>
            <a:off x="6038849" y="3880004"/>
            <a:ext cx="5435455" cy="2409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216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80F96B4-0809-4147-9BC5-E9DE8B763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226338"/>
            <a:ext cx="5733028" cy="563585"/>
          </a:xfrm>
        </p:spPr>
        <p:txBody>
          <a:bodyPr anchor="b">
            <a:normAutofit/>
          </a:bodyPr>
          <a:lstStyle/>
          <a:p>
            <a:r>
              <a:rPr lang="de-DE" dirty="0"/>
              <a:t>Eigene Implementierung</a:t>
            </a:r>
          </a:p>
        </p:txBody>
      </p:sp>
      <p:sp>
        <p:nvSpPr>
          <p:cNvPr id="21" name="Date Placeholder 4">
            <a:extLst>
              <a:ext uri="{FF2B5EF4-FFF2-40B4-BE49-F238E27FC236}">
                <a16:creationId xmlns:a16="http://schemas.microsoft.com/office/drawing/2014/main" id="{577BF395-3220-F7E2-B238-92029C594C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rtl="0">
              <a:spcAft>
                <a:spcPts val="600"/>
              </a:spcAft>
            </a:pPr>
            <a:r>
              <a:rPr lang="de-DE" noProof="0" dirty="0"/>
              <a:t>3.9.20XX</a:t>
            </a:r>
          </a:p>
        </p:txBody>
      </p:sp>
      <p:sp>
        <p:nvSpPr>
          <p:cNvPr id="12" name="Footer Placeholder 3">
            <a:extLst>
              <a:ext uri="{FF2B5EF4-FFF2-40B4-BE49-F238E27FC236}">
                <a16:creationId xmlns:a16="http://schemas.microsoft.com/office/drawing/2014/main" id="{D12D3745-5E02-3EC2-DBFC-0BC1826B93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de-DE" noProof="0"/>
              <a:t>Präsentationstitel</a:t>
            </a:r>
          </a:p>
        </p:txBody>
      </p:sp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F6C24FF4-6503-557B-3DCB-0D3219501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de-DE" noProof="0" smtClean="0"/>
              <a:pPr rtl="0">
                <a:spcAft>
                  <a:spcPts val="600"/>
                </a:spcAft>
              </a:pPr>
              <a:t>25</a:t>
            </a:fld>
            <a:endParaRPr lang="de-DE" noProof="0"/>
          </a:p>
        </p:txBody>
      </p:sp>
      <p:pic>
        <p:nvPicPr>
          <p:cNvPr id="7" name="Grafik 6" descr="Ein Bild, das Text enthält.&#10;&#10;Automatisch generierte Beschreibung">
            <a:extLst>
              <a:ext uri="{FF2B5EF4-FFF2-40B4-BE49-F238E27FC236}">
                <a16:creationId xmlns:a16="http://schemas.microsoft.com/office/drawing/2014/main" id="{478DD6D6-E090-4941-ACA6-93A0350CC7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935" t="5652" r="7573" b="5813"/>
          <a:stretch/>
        </p:blipFill>
        <p:spPr>
          <a:xfrm>
            <a:off x="1728868" y="828675"/>
            <a:ext cx="3705064" cy="5461000"/>
          </a:xfrm>
          <a:prstGeom prst="rect">
            <a:avLst/>
          </a:prstGeom>
        </p:spPr>
      </p:pic>
      <p:pic>
        <p:nvPicPr>
          <p:cNvPr id="4" name="Grafik 3" descr="Ein Bild, das Text enthält.&#10;&#10;Automatisch generierte Beschreibung">
            <a:extLst>
              <a:ext uri="{FF2B5EF4-FFF2-40B4-BE49-F238E27FC236}">
                <a16:creationId xmlns:a16="http://schemas.microsoft.com/office/drawing/2014/main" id="{AEB0085F-2C83-4A40-9EB7-F54810500F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13" t="11225" r="5155" b="11333"/>
          <a:stretch/>
        </p:blipFill>
        <p:spPr>
          <a:xfrm>
            <a:off x="6095052" y="856598"/>
            <a:ext cx="5450193" cy="226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0185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80F96B4-0809-4147-9BC5-E9DE8B763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226338"/>
            <a:ext cx="5733028" cy="563585"/>
          </a:xfrm>
        </p:spPr>
        <p:txBody>
          <a:bodyPr anchor="b">
            <a:normAutofit/>
          </a:bodyPr>
          <a:lstStyle/>
          <a:p>
            <a:r>
              <a:rPr lang="de-DE" dirty="0"/>
              <a:t>Eigene Implementierung</a:t>
            </a:r>
          </a:p>
        </p:txBody>
      </p:sp>
      <p:sp>
        <p:nvSpPr>
          <p:cNvPr id="21" name="Date Placeholder 4">
            <a:extLst>
              <a:ext uri="{FF2B5EF4-FFF2-40B4-BE49-F238E27FC236}">
                <a16:creationId xmlns:a16="http://schemas.microsoft.com/office/drawing/2014/main" id="{577BF395-3220-F7E2-B238-92029C594C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rtl="0">
              <a:spcAft>
                <a:spcPts val="600"/>
              </a:spcAft>
            </a:pPr>
            <a:r>
              <a:rPr lang="de-DE" noProof="0" dirty="0"/>
              <a:t>3.9.20XX</a:t>
            </a:r>
          </a:p>
        </p:txBody>
      </p:sp>
      <p:sp>
        <p:nvSpPr>
          <p:cNvPr id="12" name="Footer Placeholder 3">
            <a:extLst>
              <a:ext uri="{FF2B5EF4-FFF2-40B4-BE49-F238E27FC236}">
                <a16:creationId xmlns:a16="http://schemas.microsoft.com/office/drawing/2014/main" id="{D12D3745-5E02-3EC2-DBFC-0BC1826B93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de-DE" noProof="0"/>
              <a:t>Präsentationstitel</a:t>
            </a:r>
          </a:p>
        </p:txBody>
      </p:sp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F6C24FF4-6503-557B-3DCB-0D3219501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de-DE" noProof="0" smtClean="0"/>
              <a:pPr rtl="0">
                <a:spcAft>
                  <a:spcPts val="600"/>
                </a:spcAft>
              </a:pPr>
              <a:t>26</a:t>
            </a:fld>
            <a:endParaRPr lang="de-DE" noProof="0"/>
          </a:p>
        </p:txBody>
      </p:sp>
      <p:pic>
        <p:nvPicPr>
          <p:cNvPr id="5" name="Grafik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6CFC0B94-0BA5-41B7-8936-43114538F6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78" t="4373" r="4178" b="4306"/>
          <a:stretch/>
        </p:blipFill>
        <p:spPr>
          <a:xfrm>
            <a:off x="3380333" y="789923"/>
            <a:ext cx="5836238" cy="5497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0217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>
            <a:extLst>
              <a:ext uri="{FF2B5EF4-FFF2-40B4-BE49-F238E27FC236}">
                <a16:creationId xmlns:a16="http://schemas.microsoft.com/office/drawing/2014/main" id="{F155E8F1-716A-4BFE-A5FE-097C21D00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7" y="226338"/>
            <a:ext cx="8855756" cy="563585"/>
          </a:xfrm>
        </p:spPr>
        <p:txBody>
          <a:bodyPr anchor="b">
            <a:noAutofit/>
          </a:bodyPr>
          <a:lstStyle/>
          <a:p>
            <a:r>
              <a:rPr lang="de-DE" sz="4000" dirty="0"/>
              <a:t>Eigene Implementierung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24E1B41A-0F49-4BA0-9DCF-B23AEB029FAD}"/>
              </a:ext>
            </a:extLst>
          </p:cNvPr>
          <p:cNvSpPr txBox="1"/>
          <p:nvPr/>
        </p:nvSpPr>
        <p:spPr>
          <a:xfrm>
            <a:off x="1622200" y="5056644"/>
            <a:ext cx="3815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/>
              <a:t>Genauigkeit bei Testdatensatz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6BA2E262-F8B4-4E95-9F6E-B0FBEBF29D75}"/>
              </a:ext>
            </a:extLst>
          </p:cNvPr>
          <p:cNvSpPr txBox="1"/>
          <p:nvPr/>
        </p:nvSpPr>
        <p:spPr>
          <a:xfrm>
            <a:off x="7459328" y="4908209"/>
            <a:ext cx="388279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/>
              <a:t>mittlerer </a:t>
            </a:r>
            <a:r>
              <a:rPr lang="de-DE" sz="2000" dirty="0" err="1"/>
              <a:t>quadrieter</a:t>
            </a:r>
            <a:r>
              <a:rPr lang="de-DE" sz="2000" dirty="0"/>
              <a:t> Fehler bei </a:t>
            </a:r>
            <a:br>
              <a:rPr lang="de-DE" sz="2000" dirty="0"/>
            </a:br>
            <a:r>
              <a:rPr lang="de-DE" sz="2000" dirty="0"/>
              <a:t>Trainingsdatensatz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1B5D7C88-9FD5-44D7-91EA-EE1633858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8190" y="1461422"/>
            <a:ext cx="4630511" cy="3038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21623B8C-6A00-44AA-9D40-6BBD5B3BC2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359" y="1491091"/>
            <a:ext cx="4512507" cy="3008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feld 17">
            <a:extLst>
              <a:ext uri="{FF2B5EF4-FFF2-40B4-BE49-F238E27FC236}">
                <a16:creationId xmlns:a16="http://schemas.microsoft.com/office/drawing/2014/main" id="{C983B761-CABB-47D4-84BB-F2AF7BE61C11}"/>
              </a:ext>
            </a:extLst>
          </p:cNvPr>
          <p:cNvSpPr txBox="1"/>
          <p:nvPr/>
        </p:nvSpPr>
        <p:spPr>
          <a:xfrm>
            <a:off x="2754500" y="4358124"/>
            <a:ext cx="16850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Trainingsiteration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AFA620F8-080A-4CEE-8EEB-B6C6AC07F06B}"/>
              </a:ext>
            </a:extLst>
          </p:cNvPr>
          <p:cNvSpPr txBox="1"/>
          <p:nvPr/>
        </p:nvSpPr>
        <p:spPr>
          <a:xfrm>
            <a:off x="8194304" y="4396041"/>
            <a:ext cx="16850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Trainingsiteration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479B4A34-0D13-490F-A5FF-F5F339492EF6}"/>
              </a:ext>
            </a:extLst>
          </p:cNvPr>
          <p:cNvSpPr txBox="1"/>
          <p:nvPr/>
        </p:nvSpPr>
        <p:spPr>
          <a:xfrm rot="16200000">
            <a:off x="394793" y="2676229"/>
            <a:ext cx="11977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Genauigkeit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6BF271E0-8361-486D-A144-5C790B9B13A9}"/>
              </a:ext>
            </a:extLst>
          </p:cNvPr>
          <p:cNvSpPr txBox="1"/>
          <p:nvPr/>
        </p:nvSpPr>
        <p:spPr>
          <a:xfrm rot="16200000">
            <a:off x="5322100" y="2739453"/>
            <a:ext cx="24849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mittlerer quadrierter Fehler</a:t>
            </a:r>
          </a:p>
        </p:txBody>
      </p:sp>
    </p:spTree>
    <p:extLst>
      <p:ext uri="{BB962C8B-B14F-4D97-AF65-F5344CB8AC3E}">
        <p14:creationId xmlns:p14="http://schemas.microsoft.com/office/powerpoint/2010/main" val="37754512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A097F9-463D-4986-BD8F-3980E99121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67749"/>
            <a:ext cx="10515600" cy="1325563"/>
          </a:xfrm>
        </p:spPr>
        <p:txBody>
          <a:bodyPr>
            <a:normAutofit/>
          </a:bodyPr>
          <a:lstStyle/>
          <a:p>
            <a:r>
              <a:rPr lang="de-DE" sz="4000" dirty="0"/>
              <a:t>Beantwortung der Leitfrage</a:t>
            </a:r>
          </a:p>
        </p:txBody>
      </p:sp>
    </p:spTree>
    <p:extLst>
      <p:ext uri="{BB962C8B-B14F-4D97-AF65-F5344CB8AC3E}">
        <p14:creationId xmlns:p14="http://schemas.microsoft.com/office/powerpoint/2010/main" val="35929235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263CF4-1928-4D56-873F-42515A6D94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000" dirty="0"/>
              <a:t>Das </a:t>
            </a:r>
            <a:r>
              <a:rPr lang="de-DE" sz="4000" dirty="0" err="1"/>
              <a:t>Multilayer</a:t>
            </a:r>
            <a:r>
              <a:rPr lang="de-DE" sz="4000" dirty="0"/>
              <a:t> </a:t>
            </a:r>
            <a:r>
              <a:rPr lang="de-DE" sz="4000" dirty="0" err="1"/>
              <a:t>Perceptron</a:t>
            </a:r>
            <a:endParaRPr lang="de-DE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feld 74">
                <a:extLst>
                  <a:ext uri="{FF2B5EF4-FFF2-40B4-BE49-F238E27FC236}">
                    <a16:creationId xmlns:a16="http://schemas.microsoft.com/office/drawing/2014/main" id="{247BDED0-D96E-4291-B47A-0B9070DFF4D5}"/>
                  </a:ext>
                </a:extLst>
              </p:cNvPr>
              <p:cNvSpPr txBox="1"/>
              <p:nvPr/>
            </p:nvSpPr>
            <p:spPr>
              <a:xfrm>
                <a:off x="8654789" y="1537257"/>
                <a:ext cx="1781193" cy="7430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50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de-DE" sz="15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de-DE" sz="15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p>
                                      <m:sSupPr>
                                        <m:ctrlPr>
                                          <a:rPr lang="de-DE" sz="15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de-DE" sz="1500" i="1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  <m:r>
                                          <a:rPr lang="de-DE" sz="1500" i="1" baseline="-2500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  <m:sup>
                                        <m:r>
                                          <a:rPr lang="de-DE" sz="1500" i="1">
                                            <a:latin typeface="Cambria Math" panose="02040503050406030204" pitchFamily="18" charset="0"/>
                                          </a:rPr>
                                          <m:t>(2)</m:t>
                                        </m:r>
                                      </m:sup>
                                    </m:sSup>
                                  </m:e>
                                </m:mr>
                                <m:mr>
                                  <m:e>
                                    <m:sSup>
                                      <m:sSupPr>
                                        <m:ctrlPr>
                                          <a:rPr lang="de-DE" sz="15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de-DE" sz="1500" i="1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  <m:r>
                                          <a:rPr lang="de-DE" sz="1500" i="1" baseline="-2500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  <m:sup>
                                        <m:r>
                                          <a:rPr lang="de-DE" sz="1500" i="1">
                                            <a:latin typeface="Cambria Math" panose="02040503050406030204" pitchFamily="18" charset="0"/>
                                          </a:rPr>
                                          <m:t>(2)</m:t>
                                        </m:r>
                                      </m:sup>
                                    </m:sSup>
                                  </m:e>
                                </m:mr>
                                <m:mr>
                                  <m:e>
                                    <m:sSup>
                                      <m:sSupPr>
                                        <m:ctrlPr>
                                          <a:rPr lang="de-DE" sz="15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de-DE" sz="1500" i="1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  <m:r>
                                          <a:rPr lang="de-DE" sz="1500" i="1" baseline="-2500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  <m:sup>
                                        <m:r>
                                          <a:rPr lang="de-DE" sz="1500" i="1">
                                            <a:latin typeface="Cambria Math" panose="02040503050406030204" pitchFamily="18" charset="0"/>
                                          </a:rPr>
                                          <m:t>(2)</m:t>
                                        </m:r>
                                      </m:sup>
                                    </m:sSup>
                                  </m:e>
                                </m:mr>
                              </m:m>
                            </m:e>
                          </m:d>
                        </m:e>
                      </m:d>
                      <m:r>
                        <a:rPr lang="de-DE" sz="150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5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5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500" i="1" baseline="-2500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r>
                                      <a:rPr lang="de-DE" sz="15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5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5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500" i="1" baseline="-2500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de-DE" sz="15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5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5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500" i="1" baseline="-2500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r>
                                      <a:rPr lang="de-DE" sz="15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5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5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de-DE" sz="1500" dirty="0"/>
              </a:p>
            </p:txBody>
          </p:sp>
        </mc:Choice>
        <mc:Fallback xmlns="">
          <p:sp>
            <p:nvSpPr>
              <p:cNvPr id="75" name="Textfeld 74">
                <a:extLst>
                  <a:ext uri="{FF2B5EF4-FFF2-40B4-BE49-F238E27FC236}">
                    <a16:creationId xmlns:a16="http://schemas.microsoft.com/office/drawing/2014/main" id="{247BDED0-D96E-4291-B47A-0B9070DFF4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4789" y="1537257"/>
                <a:ext cx="1781193" cy="74308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feld 75">
                <a:extLst>
                  <a:ext uri="{FF2B5EF4-FFF2-40B4-BE49-F238E27FC236}">
                    <a16:creationId xmlns:a16="http://schemas.microsoft.com/office/drawing/2014/main" id="{6BAF9854-FEE1-41AC-A853-EA6B5CE91FB0}"/>
                  </a:ext>
                </a:extLst>
              </p:cNvPr>
              <p:cNvSpPr txBox="1"/>
              <p:nvPr/>
            </p:nvSpPr>
            <p:spPr>
              <a:xfrm>
                <a:off x="1765500" y="1468251"/>
                <a:ext cx="6538126" cy="8259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de-DE" sz="15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de-DE" sz="15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de-DE" sz="15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de-DE" sz="1500" i="1" baseline="-250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de-DE" sz="15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de-DE" sz="1500" i="1" baseline="-250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de-DE" sz="15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de-DE" sz="1500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begChr m:val="["/>
                        <m:endChr m:val="]"/>
                        <m:ctrlPr>
                          <a:rPr lang="de-DE" sz="15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de-DE" sz="1500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de-DE" sz="1500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500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500" i="1" baseline="-2500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i="1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i="1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de-DE" sz="1500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500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500" i="1" baseline="-2500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12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i="1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i="1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de-DE" sz="15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5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de-DE" sz="1500" i="1" baseline="-25000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13</m:t>
                                  </m:r>
                                </m:e>
                                <m:sup>
                                  <m:r>
                                    <a:rPr lang="de-DE" sz="15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(1)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lang="de-DE" sz="1500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500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500" i="1" baseline="-2500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21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i="1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i="1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de-DE" sz="1500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500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500" i="1" baseline="-2500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22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i="1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i="1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de-DE" sz="15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5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de-DE" sz="1500" b="0" i="1" baseline="-25000" smtClean="0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de-DE" sz="1500" i="1" baseline="-25000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  <m:sup>
                                  <m:r>
                                    <a:rPr lang="de-DE" sz="15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(1)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lang="de-DE" sz="1500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500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500" i="1" baseline="-2500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31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i="1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i="1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de-DE" sz="1500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500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500" i="1" baseline="-2500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32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i="1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i="1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de-DE" sz="15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5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de-DE" sz="1500" b="0" i="1" baseline="-25000" smtClean="0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de-DE" sz="1500" i="1" baseline="-25000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  <m:sup>
                                  <m:r>
                                    <a:rPr lang="de-DE" sz="15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(1)</m:t>
                                  </m:r>
                                </m:sup>
                              </m:sSup>
                            </m:e>
                          </m:mr>
                        </m:m>
                      </m:e>
                    </m:d>
                  </m:oMath>
                </a14:m>
                <a:r>
                  <a:rPr lang="de-DE" sz="1500" dirty="0"/>
                  <a:t> </a:t>
                </a:r>
                <a14:m>
                  <m:oMath xmlns:m="http://schemas.openxmlformats.org/officeDocument/2006/math">
                    <m:r>
                      <a:rPr lang="de-DE" sz="15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de-DE" sz="15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de-DE" sz="15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de-DE" sz="15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de-DE" sz="1500" i="1" baseline="-250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sSup>
                                <m:sSupPr>
                                  <m:ctrlPr>
                                    <a:rPr lang="de-DE" sz="150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5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500" i="1" baseline="-2500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de-DE" sz="15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de-DE" sz="150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de-DE" sz="1500" i="1" baseline="-250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de-DE" sz="150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5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500" i="1" baseline="-2500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12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sup>
                              </m:sSup>
                            </m:e>
                            <m:e>
                              <m:r>
                                <a:rPr lang="de-DE" sz="15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sSup>
                                <m:sSupPr>
                                  <m:ctrlPr>
                                    <a:rPr lang="de-DE" sz="15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5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de-DE" sz="1500" b="0" i="1" baseline="-25000" smtClean="0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de-DE" sz="1500" i="1" baseline="-25000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  <m:sup>
                                  <m:r>
                                    <a:rPr lang="de-DE" sz="15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(1)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de-DE" sz="15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de-DE" sz="1500" i="1" baseline="-250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sSup>
                                <m:sSupPr>
                                  <m:ctrlPr>
                                    <a:rPr lang="de-DE" sz="150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5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500" i="1" baseline="-2500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21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de-DE" sz="15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de-DE" sz="150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de-DE" sz="1500" i="1" baseline="-250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de-DE" sz="150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5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500" i="1" baseline="-2500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22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sup>
                              </m:sSup>
                            </m:e>
                            <m:e>
                              <m:r>
                                <a:rPr lang="de-DE" sz="15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sSup>
                                <m:sSupPr>
                                  <m:ctrlPr>
                                    <a:rPr lang="de-DE" sz="15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5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de-DE" sz="1500" i="1" baseline="-25000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23</m:t>
                                  </m:r>
                                </m:e>
                                <m:sup>
                                  <m:r>
                                    <a:rPr lang="de-DE" sz="15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(1)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de-DE" sz="15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de-DE" sz="1500" i="1" baseline="-250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sSup>
                                <m:sSupPr>
                                  <m:ctrlPr>
                                    <a:rPr lang="de-DE" sz="150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5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500" i="1" baseline="-2500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31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de-DE" sz="15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de-DE" sz="150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de-DE" sz="1500" i="1" baseline="-250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de-DE" sz="150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5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500" i="1" baseline="-2500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32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sup>
                              </m:sSup>
                            </m:e>
                            <m:e>
                              <m:r>
                                <a:rPr lang="de-DE" sz="15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sSup>
                                <m:sSupPr>
                                  <m:ctrlPr>
                                    <a:rPr lang="de-DE" sz="15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5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de-DE" sz="1500" b="0" i="1" baseline="-25000" smtClean="0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de-DE" sz="1500" i="1" baseline="-25000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  <m:sup>
                                  <m:r>
                                    <a:rPr lang="de-DE" sz="15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(1)</m:t>
                                  </m:r>
                                </m:sup>
                              </m:sSup>
                            </m:e>
                          </m:mr>
                        </m:m>
                      </m:e>
                    </m:d>
                  </m:oMath>
                </a14:m>
                <a:r>
                  <a:rPr lang="de-DE" sz="1500" dirty="0"/>
                  <a:t> </a:t>
                </a:r>
                <a14:m>
                  <m:oMath xmlns:m="http://schemas.openxmlformats.org/officeDocument/2006/math">
                    <m:r>
                      <a:rPr lang="de-DE" sz="1500" i="1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de-DE" sz="15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de-DE" sz="15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de-DE" sz="1500" i="1" baseline="-2500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sup>
                                  <m: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sz="15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de-DE" sz="1500" i="1" baseline="-250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sz="15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de-DE" sz="1500" i="1" baseline="-2500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  <m:sup>
                                  <m: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sz="15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</m:mr>
                        </m:m>
                      </m:e>
                    </m:d>
                  </m:oMath>
                </a14:m>
                <a:endParaRPr lang="de-DE" sz="1500" dirty="0"/>
              </a:p>
            </p:txBody>
          </p:sp>
        </mc:Choice>
        <mc:Fallback xmlns="">
          <p:sp>
            <p:nvSpPr>
              <p:cNvPr id="76" name="Textfeld 75">
                <a:extLst>
                  <a:ext uri="{FF2B5EF4-FFF2-40B4-BE49-F238E27FC236}">
                    <a16:creationId xmlns:a16="http://schemas.microsoft.com/office/drawing/2014/main" id="{6BAF9854-FEE1-41AC-A853-EA6B5CE91F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5500" y="1468251"/>
                <a:ext cx="6538126" cy="8259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feld 76">
                <a:extLst>
                  <a:ext uri="{FF2B5EF4-FFF2-40B4-BE49-F238E27FC236}">
                    <a16:creationId xmlns:a16="http://schemas.microsoft.com/office/drawing/2014/main" id="{DEFA3996-7AE8-469E-B92C-694FED6A6AD6}"/>
                  </a:ext>
                </a:extLst>
              </p:cNvPr>
              <p:cNvSpPr txBox="1"/>
              <p:nvPr/>
            </p:nvSpPr>
            <p:spPr>
              <a:xfrm>
                <a:off x="1755973" y="2313744"/>
                <a:ext cx="9660471" cy="9985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de-DE" sz="15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de-DE" sz="15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sz="1500" i="1" baseline="-2500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sz="1500" i="1" baseline="-250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sz="1500" i="1" baseline="-2500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mr>
                          <m:mr>
                            <m:e>
                              <m:r>
                                <a:rPr lang="de-DE" sz="15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de-DE" sz="1500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begChr m:val="["/>
                        <m:endChr m:val="]"/>
                        <m:ctrlPr>
                          <a:rPr lang="de-DE" sz="15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de-DE" sz="15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de-DE" sz="150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5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500" i="1" baseline="-2500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b="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b="0" i="1" smtClean="0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de-DE" sz="150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5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500" i="1" baseline="-2500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de-DE" sz="1500" b="0" i="1" baseline="-25000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de-DE" sz="150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5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500" i="1" baseline="-2500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de-DE" sz="1500" b="0" i="1" baseline="-25000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de-DE" sz="15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5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de-DE" sz="1500" i="1" baseline="-25000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de-DE" sz="1500" b="0" i="1" baseline="-25000" smtClean="0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e>
                                <m:sup>
                                  <m:r>
                                    <a:rPr lang="de-DE" sz="15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sz="1500" b="0" i="1" smtClean="0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de-DE" sz="15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lang="de-DE" sz="150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5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500" i="1" baseline="-2500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21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b="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b="0" i="1" smtClean="0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de-DE" sz="150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5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500" i="1" baseline="-2500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de-DE" sz="1500" b="0" i="1" baseline="-25000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de-DE" sz="150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5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500" i="1" baseline="-2500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de-DE" sz="1500" b="0" i="1" baseline="-25000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de-DE" sz="15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5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de-DE" sz="1500" b="0" i="1" baseline="-25000" smtClean="0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24</m:t>
                                  </m:r>
                                </m:e>
                                <m:sup>
                                  <m:r>
                                    <a:rPr lang="de-DE" sz="15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sz="1500" b="0" i="1" smtClean="0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de-DE" sz="15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</m:mr>
                        </m:m>
                      </m:e>
                    </m:d>
                    <m:r>
                      <a:rPr lang="de-DE" sz="15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de-DE" sz="15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de-DE" sz="15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sz="1500" i="1" baseline="-2500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  <m:sSup>
                                <m:sSupPr>
                                  <m:ctrlPr>
                                    <a:rPr lang="de-DE" sz="150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5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500" i="1" baseline="-2500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de-DE" sz="15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sz="1500" i="1" baseline="-250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  <m:sSup>
                                <m:sSupPr>
                                  <m:ctrlPr>
                                    <a:rPr lang="de-DE" sz="150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5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500" i="1" baseline="-2500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12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de-DE" sz="15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sz="1500" i="1" baseline="-2500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  <m:sSup>
                                <m:sSupPr>
                                  <m:ctrlPr>
                                    <a:rPr lang="de-DE" sz="150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5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500" i="1" baseline="-2500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13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de-DE" sz="15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de-DE" sz="15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sSup>
                                <m:sSupPr>
                                  <m:ctrlPr>
                                    <a:rPr lang="de-DE" sz="15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5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de-DE" sz="1500" i="1" baseline="-25000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14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i="1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b="0" i="1" smtClean="0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sz="1500" i="1" baseline="-2500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  <m:sSup>
                                <m:sSupPr>
                                  <m:ctrlPr>
                                    <a:rPr lang="de-DE" sz="150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5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500" i="1" baseline="-2500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21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de-DE" sz="15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sz="1500" i="1" baseline="-250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  <m:sSup>
                                <m:sSupPr>
                                  <m:ctrlPr>
                                    <a:rPr lang="de-DE" sz="150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5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500" i="1" baseline="-2500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22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de-DE" sz="15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sz="1500" i="1" baseline="-2500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  <m:sSup>
                                <m:sSupPr>
                                  <m:ctrlPr>
                                    <a:rPr lang="de-DE" sz="150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5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500" i="1" baseline="-2500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23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de-DE" sz="15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de-DE" sz="15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sSup>
                                <m:sSupPr>
                                  <m:ctrlPr>
                                    <a:rPr lang="de-DE" sz="15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5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de-DE" sz="1500" i="1" baseline="-25000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24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i="1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b="0" i="1" smtClean="0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mr>
                        </m:m>
                      </m:e>
                    </m:d>
                  </m:oMath>
                </a14:m>
                <a:r>
                  <a:rPr lang="de-DE" sz="1500" dirty="0"/>
                  <a:t> </a:t>
                </a:r>
                <a14:m>
                  <m:oMath xmlns:m="http://schemas.openxmlformats.org/officeDocument/2006/math">
                    <m:r>
                      <a:rPr lang="de-DE" sz="1500" i="1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de-DE" sz="15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de-DE" sz="15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5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de-DE" sz="1500" i="1" baseline="-2500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sup>
                                  <m: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sz="15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5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de-DE" sz="1500" b="0" i="1" baseline="-2500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sz="15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</m:mr>
                        </m:m>
                      </m:e>
                    </m:d>
                  </m:oMath>
                </a14:m>
                <a:endParaRPr lang="de-DE" sz="1500" dirty="0"/>
              </a:p>
            </p:txBody>
          </p:sp>
        </mc:Choice>
        <mc:Fallback xmlns="">
          <p:sp>
            <p:nvSpPr>
              <p:cNvPr id="77" name="Textfeld 76">
                <a:extLst>
                  <a:ext uri="{FF2B5EF4-FFF2-40B4-BE49-F238E27FC236}">
                    <a16:creationId xmlns:a16="http://schemas.microsoft.com/office/drawing/2014/main" id="{DEFA3996-7AE8-469E-B92C-694FED6A6A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5973" y="2313744"/>
                <a:ext cx="9660471" cy="9985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feld 82">
                <a:extLst>
                  <a:ext uri="{FF2B5EF4-FFF2-40B4-BE49-F238E27FC236}">
                    <a16:creationId xmlns:a16="http://schemas.microsoft.com/office/drawing/2014/main" id="{B33F1918-33F1-4309-A68C-81282B37CE5D}"/>
                  </a:ext>
                </a:extLst>
              </p:cNvPr>
              <p:cNvSpPr txBox="1"/>
              <p:nvPr/>
            </p:nvSpPr>
            <p:spPr>
              <a:xfrm>
                <a:off x="10417694" y="2587406"/>
                <a:ext cx="1716239" cy="4315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5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de-DE" sz="15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de-DE" sz="15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p>
                                      <m:sSupPr>
                                        <m:ctrlPr>
                                          <a:rPr lang="de-DE" sz="15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de-DE" sz="1500" i="1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  <m:r>
                                          <a:rPr lang="de-DE" sz="1500" i="1" baseline="-2500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  <m:sup>
                                        <m:r>
                                          <a:rPr lang="de-DE" sz="1500" i="1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de-DE" sz="15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  <m:r>
                                          <a:rPr lang="de-DE" sz="1500" i="1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sup>
                                    </m:sSup>
                                  </m:e>
                                </m:mr>
                                <m:mr>
                                  <m:e>
                                    <m:sSup>
                                      <m:sSupPr>
                                        <m:ctrlPr>
                                          <a:rPr lang="de-DE" sz="15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de-DE" sz="1500" i="1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  <m:r>
                                          <a:rPr lang="de-DE" sz="1500" b="0" i="1" baseline="-25000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  <m:sup>
                                        <m:r>
                                          <a:rPr lang="de-DE" sz="1500" i="1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de-DE" sz="15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  <m:r>
                                          <a:rPr lang="de-DE" sz="1500" i="1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sup>
                                    </m:sSup>
                                  </m:e>
                                </m:mr>
                              </m:m>
                            </m:e>
                          </m:d>
                        </m:e>
                      </m:d>
                      <m:r>
                        <a:rPr lang="de-DE" sz="150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5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5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500" i="1" baseline="-2500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r>
                                      <a:rPr lang="de-DE" sz="15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5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de-DE" sz="15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500" b="0" i="1" baseline="-250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de-DE" sz="15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5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de-DE" sz="15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de-DE" sz="1500" dirty="0"/>
              </a:p>
            </p:txBody>
          </p:sp>
        </mc:Choice>
        <mc:Fallback xmlns="">
          <p:sp>
            <p:nvSpPr>
              <p:cNvPr id="83" name="Textfeld 82">
                <a:extLst>
                  <a:ext uri="{FF2B5EF4-FFF2-40B4-BE49-F238E27FC236}">
                    <a16:creationId xmlns:a16="http://schemas.microsoft.com/office/drawing/2014/main" id="{B33F1918-33F1-4309-A68C-81282B37CE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17694" y="2587406"/>
                <a:ext cx="1716239" cy="431593"/>
              </a:xfrm>
              <a:prstGeom prst="rect">
                <a:avLst/>
              </a:prstGeom>
              <a:blipFill>
                <a:blip r:embed="rId5"/>
                <a:stretch>
                  <a:fillRect l="-2135" b="-1971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feld 112">
                <a:extLst>
                  <a:ext uri="{FF2B5EF4-FFF2-40B4-BE49-F238E27FC236}">
                    <a16:creationId xmlns:a16="http://schemas.microsoft.com/office/drawing/2014/main" id="{9A28AAC2-B60F-4FC5-B743-E53BBE58F239}"/>
                  </a:ext>
                </a:extLst>
              </p:cNvPr>
              <p:cNvSpPr txBox="1"/>
              <p:nvPr/>
            </p:nvSpPr>
            <p:spPr>
              <a:xfrm>
                <a:off x="920256" y="3429000"/>
                <a:ext cx="2546338" cy="546175"/>
              </a:xfrm>
              <a:prstGeom prst="rect">
                <a:avLst/>
              </a:prstGeom>
              <a:noFill/>
              <a:ln>
                <a:solidFill>
                  <a:schemeClr val="bg2">
                    <a:lumMod val="50000"/>
                  </a:schemeClr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30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de-DE" sz="130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sz="130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de-DE" sz="1300" i="1" baseline="-2500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de-DE" sz="130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de-DE" sz="1300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de-DE" sz="1300" i="1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de-DE" sz="13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3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sz="13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de-DE" sz="1300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r>
                        <a:rPr lang="de-DE" sz="1300" i="1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de-DE" sz="1300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de-DE" sz="1300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sz="1300" dirty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de-DE" sz="1300" i="1" dirty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de-DE" sz="130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de-DE" sz="1300" b="0" i="1" baseline="-25000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(3)</m:t>
                                  </m:r>
                                  <m:r>
                                    <a:rPr lang="de-DE" sz="13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sz="13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sz="130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de-DE" sz="13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00" i="1" dirty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de-DE" sz="1300" b="0" i="1" baseline="-25000" dirty="0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r>
                                    <a:rPr lang="de-DE" sz="1300" i="1" dirty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sz="1300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sz="1300" i="1" dirty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de-DE" sz="1300" i="1" dirty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de-DE" sz="1300" dirty="0"/>
              </a:p>
            </p:txBody>
          </p:sp>
        </mc:Choice>
        <mc:Fallback xmlns="">
          <p:sp>
            <p:nvSpPr>
              <p:cNvPr id="113" name="Textfeld 112">
                <a:extLst>
                  <a:ext uri="{FF2B5EF4-FFF2-40B4-BE49-F238E27FC236}">
                    <a16:creationId xmlns:a16="http://schemas.microsoft.com/office/drawing/2014/main" id="{9A28AAC2-B60F-4FC5-B743-E53BBE58F2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0256" y="3429000"/>
                <a:ext cx="2546338" cy="5461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bg2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Textfeld 113">
                <a:extLst>
                  <a:ext uri="{FF2B5EF4-FFF2-40B4-BE49-F238E27FC236}">
                    <a16:creationId xmlns:a16="http://schemas.microsoft.com/office/drawing/2014/main" id="{A1E9EEC7-B806-4EE2-8D22-13FC0136F810}"/>
                  </a:ext>
                </a:extLst>
              </p:cNvPr>
              <p:cNvSpPr txBox="1"/>
              <p:nvPr/>
            </p:nvSpPr>
            <p:spPr>
              <a:xfrm>
                <a:off x="4898738" y="3426077"/>
                <a:ext cx="2551275" cy="472309"/>
              </a:xfrm>
              <a:prstGeom prst="rect">
                <a:avLst/>
              </a:prstGeom>
              <a:noFill/>
              <a:ln>
                <a:solidFill>
                  <a:schemeClr val="accent3">
                    <a:lumMod val="75000"/>
                  </a:schemeClr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160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de-DE" sz="1600" i="1" dirty="0">
                              <a:latin typeface="Cambria Math" panose="02040503050406030204" pitchFamily="18" charset="0"/>
                            </a:rPr>
                            <m:t>w</m:t>
                          </m:r>
                          <m:r>
                            <a:rPr lang="de-DE" sz="1600" b="0" i="1" baseline="-25000" dirty="0" smtClean="0">
                              <a:latin typeface="Cambria Math" panose="02040503050406030204" pitchFamily="18" charset="0"/>
                            </a:rPr>
                            <m:t>𝑖h</m:t>
                          </m:r>
                        </m:e>
                        <m:sup>
                          <m:r>
                            <a:rPr lang="de-DE" sz="1600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sz="1600" b="0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de-DE" sz="1600" i="1" dirty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≔</m:t>
                      </m:r>
                      <m:sSup>
                        <m:sSupPr>
                          <m:ctrlPr>
                            <a:rPr lang="de-DE" sz="16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de-DE" sz="1600" i="1" dirty="0">
                              <a:latin typeface="Cambria Math" panose="02040503050406030204" pitchFamily="18" charset="0"/>
                            </a:rPr>
                            <m:t>w</m:t>
                          </m:r>
                          <m:r>
                            <a:rPr lang="de-DE" sz="1600" i="1" baseline="-25000" dirty="0">
                              <a:latin typeface="Cambria Math" panose="02040503050406030204" pitchFamily="18" charset="0"/>
                            </a:rPr>
                            <m:t>𝑖h</m:t>
                          </m:r>
                        </m:e>
                        <m:sup>
                          <m:r>
                            <a:rPr lang="de-DE" sz="1600" i="1" dirty="0">
                              <a:latin typeface="Cambria Math" panose="02040503050406030204" pitchFamily="18" charset="0"/>
                            </a:rPr>
                            <m:t>(0)</m:t>
                          </m:r>
                        </m:sup>
                      </m:sSup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de-DE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de-DE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de-DE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6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de-DE" sz="1600" i="1" dirty="0">
                              <a:latin typeface="Cambria Math" panose="02040503050406030204" pitchFamily="18" charset="0"/>
                            </a:rPr>
                            <m:t>L</m:t>
                          </m:r>
                        </m:num>
                        <m:den>
                          <m:r>
                            <a:rPr lang="de-DE" sz="16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sz="16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de-DE" sz="1600" i="1" dirty="0">
                                  <a:latin typeface="Cambria Math" panose="02040503050406030204" pitchFamily="18" charset="0"/>
                                </a:rPr>
                                <m:t>w</m:t>
                              </m:r>
                              <m:r>
                                <a:rPr lang="de-DE" sz="1600" i="1" baseline="-25000" dirty="0">
                                  <a:latin typeface="Cambria Math" panose="02040503050406030204" pitchFamily="18" charset="0"/>
                                </a:rPr>
                                <m:t>𝑖h</m:t>
                              </m:r>
                            </m:e>
                            <m:sup>
                              <m:r>
                                <a:rPr lang="de-DE" sz="1600" i="1" dirty="0">
                                  <a:latin typeface="Cambria Math" panose="02040503050406030204" pitchFamily="18" charset="0"/>
                                </a:rPr>
                                <m:t>(0)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de-DE" sz="1600" dirty="0"/>
              </a:p>
            </p:txBody>
          </p:sp>
        </mc:Choice>
        <mc:Fallback xmlns="">
          <p:sp>
            <p:nvSpPr>
              <p:cNvPr id="114" name="Textfeld 113">
                <a:extLst>
                  <a:ext uri="{FF2B5EF4-FFF2-40B4-BE49-F238E27FC236}">
                    <a16:creationId xmlns:a16="http://schemas.microsoft.com/office/drawing/2014/main" id="{A1E9EEC7-B806-4EE2-8D22-13FC0136F8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8738" y="3426077"/>
                <a:ext cx="2551275" cy="472309"/>
              </a:xfrm>
              <a:prstGeom prst="rect">
                <a:avLst/>
              </a:prstGeom>
              <a:blipFill>
                <a:blip r:embed="rId7"/>
                <a:stretch>
                  <a:fillRect b="-8861"/>
                </a:stretch>
              </a:blipFill>
              <a:ln>
                <a:solidFill>
                  <a:schemeClr val="accent3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Textfeld 114">
                <a:extLst>
                  <a:ext uri="{FF2B5EF4-FFF2-40B4-BE49-F238E27FC236}">
                    <a16:creationId xmlns:a16="http://schemas.microsoft.com/office/drawing/2014/main" id="{81945AC3-9511-47F5-A78C-D30D6FF68614}"/>
                  </a:ext>
                </a:extLst>
              </p:cNvPr>
              <p:cNvSpPr txBox="1"/>
              <p:nvPr/>
            </p:nvSpPr>
            <p:spPr>
              <a:xfrm>
                <a:off x="920256" y="4057865"/>
                <a:ext cx="4596624" cy="5120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de-DE" sz="1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600" dirty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de-DE" sz="1600" i="1" dirty="0"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de-DE" sz="1600" dirty="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de-DE" sz="160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nor/>
                              </m:rPr>
                              <a:rPr lang="de-DE" sz="16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w</m:t>
                            </m:r>
                            <m:r>
                              <a:rPr lang="de-DE" sz="1600" i="1" baseline="-2500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𝑖h</m:t>
                            </m:r>
                          </m:e>
                          <m:sup>
                            <m:r>
                              <a:rPr lang="de-DE" sz="16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(0)</m:t>
                            </m:r>
                          </m:sup>
                        </m:sSup>
                      </m:den>
                    </m:f>
                    <m:r>
                      <a:rPr lang="de-DE" sz="1600" i="1" dirty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sz="1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600" dirty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de-DE" sz="1600" i="1" dirty="0"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de-DE" sz="1600" dirty="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de-DE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6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de-DE" sz="1600" i="1" baseline="-2500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p>
                            <m:r>
                              <a:rPr lang="de-DE" sz="1600" i="1">
                                <a:latin typeface="Cambria Math" panose="02040503050406030204" pitchFamily="18" charset="0"/>
                              </a:rPr>
                              <m:t>(3)(</m:t>
                            </m:r>
                            <m:r>
                              <a:rPr lang="de-DE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de-DE" sz="16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den>
                    </m:f>
                    <m:f>
                      <m:fPr>
                        <m:ctrlPr>
                          <a:rPr lang="de-DE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de-DE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600" dirty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de-DE" sz="16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de-DE" sz="1600" i="1" baseline="-2500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p>
                            <m:r>
                              <a:rPr lang="de-DE" sz="1600" i="1">
                                <a:latin typeface="Cambria Math" panose="02040503050406030204" pitchFamily="18" charset="0"/>
                              </a:rPr>
                              <m:t>(3)(</m:t>
                            </m:r>
                            <m:r>
                              <a:rPr lang="de-DE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de-DE" sz="16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num>
                      <m:den>
                        <m:r>
                          <a:rPr lang="de-DE" sz="1600" dirty="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de-DE" sz="160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600" i="1" dirty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de-DE" sz="1600" i="1" baseline="-25000" dirty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de-DE" sz="1600" b="0" i="1" dirty="0" smtClean="0">
                                <a:latin typeface="Cambria Math" panose="02040503050406030204" pitchFamily="18" charset="0"/>
                              </a:rPr>
                              <m:t>(2)(</m:t>
                            </m:r>
                            <m:r>
                              <a:rPr lang="de-DE" sz="1600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de-DE" sz="1600" b="0" i="1" dirty="0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den>
                    </m:f>
                  </m:oMath>
                </a14:m>
                <a:r>
                  <a:rPr lang="de-DE" sz="16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de-DE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600" dirty="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de-DE" sz="16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600" i="1" dirty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de-DE" sz="1600" i="1" baseline="-25000" dirty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de-DE" sz="1600" i="1" dirty="0">
                                <a:latin typeface="Cambria Math" panose="02040503050406030204" pitchFamily="18" charset="0"/>
                              </a:rPr>
                              <m:t>(2)(</m:t>
                            </m:r>
                            <m:r>
                              <a:rPr lang="de-DE" sz="1600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de-DE" sz="1600" i="1" dirty="0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num>
                      <m:den>
                        <m:r>
                          <a:rPr lang="de-DE" sz="1600" dirty="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de-DE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6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de-DE" sz="1600" b="0" i="1" baseline="-25000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d>
                              <m:dPr>
                                <m:ctrlPr>
                                  <a:rPr lang="de-DE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sz="16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  <m:d>
                              <m:dPr>
                                <m:ctrlPr>
                                  <a:rPr lang="de-DE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sz="16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p>
                      </m:den>
                    </m:f>
                    <m:f>
                      <m:fPr>
                        <m:ctrlPr>
                          <a:rPr lang="de-DE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de-DE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600" dirty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de-DE" sz="16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de-DE" sz="1600" b="0" i="1" baseline="-25000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d>
                              <m:dPr>
                                <m:ctrlPr>
                                  <a:rPr lang="de-DE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sz="16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  <m:d>
                              <m:dPr>
                                <m:ctrlPr>
                                  <a:rPr lang="de-DE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sz="16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p>
                      </m:num>
                      <m:den>
                        <m:r>
                          <a:rPr lang="de-DE" sz="1600" dirty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de-DE" sz="16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de-DE" sz="1600" b="0" i="1" baseline="-25000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den>
                    </m:f>
                    <m:f>
                      <m:fPr>
                        <m:ctrlPr>
                          <a:rPr lang="de-DE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600" dirty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de-DE" sz="1600" i="1" dirty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de-DE" sz="1600" i="1" baseline="-25000" dirty="0">
                            <a:latin typeface="Cambria Math" panose="02040503050406030204" pitchFamily="18" charset="0"/>
                          </a:rPr>
                          <m:t>𝑗</m:t>
                        </m:r>
                      </m:num>
                      <m:den>
                        <m:sSup>
                          <m:sSupPr>
                            <m:ctrlPr>
                              <a:rPr lang="de-DE" sz="16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nor/>
                              </m:rPr>
                              <a:rPr lang="de-DE" sz="1600" i="1" dirty="0">
                                <a:latin typeface="Cambria Math" panose="02040503050406030204" pitchFamily="18" charset="0"/>
                              </a:rPr>
                              <m:t>w</m:t>
                            </m:r>
                            <m:r>
                              <a:rPr lang="de-DE" sz="1600" i="1" baseline="-25000" dirty="0">
                                <a:latin typeface="Cambria Math" panose="02040503050406030204" pitchFamily="18" charset="0"/>
                              </a:rPr>
                              <m:t>𝑖h</m:t>
                            </m:r>
                          </m:e>
                          <m:sup>
                            <m:r>
                              <a:rPr lang="de-DE" sz="1600" i="1" dirty="0">
                                <a:latin typeface="Cambria Math" panose="02040503050406030204" pitchFamily="18" charset="0"/>
                              </a:rPr>
                              <m:t>(0)</m:t>
                            </m:r>
                          </m:sup>
                        </m:sSup>
                      </m:den>
                    </m:f>
                  </m:oMath>
                </a14:m>
                <a:endParaRPr lang="de-DE" sz="1600" dirty="0"/>
              </a:p>
            </p:txBody>
          </p:sp>
        </mc:Choice>
        <mc:Fallback xmlns="">
          <p:sp>
            <p:nvSpPr>
              <p:cNvPr id="115" name="Textfeld 114">
                <a:extLst>
                  <a:ext uri="{FF2B5EF4-FFF2-40B4-BE49-F238E27FC236}">
                    <a16:creationId xmlns:a16="http://schemas.microsoft.com/office/drawing/2014/main" id="{81945AC3-9511-47F5-A78C-D30D6FF686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0256" y="4057865"/>
                <a:ext cx="4596624" cy="512063"/>
              </a:xfrm>
              <a:prstGeom prst="rect">
                <a:avLst/>
              </a:prstGeom>
              <a:blipFill>
                <a:blip r:embed="rId8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Textfeld 115">
                <a:extLst>
                  <a:ext uri="{FF2B5EF4-FFF2-40B4-BE49-F238E27FC236}">
                    <a16:creationId xmlns:a16="http://schemas.microsoft.com/office/drawing/2014/main" id="{52C0F73F-B7B8-4527-B771-C77EB1919004}"/>
                  </a:ext>
                </a:extLst>
              </p:cNvPr>
              <p:cNvSpPr txBox="1"/>
              <p:nvPr/>
            </p:nvSpPr>
            <p:spPr>
              <a:xfrm>
                <a:off x="1696920" y="4595761"/>
                <a:ext cx="10853220" cy="42973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de-DE" sz="13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300" dirty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de-DE" sz="1300" i="1" dirty="0"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de-DE" sz="1300" dirty="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de-DE" sz="13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3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de-DE" sz="1300" i="1" baseline="-2500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p>
                            <m:r>
                              <a:rPr lang="de-DE" sz="1300" i="1">
                                <a:latin typeface="Cambria Math" panose="02040503050406030204" pitchFamily="18" charset="0"/>
                              </a:rPr>
                              <m:t>(3)(</m:t>
                            </m:r>
                            <m:r>
                              <a:rPr lang="de-DE" sz="13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de-DE" sz="13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den>
                    </m:f>
                    <m:f>
                      <m:fPr>
                        <m:ctrlPr>
                          <a:rPr lang="de-DE" sz="13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de-DE" sz="13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300" dirty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de-DE" sz="13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de-DE" sz="1300" i="1" baseline="-2500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p>
                            <m:r>
                              <a:rPr lang="de-DE" sz="1300" i="1">
                                <a:latin typeface="Cambria Math" panose="02040503050406030204" pitchFamily="18" charset="0"/>
                              </a:rPr>
                              <m:t>(3)(</m:t>
                            </m:r>
                            <m:r>
                              <a:rPr lang="de-DE" sz="13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de-DE" sz="13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num>
                      <m:den>
                        <m:r>
                          <a:rPr lang="de-DE" sz="1300" dirty="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de-DE" sz="130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300" i="1" dirty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de-DE" sz="1300" i="1" baseline="-25000" dirty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de-DE" sz="1300" b="0" i="1" dirty="0" smtClean="0">
                                <a:latin typeface="Cambria Math" panose="02040503050406030204" pitchFamily="18" charset="0"/>
                              </a:rPr>
                              <m:t>(2)(</m:t>
                            </m:r>
                            <m:r>
                              <a:rPr lang="de-DE" sz="1300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de-DE" sz="1300" b="0" i="1" dirty="0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den>
                    </m:f>
                  </m:oMath>
                </a14:m>
                <a:r>
                  <a:rPr lang="de-DE" sz="13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de-DE" sz="13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300" dirty="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de-DE" sz="13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300" i="1" dirty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de-DE" sz="1300" i="1" baseline="-25000" dirty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de-DE" sz="1300" i="1" dirty="0">
                                <a:latin typeface="Cambria Math" panose="02040503050406030204" pitchFamily="18" charset="0"/>
                              </a:rPr>
                              <m:t>(2)(</m:t>
                            </m:r>
                            <m:r>
                              <a:rPr lang="de-DE" sz="1300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de-DE" sz="1300" i="1" dirty="0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num>
                      <m:den>
                        <m:r>
                          <a:rPr lang="de-DE" sz="1300" dirty="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de-DE" sz="13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3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de-DE" sz="1300" b="0" i="1" baseline="-25000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d>
                              <m:dPr>
                                <m:ctrlPr>
                                  <a:rPr lang="de-DE" sz="13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sz="13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  <m:d>
                              <m:dPr>
                                <m:ctrlPr>
                                  <a:rPr lang="de-DE" sz="13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sz="13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p>
                      </m:den>
                    </m:f>
                    <m:r>
                      <a:rPr lang="de-DE" sz="13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sz="13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3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de-DE" sz="1300" i="1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de-DE" sz="13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limLoc m:val="undOvr"/>
                            <m:grow m:val="on"/>
                            <m:ctrlPr>
                              <a:rPr lang="de-DE" sz="1300" i="1" dirty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de-DE" sz="1300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de-DE" sz="1300" dirty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de-DE" sz="1300" i="1" dirty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  <m:e>
                            <m:r>
                              <a:rPr lang="de-DE" sz="1300" i="1" dirty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de-DE" sz="13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sz="1300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de-DE" sz="1300" i="1" baseline="-2500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  <m:sup>
                                <m:r>
                                  <a:rPr lang="de-DE" sz="1300" i="1">
                                    <a:latin typeface="Cambria Math" panose="02040503050406030204" pitchFamily="18" charset="0"/>
                                  </a:rPr>
                                  <m:t>(3)(</m:t>
                                </m:r>
                                <m:r>
                                  <a:rPr lang="de-DE" sz="13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de-DE" sz="13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  <m:r>
                              <a:rPr lang="de-DE" sz="1300" i="1" dirty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de-DE" sz="1300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sz="1300" i="1" dirty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de-DE" sz="1300" i="1" dirty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de-DE" sz="1300" i="1" dirty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de-DE" sz="1300" i="1" dirty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  <m:r>
                              <a:rPr lang="de-DE" sz="1300" i="1" dirty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  <m:r>
                          <a:rPr lang="de-DE" sz="1300" i="1" dirty="0">
                            <a:latin typeface="Cambria Math" panose="02040503050406030204" pitchFamily="18" charset="0"/>
                          </a:rPr>
                          <m:t>∗</m:t>
                        </m:r>
                        <m:sSup>
                          <m:sSupPr>
                            <m:ctrlPr>
                              <a:rPr lang="de-DE" sz="13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300" i="1" dirty="0"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300" i="1" baseline="-25000" dirty="0">
                                <a:latin typeface="Cambria Math" panose="02040503050406030204" pitchFamily="18" charset="0"/>
                              </a:rPr>
                              <m:t>𝑙𝑘</m:t>
                            </m:r>
                          </m:e>
                          <m:sup>
                            <m:d>
                              <m:dPr>
                                <m:ctrlPr>
                                  <a:rPr lang="de-DE" sz="1300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sz="1300" i="1" dirty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  <m:r>
                          <a:rPr lang="de-DE" sz="1300" i="1" dirty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de-DE" sz="1300" i="1">
                            <a:latin typeface="Cambria Math" panose="02040503050406030204" pitchFamily="18" charset="0"/>
                          </a:rPr>
                          <m:t>𝜎</m:t>
                        </m:r>
                        <m:d>
                          <m:dPr>
                            <m:ctrlPr>
                              <a:rPr lang="de-DE" sz="13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de-DE" sz="13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sz="1300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de-DE" sz="1300" i="1" baseline="-2500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de-DE" sz="13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sz="13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d>
                                <m:d>
                                  <m:dPr>
                                    <m:ctrlPr>
                                      <a:rPr lang="de-DE" sz="13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sz="13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</m:sup>
                            </m:sSup>
                          </m:e>
                        </m:d>
                        <m:r>
                          <a:rPr lang="de-DE" sz="1300">
                            <a:latin typeface="Cambria Math" panose="02040503050406030204" pitchFamily="18" charset="0"/>
                          </a:rPr>
                          <m:t>∗</m:t>
                        </m:r>
                        <m:d>
                          <m:dPr>
                            <m:ctrlPr>
                              <a:rPr lang="de-DE" sz="13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30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de-DE" sz="1300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  <m:d>
                              <m:dPr>
                                <m:ctrlPr>
                                  <a:rPr lang="de-DE" sz="13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de-DE" sz="13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300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300" i="1" baseline="-2500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3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3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  <m:d>
                                      <m:dPr>
                                        <m:ctrlPr>
                                          <a:rPr lang="de-DE" sz="13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3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d>
                          </m:e>
                        </m:d>
                      </m:e>
                    </m:d>
                  </m:oMath>
                </a14:m>
                <a:endParaRPr lang="de-DE" sz="1300" dirty="0"/>
              </a:p>
            </p:txBody>
          </p:sp>
        </mc:Choice>
        <mc:Fallback xmlns="">
          <p:sp>
            <p:nvSpPr>
              <p:cNvPr id="116" name="Textfeld 115">
                <a:extLst>
                  <a:ext uri="{FF2B5EF4-FFF2-40B4-BE49-F238E27FC236}">
                    <a16:creationId xmlns:a16="http://schemas.microsoft.com/office/drawing/2014/main" id="{52C0F73F-B7B8-4527-B771-C77EB19190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6920" y="4595761"/>
                <a:ext cx="10853220" cy="429733"/>
              </a:xfrm>
              <a:prstGeom prst="rect">
                <a:avLst/>
              </a:prstGeom>
              <a:blipFill>
                <a:blip r:embed="rId9"/>
                <a:stretch>
                  <a:fillRect t="-77143" b="-13428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Textfeld 116">
                <a:extLst>
                  <a:ext uri="{FF2B5EF4-FFF2-40B4-BE49-F238E27FC236}">
                    <a16:creationId xmlns:a16="http://schemas.microsoft.com/office/drawing/2014/main" id="{61FD404C-8036-4AD4-86EA-3F0ECB37DE97}"/>
                  </a:ext>
                </a:extLst>
              </p:cNvPr>
              <p:cNvSpPr txBox="1"/>
              <p:nvPr/>
            </p:nvSpPr>
            <p:spPr>
              <a:xfrm>
                <a:off x="1696920" y="5124387"/>
                <a:ext cx="6275070" cy="53072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sz="13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de-DE" sz="13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300" dirty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de-DE" sz="13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de-DE" sz="1300" b="0" i="1" baseline="-2500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  <m:d>
                                <m:dPr>
                                  <m:ctrlP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</m:num>
                        <m:den>
                          <m:r>
                            <a:rPr lang="de-DE" sz="13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de-DE" sz="13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de-DE" sz="1300" b="0" i="1" baseline="-25000" dirty="0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den>
                      </m:f>
                      <m:r>
                        <a:rPr lang="de-DE" sz="13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sz="13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300" dirty="0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de-DE" sz="13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de-DE" sz="130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de-DE" sz="1300" i="1" baseline="-25000" dirty="0">
                              <a:latin typeface="Cambria Math" panose="02040503050406030204" pitchFamily="18" charset="0"/>
                            </a:rPr>
                            <m:t>𝑗</m:t>
                          </m:r>
                        </m:den>
                      </m:f>
                      <m:d>
                        <m:dPr>
                          <m:ctrlPr>
                            <a:rPr lang="de-DE" sz="13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3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de-DE" sz="1300" i="1" baseline="-25000">
                              <a:latin typeface="Cambria Math" panose="02040503050406030204" pitchFamily="18" charset="0"/>
                            </a:rPr>
                            <m:t>1</m:t>
                          </m:r>
                          <m:sSup>
                            <m:sSupPr>
                              <m:ctrlPr>
                                <a:rPr lang="de-DE" sz="1300" i="1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7"/>
                                </m:rPr>
                                <a:rPr lang="de-DE" sz="1300" i="1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de-DE" sz="1300" i="1" baseline="-25000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de-DE" sz="1300" i="1" baseline="-25000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de-DE" sz="13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3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p>
                          <m:r>
                            <a:rPr lang="de-DE" sz="13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de-DE" sz="13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de-DE" sz="1300" i="1" baseline="-25000">
                              <a:latin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de-DE" sz="1300" i="1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7"/>
                                </m:rPr>
                                <a:rPr lang="de-DE" sz="1300" i="1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de-DE" sz="1300" i="1" baseline="-25000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de-DE" sz="1300" i="1" baseline="-25000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de-DE" sz="13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3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p>
                          <m:r>
                            <a:rPr lang="de-DE" sz="1300" i="1">
                              <a:latin typeface="Cambria Math" panose="02040503050406030204" pitchFamily="18" charset="0"/>
                            </a:rPr>
                            <m:t>+1</m:t>
                          </m:r>
                          <m:sSup>
                            <m:sSupPr>
                              <m:ctrlPr>
                                <a:rPr lang="de-DE" sz="13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7"/>
                                </m:rPr>
                                <a:rPr lang="de-DE" sz="13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de-DE" sz="1300" i="1" baseline="-25000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de-DE" sz="1300" i="1" baseline="-25000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de-DE" sz="13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3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p>
                        </m:e>
                      </m:d>
                      <m:r>
                        <a:rPr lang="de-DE" sz="13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13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𝑤𝑘𝑗</m:t>
                      </m:r>
                    </m:oMath>
                  </m:oMathPara>
                </a14:m>
                <a:endParaRPr lang="de-DE" sz="1300" baseline="-25000" dirty="0"/>
              </a:p>
            </p:txBody>
          </p:sp>
        </mc:Choice>
        <mc:Fallback xmlns="">
          <p:sp>
            <p:nvSpPr>
              <p:cNvPr id="117" name="Textfeld 116">
                <a:extLst>
                  <a:ext uri="{FF2B5EF4-FFF2-40B4-BE49-F238E27FC236}">
                    <a16:creationId xmlns:a16="http://schemas.microsoft.com/office/drawing/2014/main" id="{61FD404C-8036-4AD4-86EA-3F0ECB37DE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6920" y="5124387"/>
                <a:ext cx="6275070" cy="530723"/>
              </a:xfrm>
              <a:prstGeom prst="rect">
                <a:avLst/>
              </a:prstGeom>
              <a:blipFill>
                <a:blip r:embed="rId10"/>
                <a:stretch>
                  <a:fillRect b="-689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Textfeld 117">
                <a:extLst>
                  <a:ext uri="{FF2B5EF4-FFF2-40B4-BE49-F238E27FC236}">
                    <a16:creationId xmlns:a16="http://schemas.microsoft.com/office/drawing/2014/main" id="{2CC0B14B-BF8E-4FD9-AF22-9511080A635D}"/>
                  </a:ext>
                </a:extLst>
              </p:cNvPr>
              <p:cNvSpPr txBox="1"/>
              <p:nvPr/>
            </p:nvSpPr>
            <p:spPr>
              <a:xfrm>
                <a:off x="1696920" y="5818814"/>
                <a:ext cx="6275070" cy="63850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sz="13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3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de-DE" sz="1300" i="1" dirty="0">
                              <a:latin typeface="Cambria Math" panose="02040503050406030204" pitchFamily="18" charset="0"/>
                            </a:rPr>
                            <m:t>L</m:t>
                          </m:r>
                        </m:num>
                        <m:den>
                          <m:r>
                            <a:rPr lang="de-DE" sz="13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de-DE" sz="140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de-DE" sz="1400" i="1" baseline="-25000" dirty="0">
                              <a:latin typeface="Cambria Math" panose="02040503050406030204" pitchFamily="18" charset="0"/>
                            </a:rPr>
                            <m:t>𝑗</m:t>
                          </m:r>
                        </m:den>
                      </m:f>
                      <m:r>
                        <a:rPr lang="de-DE" sz="13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sz="13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3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sz="1300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de-DE" sz="13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undOvr"/>
                              <m:grow m:val="on"/>
                              <m:ctrlP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1300" dirty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de-DE" sz="1300" i="1" baseline="-2500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(3)(</m:t>
                                  </m:r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de-DE" sz="13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00" i="1" dirty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de-DE" sz="1300" i="1" dirty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sz="1300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sz="1300" i="1" dirty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  <m:r>
                            <a:rPr lang="de-DE" sz="1300" i="1" dirty="0">
                              <a:latin typeface="Cambria Math" panose="02040503050406030204" pitchFamily="18" charset="0"/>
                            </a:rPr>
                            <m:t>∗</m:t>
                          </m:r>
                          <m:sSup>
                            <m:sSupPr>
                              <m:ctrlP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de-DE" sz="1300" i="1" baseline="-25000" dirty="0">
                                  <a:latin typeface="Cambria Math" panose="02040503050406030204" pitchFamily="18" charset="0"/>
                                </a:rPr>
                                <m:t>𝑙𝑘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de-DE" sz="13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300" i="1" dirty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p>
                          <m:r>
                            <a:rPr lang="de-DE" sz="1300" i="1" dirty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de-DE" sz="1300" i="1">
                              <a:latin typeface="Cambria Math" panose="02040503050406030204" pitchFamily="18" charset="0"/>
                            </a:rPr>
                            <m:t>𝜎</m:t>
                          </m:r>
                          <m:d>
                            <m:dPr>
                              <m:ctrlPr>
                                <a:rPr lang="de-DE" sz="13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de-DE" sz="1300" i="1" baseline="-2500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3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3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  <m:d>
                                    <m:dPr>
                                      <m:ctrlPr>
                                        <a:rPr lang="de-DE" sz="13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3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  <m:r>
                            <a:rPr lang="de-DE" sz="1300">
                              <a:latin typeface="Cambria Math" panose="02040503050406030204" pitchFamily="18" charset="0"/>
                            </a:rPr>
                            <m:t>∗</m:t>
                          </m:r>
                          <m:d>
                            <m:dPr>
                              <m:ctrlP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130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de-DE" sz="13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  <m:d>
                                <m:dPr>
                                  <m:ctrlP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de-DE" sz="13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300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de-DE" sz="1300" i="1" baseline="-2500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de-DE" sz="13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3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d>
                                      <m:d>
                                        <m:dPr>
                                          <m:ctrlPr>
                                            <a:rPr lang="de-DE" sz="13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3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d>
                            </m:e>
                          </m:d>
                          <m:r>
                            <m:rPr>
                              <m:nor/>
                            </m:rPr>
                            <a:rPr lang="de-DE" sz="1300" dirty="0"/>
                            <m:t>∗ </m:t>
                          </m:r>
                          <m:r>
                            <a:rPr lang="de-DE" sz="1300" i="1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de-DE" sz="1300" i="1" baseline="-25000">
                              <a:latin typeface="Cambria Math" panose="02040503050406030204" pitchFamily="18" charset="0"/>
                            </a:rPr>
                            <m:t>𝑘𝑗</m:t>
                          </m:r>
                        </m:e>
                      </m:d>
                    </m:oMath>
                  </m:oMathPara>
                </a14:m>
                <a:endParaRPr lang="de-DE" sz="1300" dirty="0"/>
              </a:p>
            </p:txBody>
          </p:sp>
        </mc:Choice>
        <mc:Fallback xmlns="">
          <p:sp>
            <p:nvSpPr>
              <p:cNvPr id="118" name="Textfeld 117">
                <a:extLst>
                  <a:ext uri="{FF2B5EF4-FFF2-40B4-BE49-F238E27FC236}">
                    <a16:creationId xmlns:a16="http://schemas.microsoft.com/office/drawing/2014/main" id="{2CC0B14B-BF8E-4FD9-AF22-9511080A63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6920" y="5818814"/>
                <a:ext cx="6275070" cy="63850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501800C2-D866-4629-AAA8-BE823A30E4C7}"/>
              </a:ext>
            </a:extLst>
          </p:cNvPr>
          <p:cNvGrpSpPr/>
          <p:nvPr/>
        </p:nvGrpSpPr>
        <p:grpSpPr>
          <a:xfrm>
            <a:off x="832909" y="1468251"/>
            <a:ext cx="989541" cy="832577"/>
            <a:chOff x="890059" y="1468251"/>
            <a:chExt cx="989541" cy="832577"/>
          </a:xfrm>
        </p:grpSpPr>
        <p:sp>
          <p:nvSpPr>
            <p:cNvPr id="90" name="Rechteck 89">
              <a:extLst>
                <a:ext uri="{FF2B5EF4-FFF2-40B4-BE49-F238E27FC236}">
                  <a16:creationId xmlns:a16="http://schemas.microsoft.com/office/drawing/2014/main" id="{F0369401-CF96-4752-B82D-0D7A01675899}"/>
                </a:ext>
              </a:extLst>
            </p:cNvPr>
            <p:cNvSpPr/>
            <p:nvPr/>
          </p:nvSpPr>
          <p:spPr>
            <a:xfrm>
              <a:off x="1416803" y="1474896"/>
              <a:ext cx="351162" cy="8259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/>
                  </a:solidFill>
                </a:rPr>
                <a:t>C2</a:t>
              </a:r>
            </a:p>
          </p:txBody>
        </p:sp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3D3E1CBD-3C2B-4A62-96E8-E91DF34D0B25}"/>
                </a:ext>
              </a:extLst>
            </p:cNvPr>
            <p:cNvSpPr/>
            <p:nvPr/>
          </p:nvSpPr>
          <p:spPr>
            <a:xfrm>
              <a:off x="890059" y="1468251"/>
              <a:ext cx="351162" cy="8259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/>
                  </a:solidFill>
                </a:rPr>
                <a:t>C1</a:t>
              </a:r>
            </a:p>
          </p:txBody>
        </p:sp>
        <p:cxnSp>
          <p:nvCxnSpPr>
            <p:cNvPr id="8" name="Gerade Verbindung mit Pfeil 7">
              <a:extLst>
                <a:ext uri="{FF2B5EF4-FFF2-40B4-BE49-F238E27FC236}">
                  <a16:creationId xmlns:a16="http://schemas.microsoft.com/office/drawing/2014/main" id="{290FF47B-1919-426D-8660-A0679A843275}"/>
                </a:ext>
              </a:extLst>
            </p:cNvPr>
            <p:cNvCxnSpPr>
              <a:stCxn id="23" idx="3"/>
              <a:endCxn id="90" idx="1"/>
            </p:cNvCxnSpPr>
            <p:nvPr/>
          </p:nvCxnSpPr>
          <p:spPr>
            <a:xfrm>
              <a:off x="1241221" y="1881217"/>
              <a:ext cx="175582" cy="664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Gerade Verbindung mit Pfeil 9">
              <a:extLst>
                <a:ext uri="{FF2B5EF4-FFF2-40B4-BE49-F238E27FC236}">
                  <a16:creationId xmlns:a16="http://schemas.microsoft.com/office/drawing/2014/main" id="{EF83AF3C-8751-438E-ACE8-60C7F14C224C}"/>
                </a:ext>
              </a:extLst>
            </p:cNvPr>
            <p:cNvCxnSpPr>
              <a:stCxn id="90" idx="3"/>
            </p:cNvCxnSpPr>
            <p:nvPr/>
          </p:nvCxnSpPr>
          <p:spPr>
            <a:xfrm flipV="1">
              <a:off x="1767965" y="1881217"/>
              <a:ext cx="111635" cy="664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304100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0CC69690-D338-4760-9034-330C87279B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8410" y="401056"/>
            <a:ext cx="10515600" cy="776288"/>
          </a:xfrm>
        </p:spPr>
        <p:txBody>
          <a:bodyPr>
            <a:normAutofit/>
          </a:bodyPr>
          <a:lstStyle/>
          <a:p>
            <a:r>
              <a:rPr lang="de-DE" sz="4000" dirty="0"/>
              <a:t>Übersicht über Maschinelles Lernen</a:t>
            </a: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69E1755A-2608-47BF-AEDF-D0CA9B45D197}"/>
              </a:ext>
            </a:extLst>
          </p:cNvPr>
          <p:cNvSpPr txBox="1"/>
          <p:nvPr/>
        </p:nvSpPr>
        <p:spPr>
          <a:xfrm>
            <a:off x="1564364" y="1556084"/>
            <a:ext cx="423110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u="sng" dirty="0"/>
              <a:t>Algorithmen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CF8D2423-CC12-44F5-8F06-31E97743C8DB}"/>
              </a:ext>
            </a:extLst>
          </p:cNvPr>
          <p:cNvSpPr txBox="1"/>
          <p:nvPr/>
        </p:nvSpPr>
        <p:spPr>
          <a:xfrm>
            <a:off x="5823543" y="1564106"/>
            <a:ext cx="4231105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u="sng" dirty="0"/>
              <a:t>Maschinelles Lernen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80E04C59-3E42-4590-ABFC-38881622B687}"/>
              </a:ext>
            </a:extLst>
          </p:cNvPr>
          <p:cNvSpPr/>
          <p:nvPr/>
        </p:nvSpPr>
        <p:spPr>
          <a:xfrm>
            <a:off x="2300295" y="3842081"/>
            <a:ext cx="1004379" cy="4411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f(x)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41A1F618-B54E-4CA4-8E61-49E461B04819}"/>
              </a:ext>
            </a:extLst>
          </p:cNvPr>
          <p:cNvSpPr/>
          <p:nvPr/>
        </p:nvSpPr>
        <p:spPr>
          <a:xfrm>
            <a:off x="2300295" y="2845857"/>
            <a:ext cx="1004379" cy="4411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Input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F950D648-EB75-4F34-8C2E-2837227BAC1F}"/>
              </a:ext>
            </a:extLst>
          </p:cNvPr>
          <p:cNvSpPr/>
          <p:nvPr/>
        </p:nvSpPr>
        <p:spPr>
          <a:xfrm>
            <a:off x="2316336" y="4838305"/>
            <a:ext cx="972295" cy="4411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Output</a:t>
            </a:r>
          </a:p>
        </p:txBody>
      </p:sp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43F4EE18-169F-4968-8706-16999DFAE282}"/>
              </a:ext>
            </a:extLst>
          </p:cNvPr>
          <p:cNvCxnSpPr>
            <a:cxnSpLocks/>
            <a:stCxn id="10" idx="2"/>
            <a:endCxn id="2" idx="0"/>
          </p:cNvCxnSpPr>
          <p:nvPr/>
        </p:nvCxnSpPr>
        <p:spPr>
          <a:xfrm>
            <a:off x="2802485" y="3287015"/>
            <a:ext cx="0" cy="5550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B615A273-0541-4E08-A64B-3909F3C3E3CC}"/>
              </a:ext>
            </a:extLst>
          </p:cNvPr>
          <p:cNvCxnSpPr>
            <a:cxnSpLocks/>
            <a:stCxn id="2" idx="2"/>
            <a:endCxn id="11" idx="0"/>
          </p:cNvCxnSpPr>
          <p:nvPr/>
        </p:nvCxnSpPr>
        <p:spPr>
          <a:xfrm flipH="1">
            <a:off x="2802484" y="4283239"/>
            <a:ext cx="1" cy="5550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hteck 20">
            <a:extLst>
              <a:ext uri="{FF2B5EF4-FFF2-40B4-BE49-F238E27FC236}">
                <a16:creationId xmlns:a16="http://schemas.microsoft.com/office/drawing/2014/main" id="{67BB7304-5177-46C9-A3F1-FBD9DF47FDE3}"/>
              </a:ext>
            </a:extLst>
          </p:cNvPr>
          <p:cNvSpPr/>
          <p:nvPr/>
        </p:nvSpPr>
        <p:spPr>
          <a:xfrm>
            <a:off x="7367595" y="3842081"/>
            <a:ext cx="1004379" cy="4411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f(x)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2AABBECE-990A-491F-A4A7-9AE76DDE0375}"/>
              </a:ext>
            </a:extLst>
          </p:cNvPr>
          <p:cNvSpPr/>
          <p:nvPr/>
        </p:nvSpPr>
        <p:spPr>
          <a:xfrm>
            <a:off x="7367595" y="2845857"/>
            <a:ext cx="1004379" cy="4411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Input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A2CF7FB4-3ECA-47C8-96F0-8BDDA55AD8ED}"/>
              </a:ext>
            </a:extLst>
          </p:cNvPr>
          <p:cNvSpPr/>
          <p:nvPr/>
        </p:nvSpPr>
        <p:spPr>
          <a:xfrm>
            <a:off x="7383636" y="4838305"/>
            <a:ext cx="972295" cy="4411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Output</a:t>
            </a:r>
          </a:p>
        </p:txBody>
      </p: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E59E4008-FDB0-4DD5-B11B-ED41E2853CC9}"/>
              </a:ext>
            </a:extLst>
          </p:cNvPr>
          <p:cNvCxnSpPr>
            <a:stCxn id="22" idx="2"/>
            <a:endCxn id="21" idx="0"/>
          </p:cNvCxnSpPr>
          <p:nvPr/>
        </p:nvCxnSpPr>
        <p:spPr>
          <a:xfrm>
            <a:off x="7869785" y="3287015"/>
            <a:ext cx="0" cy="5550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BDB85B32-0C64-4BEE-B926-40B8281AC147}"/>
              </a:ext>
            </a:extLst>
          </p:cNvPr>
          <p:cNvCxnSpPr>
            <a:stCxn id="21" idx="2"/>
            <a:endCxn id="23" idx="0"/>
          </p:cNvCxnSpPr>
          <p:nvPr/>
        </p:nvCxnSpPr>
        <p:spPr>
          <a:xfrm flipH="1">
            <a:off x="7869784" y="4283239"/>
            <a:ext cx="1" cy="5550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hteck 25">
            <a:extLst>
              <a:ext uri="{FF2B5EF4-FFF2-40B4-BE49-F238E27FC236}">
                <a16:creationId xmlns:a16="http://schemas.microsoft.com/office/drawing/2014/main" id="{DA5EB43A-81F0-4F82-953F-1B78836F3AEB}"/>
              </a:ext>
            </a:extLst>
          </p:cNvPr>
          <p:cNvSpPr/>
          <p:nvPr/>
        </p:nvSpPr>
        <p:spPr>
          <a:xfrm>
            <a:off x="5605978" y="3847460"/>
            <a:ext cx="1072422" cy="4411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Zustand</a:t>
            </a:r>
          </a:p>
        </p:txBody>
      </p: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9675164E-D93B-4262-B9DD-8A734E606B0D}"/>
              </a:ext>
            </a:extLst>
          </p:cNvPr>
          <p:cNvCxnSpPr>
            <a:stCxn id="26" idx="3"/>
            <a:endCxn id="21" idx="1"/>
          </p:cNvCxnSpPr>
          <p:nvPr/>
        </p:nvCxnSpPr>
        <p:spPr>
          <a:xfrm flipV="1">
            <a:off x="6678400" y="4062660"/>
            <a:ext cx="689195" cy="53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Verbinder: gekrümmt 18">
            <a:extLst>
              <a:ext uri="{FF2B5EF4-FFF2-40B4-BE49-F238E27FC236}">
                <a16:creationId xmlns:a16="http://schemas.microsoft.com/office/drawing/2014/main" id="{0C127277-AB28-4BFC-B2B1-EB991FA92A0D}"/>
              </a:ext>
            </a:extLst>
          </p:cNvPr>
          <p:cNvCxnSpPr>
            <a:cxnSpLocks/>
            <a:endCxn id="26" idx="2"/>
          </p:cNvCxnSpPr>
          <p:nvPr/>
        </p:nvCxnSpPr>
        <p:spPr>
          <a:xfrm rot="10800000" flipV="1">
            <a:off x="6142190" y="4283238"/>
            <a:ext cx="1241447" cy="5379"/>
          </a:xfrm>
          <a:prstGeom prst="curvedConnector4">
            <a:avLst>
              <a:gd name="adj1" fmla="val 25335"/>
              <a:gd name="adj2" fmla="val 600258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73506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263CF4-1928-4D56-873F-42515A6D94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000" dirty="0"/>
              <a:t>Das </a:t>
            </a:r>
            <a:r>
              <a:rPr lang="de-DE" sz="4000" dirty="0" err="1"/>
              <a:t>Multilayer</a:t>
            </a:r>
            <a:r>
              <a:rPr lang="de-DE" sz="4000" dirty="0"/>
              <a:t> </a:t>
            </a:r>
            <a:r>
              <a:rPr lang="de-DE" sz="4000" dirty="0" err="1"/>
              <a:t>Perceptron</a:t>
            </a:r>
            <a:endParaRPr lang="de-DE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feld 74">
                <a:extLst>
                  <a:ext uri="{FF2B5EF4-FFF2-40B4-BE49-F238E27FC236}">
                    <a16:creationId xmlns:a16="http://schemas.microsoft.com/office/drawing/2014/main" id="{247BDED0-D96E-4291-B47A-0B9070DFF4D5}"/>
                  </a:ext>
                </a:extLst>
              </p:cNvPr>
              <p:cNvSpPr txBox="1"/>
              <p:nvPr/>
            </p:nvSpPr>
            <p:spPr>
              <a:xfrm>
                <a:off x="8654789" y="1537257"/>
                <a:ext cx="1781193" cy="7430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50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de-DE" sz="15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de-DE" sz="15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p>
                                      <m:sSupPr>
                                        <m:ctrlPr>
                                          <a:rPr lang="de-DE" sz="15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de-DE" sz="1500" i="1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  <m:r>
                                          <a:rPr lang="de-DE" sz="1500" i="1" baseline="-2500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  <m:sup>
                                        <m:r>
                                          <a:rPr lang="de-DE" sz="1500" i="1">
                                            <a:latin typeface="Cambria Math" panose="02040503050406030204" pitchFamily="18" charset="0"/>
                                          </a:rPr>
                                          <m:t>(2)</m:t>
                                        </m:r>
                                      </m:sup>
                                    </m:sSup>
                                  </m:e>
                                </m:mr>
                                <m:mr>
                                  <m:e>
                                    <m:sSup>
                                      <m:sSupPr>
                                        <m:ctrlPr>
                                          <a:rPr lang="de-DE" sz="15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de-DE" sz="1500" i="1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  <m:r>
                                          <a:rPr lang="de-DE" sz="1500" i="1" baseline="-2500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  <m:sup>
                                        <m:r>
                                          <a:rPr lang="de-DE" sz="1500" i="1">
                                            <a:latin typeface="Cambria Math" panose="02040503050406030204" pitchFamily="18" charset="0"/>
                                          </a:rPr>
                                          <m:t>(2)</m:t>
                                        </m:r>
                                      </m:sup>
                                    </m:sSup>
                                  </m:e>
                                </m:mr>
                                <m:mr>
                                  <m:e>
                                    <m:sSup>
                                      <m:sSupPr>
                                        <m:ctrlPr>
                                          <a:rPr lang="de-DE" sz="15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de-DE" sz="1500" i="1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  <m:r>
                                          <a:rPr lang="de-DE" sz="1500" i="1" baseline="-2500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  <m:sup>
                                        <m:r>
                                          <a:rPr lang="de-DE" sz="1500" i="1">
                                            <a:latin typeface="Cambria Math" panose="02040503050406030204" pitchFamily="18" charset="0"/>
                                          </a:rPr>
                                          <m:t>(2)</m:t>
                                        </m:r>
                                      </m:sup>
                                    </m:sSup>
                                  </m:e>
                                </m:mr>
                              </m:m>
                            </m:e>
                          </m:d>
                        </m:e>
                      </m:d>
                      <m:r>
                        <a:rPr lang="de-DE" sz="150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5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5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500" i="1" baseline="-2500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r>
                                      <a:rPr lang="de-DE" sz="15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5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5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500" i="1" baseline="-2500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de-DE" sz="15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5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5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500" i="1" baseline="-2500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r>
                                      <a:rPr lang="de-DE" sz="15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5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5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de-DE" sz="1500" dirty="0"/>
              </a:p>
            </p:txBody>
          </p:sp>
        </mc:Choice>
        <mc:Fallback xmlns="">
          <p:sp>
            <p:nvSpPr>
              <p:cNvPr id="75" name="Textfeld 74">
                <a:extLst>
                  <a:ext uri="{FF2B5EF4-FFF2-40B4-BE49-F238E27FC236}">
                    <a16:creationId xmlns:a16="http://schemas.microsoft.com/office/drawing/2014/main" id="{247BDED0-D96E-4291-B47A-0B9070DFF4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4789" y="1537257"/>
                <a:ext cx="1781193" cy="74308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feld 75">
                <a:extLst>
                  <a:ext uri="{FF2B5EF4-FFF2-40B4-BE49-F238E27FC236}">
                    <a16:creationId xmlns:a16="http://schemas.microsoft.com/office/drawing/2014/main" id="{6BAF9854-FEE1-41AC-A853-EA6B5CE91FB0}"/>
                  </a:ext>
                </a:extLst>
              </p:cNvPr>
              <p:cNvSpPr txBox="1"/>
              <p:nvPr/>
            </p:nvSpPr>
            <p:spPr>
              <a:xfrm>
                <a:off x="2546550" y="1504872"/>
                <a:ext cx="6538126" cy="8259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de-DE" sz="15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de-DE" sz="15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de-DE" sz="15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de-DE" sz="1500" i="1" baseline="-250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de-DE" sz="15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de-DE" sz="1500" i="1" baseline="-250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de-DE" sz="15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de-DE" sz="1500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begChr m:val="["/>
                        <m:endChr m:val="]"/>
                        <m:ctrlPr>
                          <a:rPr lang="de-DE" sz="15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de-DE" sz="1500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de-DE" sz="1500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500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500" i="1" baseline="-2500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i="1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i="1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de-DE" sz="1500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500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500" i="1" baseline="-2500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12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i="1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i="1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de-DE" sz="15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5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de-DE" sz="1500" i="1" baseline="-25000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13</m:t>
                                  </m:r>
                                </m:e>
                                <m:sup>
                                  <m:r>
                                    <a:rPr lang="de-DE" sz="15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(1)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lang="de-DE" sz="1500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500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500" i="1" baseline="-2500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21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i="1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i="1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de-DE" sz="1500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500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500" i="1" baseline="-2500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22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i="1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i="1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de-DE" sz="15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5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de-DE" sz="1500" b="0" i="1" baseline="-25000" smtClean="0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de-DE" sz="1500" i="1" baseline="-25000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  <m:sup>
                                  <m:r>
                                    <a:rPr lang="de-DE" sz="15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(1)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lang="de-DE" sz="1500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500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500" i="1" baseline="-2500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31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i="1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i="1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de-DE" sz="1500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500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500" i="1" baseline="-2500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32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i="1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i="1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de-DE" sz="15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5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de-DE" sz="1500" b="0" i="1" baseline="-25000" smtClean="0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de-DE" sz="1500" i="1" baseline="-25000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  <m:sup>
                                  <m:r>
                                    <a:rPr lang="de-DE" sz="15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(1)</m:t>
                                  </m:r>
                                </m:sup>
                              </m:sSup>
                            </m:e>
                          </m:mr>
                        </m:m>
                      </m:e>
                    </m:d>
                  </m:oMath>
                </a14:m>
                <a:r>
                  <a:rPr lang="de-DE" sz="1500" dirty="0"/>
                  <a:t> </a:t>
                </a:r>
                <a14:m>
                  <m:oMath xmlns:m="http://schemas.openxmlformats.org/officeDocument/2006/math">
                    <m:r>
                      <a:rPr lang="de-DE" sz="15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de-DE" sz="15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de-DE" sz="15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de-DE" sz="15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de-DE" sz="1500" i="1" baseline="-250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sSup>
                                <m:sSupPr>
                                  <m:ctrlPr>
                                    <a:rPr lang="de-DE" sz="150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5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500" i="1" baseline="-2500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de-DE" sz="15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de-DE" sz="150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de-DE" sz="1500" i="1" baseline="-250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de-DE" sz="150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5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500" i="1" baseline="-2500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12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sup>
                              </m:sSup>
                            </m:e>
                            <m:e>
                              <m:r>
                                <a:rPr lang="de-DE" sz="15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sSup>
                                <m:sSupPr>
                                  <m:ctrlPr>
                                    <a:rPr lang="de-DE" sz="15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5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de-DE" sz="1500" b="0" i="1" baseline="-25000" smtClean="0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de-DE" sz="1500" i="1" baseline="-25000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  <m:sup>
                                  <m:r>
                                    <a:rPr lang="de-DE" sz="15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(1)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de-DE" sz="15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de-DE" sz="1500" i="1" baseline="-250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sSup>
                                <m:sSupPr>
                                  <m:ctrlPr>
                                    <a:rPr lang="de-DE" sz="150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5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500" i="1" baseline="-2500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21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de-DE" sz="15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de-DE" sz="150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de-DE" sz="1500" i="1" baseline="-250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de-DE" sz="150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5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500" i="1" baseline="-2500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22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sup>
                              </m:sSup>
                            </m:e>
                            <m:e>
                              <m:r>
                                <a:rPr lang="de-DE" sz="15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sSup>
                                <m:sSupPr>
                                  <m:ctrlPr>
                                    <a:rPr lang="de-DE" sz="15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5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de-DE" sz="1500" i="1" baseline="-25000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23</m:t>
                                  </m:r>
                                </m:e>
                                <m:sup>
                                  <m:r>
                                    <a:rPr lang="de-DE" sz="15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(1)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de-DE" sz="15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de-DE" sz="1500" i="1" baseline="-250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sSup>
                                <m:sSupPr>
                                  <m:ctrlPr>
                                    <a:rPr lang="de-DE" sz="150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5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500" i="1" baseline="-2500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31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de-DE" sz="15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de-DE" sz="150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de-DE" sz="1500" i="1" baseline="-250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de-DE" sz="150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5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500" i="1" baseline="-2500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32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sup>
                              </m:sSup>
                            </m:e>
                            <m:e>
                              <m:r>
                                <a:rPr lang="de-DE" sz="15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sSup>
                                <m:sSupPr>
                                  <m:ctrlPr>
                                    <a:rPr lang="de-DE" sz="15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5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de-DE" sz="1500" b="0" i="1" baseline="-25000" smtClean="0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de-DE" sz="1500" i="1" baseline="-25000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  <m:sup>
                                  <m:r>
                                    <a:rPr lang="de-DE" sz="15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(1)</m:t>
                                  </m:r>
                                </m:sup>
                              </m:sSup>
                            </m:e>
                          </m:mr>
                        </m:m>
                      </m:e>
                    </m:d>
                  </m:oMath>
                </a14:m>
                <a:r>
                  <a:rPr lang="de-DE" sz="1500" dirty="0"/>
                  <a:t> </a:t>
                </a:r>
                <a14:m>
                  <m:oMath xmlns:m="http://schemas.openxmlformats.org/officeDocument/2006/math">
                    <m:r>
                      <a:rPr lang="de-DE" sz="1500" i="1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de-DE" sz="15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de-DE" sz="15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de-DE" sz="1500" i="1" baseline="-2500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sup>
                                  <m: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sz="15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de-DE" sz="1500" i="1" baseline="-250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sz="15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de-DE" sz="1500" i="1" baseline="-2500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  <m:sup>
                                  <m: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sz="15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</m:mr>
                        </m:m>
                      </m:e>
                    </m:d>
                  </m:oMath>
                </a14:m>
                <a:endParaRPr lang="de-DE" sz="1500" dirty="0"/>
              </a:p>
            </p:txBody>
          </p:sp>
        </mc:Choice>
        <mc:Fallback xmlns="">
          <p:sp>
            <p:nvSpPr>
              <p:cNvPr id="76" name="Textfeld 75">
                <a:extLst>
                  <a:ext uri="{FF2B5EF4-FFF2-40B4-BE49-F238E27FC236}">
                    <a16:creationId xmlns:a16="http://schemas.microsoft.com/office/drawing/2014/main" id="{6BAF9854-FEE1-41AC-A853-EA6B5CE91F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6550" y="1504872"/>
                <a:ext cx="6538126" cy="8259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feld 76">
                <a:extLst>
                  <a:ext uri="{FF2B5EF4-FFF2-40B4-BE49-F238E27FC236}">
                    <a16:creationId xmlns:a16="http://schemas.microsoft.com/office/drawing/2014/main" id="{DEFA3996-7AE8-469E-B92C-694FED6A6AD6}"/>
                  </a:ext>
                </a:extLst>
              </p:cNvPr>
              <p:cNvSpPr txBox="1"/>
              <p:nvPr/>
            </p:nvSpPr>
            <p:spPr>
              <a:xfrm>
                <a:off x="1898848" y="2326164"/>
                <a:ext cx="9660471" cy="9985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de-DE" sz="15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de-DE" sz="15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sz="1500" i="1" baseline="-2500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sz="1500" i="1" baseline="-250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sz="1500" i="1" baseline="-2500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mr>
                          <m:mr>
                            <m:e>
                              <m:r>
                                <a:rPr lang="de-DE" sz="15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de-DE" sz="1500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begChr m:val="["/>
                        <m:endChr m:val="]"/>
                        <m:ctrlPr>
                          <a:rPr lang="de-DE" sz="15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de-DE" sz="15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de-DE" sz="150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5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500" i="1" baseline="-2500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b="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b="0" i="1" smtClean="0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de-DE" sz="150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5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500" i="1" baseline="-2500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de-DE" sz="1500" b="0" i="1" baseline="-25000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de-DE" sz="150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5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500" i="1" baseline="-2500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de-DE" sz="1500" b="0" i="1" baseline="-25000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de-DE" sz="15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5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de-DE" sz="1500" i="1" baseline="-25000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de-DE" sz="1500" b="0" i="1" baseline="-25000" smtClean="0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e>
                                <m:sup>
                                  <m:r>
                                    <a:rPr lang="de-DE" sz="15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sz="1500" b="0" i="1" smtClean="0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de-DE" sz="15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lang="de-DE" sz="150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5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500" i="1" baseline="-2500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21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b="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b="0" i="1" smtClean="0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de-DE" sz="150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5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500" i="1" baseline="-2500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de-DE" sz="1500" b="0" i="1" baseline="-25000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de-DE" sz="150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5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500" i="1" baseline="-2500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de-DE" sz="1500" b="0" i="1" baseline="-25000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de-DE" sz="15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5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de-DE" sz="1500" b="0" i="1" baseline="-25000" smtClean="0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24</m:t>
                                  </m:r>
                                </m:e>
                                <m:sup>
                                  <m:r>
                                    <a:rPr lang="de-DE" sz="15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sz="1500" b="0" i="1" smtClean="0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de-DE" sz="15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</m:mr>
                        </m:m>
                      </m:e>
                    </m:d>
                    <m:r>
                      <a:rPr lang="de-DE" sz="15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de-DE" sz="15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de-DE" sz="15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sz="1500" i="1" baseline="-2500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  <m:sSup>
                                <m:sSupPr>
                                  <m:ctrlPr>
                                    <a:rPr lang="de-DE" sz="150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5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500" i="1" baseline="-2500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de-DE" sz="15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sz="1500" i="1" baseline="-250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  <m:sSup>
                                <m:sSupPr>
                                  <m:ctrlPr>
                                    <a:rPr lang="de-DE" sz="150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5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500" i="1" baseline="-2500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12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de-DE" sz="15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sz="1500" i="1" baseline="-2500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  <m:sSup>
                                <m:sSupPr>
                                  <m:ctrlPr>
                                    <a:rPr lang="de-DE" sz="150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5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500" i="1" baseline="-2500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13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de-DE" sz="15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de-DE" sz="15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sSup>
                                <m:sSupPr>
                                  <m:ctrlPr>
                                    <a:rPr lang="de-DE" sz="15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5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de-DE" sz="1500" i="1" baseline="-25000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14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i="1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b="0" i="1" smtClean="0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sz="1500" i="1" baseline="-2500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  <m:sSup>
                                <m:sSupPr>
                                  <m:ctrlPr>
                                    <a:rPr lang="de-DE" sz="150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5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500" i="1" baseline="-2500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21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de-DE" sz="15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sz="1500" i="1" baseline="-250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  <m:sSup>
                                <m:sSupPr>
                                  <m:ctrlPr>
                                    <a:rPr lang="de-DE" sz="150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5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500" i="1" baseline="-2500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22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de-DE" sz="15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sz="1500" i="1" baseline="-2500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  <m:sSup>
                                <m:sSupPr>
                                  <m:ctrlPr>
                                    <a:rPr lang="de-DE" sz="150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5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500" i="1" baseline="-2500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23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de-DE" sz="15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de-DE" sz="15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sSup>
                                <m:sSupPr>
                                  <m:ctrlPr>
                                    <a:rPr lang="de-DE" sz="15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5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de-DE" sz="1500" i="1" baseline="-25000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24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i="1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b="0" i="1" smtClean="0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mr>
                        </m:m>
                      </m:e>
                    </m:d>
                  </m:oMath>
                </a14:m>
                <a:r>
                  <a:rPr lang="de-DE" sz="1500" dirty="0"/>
                  <a:t> </a:t>
                </a:r>
                <a14:m>
                  <m:oMath xmlns:m="http://schemas.openxmlformats.org/officeDocument/2006/math">
                    <m:r>
                      <a:rPr lang="de-DE" sz="1500" i="1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de-DE" sz="15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de-DE" sz="15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5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de-DE" sz="1500" i="1" baseline="-2500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sup>
                                  <m: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sz="15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5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de-DE" sz="1500" b="0" i="1" baseline="-2500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sz="15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</m:mr>
                        </m:m>
                      </m:e>
                    </m:d>
                  </m:oMath>
                </a14:m>
                <a:endParaRPr lang="de-DE" sz="1500" dirty="0"/>
              </a:p>
            </p:txBody>
          </p:sp>
        </mc:Choice>
        <mc:Fallback xmlns="">
          <p:sp>
            <p:nvSpPr>
              <p:cNvPr id="77" name="Textfeld 76">
                <a:extLst>
                  <a:ext uri="{FF2B5EF4-FFF2-40B4-BE49-F238E27FC236}">
                    <a16:creationId xmlns:a16="http://schemas.microsoft.com/office/drawing/2014/main" id="{DEFA3996-7AE8-469E-B92C-694FED6A6A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8848" y="2326164"/>
                <a:ext cx="9660471" cy="9985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feld 82">
                <a:extLst>
                  <a:ext uri="{FF2B5EF4-FFF2-40B4-BE49-F238E27FC236}">
                    <a16:creationId xmlns:a16="http://schemas.microsoft.com/office/drawing/2014/main" id="{B33F1918-33F1-4309-A68C-81282B37CE5D}"/>
                  </a:ext>
                </a:extLst>
              </p:cNvPr>
              <p:cNvSpPr txBox="1"/>
              <p:nvPr/>
            </p:nvSpPr>
            <p:spPr>
              <a:xfrm>
                <a:off x="10417694" y="2587406"/>
                <a:ext cx="1716239" cy="4315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5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de-DE" sz="15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de-DE" sz="15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p>
                                      <m:sSupPr>
                                        <m:ctrlPr>
                                          <a:rPr lang="de-DE" sz="15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de-DE" sz="1500" i="1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  <m:r>
                                          <a:rPr lang="de-DE" sz="1500" i="1" baseline="-2500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  <m:sup>
                                        <m:r>
                                          <a:rPr lang="de-DE" sz="1500" i="1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de-DE" sz="15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  <m:r>
                                          <a:rPr lang="de-DE" sz="1500" i="1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sup>
                                    </m:sSup>
                                  </m:e>
                                </m:mr>
                                <m:mr>
                                  <m:e>
                                    <m:sSup>
                                      <m:sSupPr>
                                        <m:ctrlPr>
                                          <a:rPr lang="de-DE" sz="15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de-DE" sz="1500" i="1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  <m:r>
                                          <a:rPr lang="de-DE" sz="1500" b="0" i="1" baseline="-25000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  <m:sup>
                                        <m:r>
                                          <a:rPr lang="de-DE" sz="1500" i="1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de-DE" sz="15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  <m:r>
                                          <a:rPr lang="de-DE" sz="1500" i="1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sup>
                                    </m:sSup>
                                  </m:e>
                                </m:mr>
                              </m:m>
                            </m:e>
                          </m:d>
                        </m:e>
                      </m:d>
                      <m:r>
                        <a:rPr lang="de-DE" sz="150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5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5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500" i="1" baseline="-2500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r>
                                      <a:rPr lang="de-DE" sz="15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5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de-DE" sz="15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500" b="0" i="1" baseline="-250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de-DE" sz="15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5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de-DE" sz="15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de-DE" sz="1500" dirty="0"/>
              </a:p>
            </p:txBody>
          </p:sp>
        </mc:Choice>
        <mc:Fallback xmlns="">
          <p:sp>
            <p:nvSpPr>
              <p:cNvPr id="83" name="Textfeld 82">
                <a:extLst>
                  <a:ext uri="{FF2B5EF4-FFF2-40B4-BE49-F238E27FC236}">
                    <a16:creationId xmlns:a16="http://schemas.microsoft.com/office/drawing/2014/main" id="{B33F1918-33F1-4309-A68C-81282B37CE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17694" y="2587406"/>
                <a:ext cx="1716239" cy="431593"/>
              </a:xfrm>
              <a:prstGeom prst="rect">
                <a:avLst/>
              </a:prstGeom>
              <a:blipFill>
                <a:blip r:embed="rId5"/>
                <a:stretch>
                  <a:fillRect l="-2135" b="-1971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feld 112">
                <a:extLst>
                  <a:ext uri="{FF2B5EF4-FFF2-40B4-BE49-F238E27FC236}">
                    <a16:creationId xmlns:a16="http://schemas.microsoft.com/office/drawing/2014/main" id="{9A28AAC2-B60F-4FC5-B743-E53BBE58F239}"/>
                  </a:ext>
                </a:extLst>
              </p:cNvPr>
              <p:cNvSpPr txBox="1"/>
              <p:nvPr/>
            </p:nvSpPr>
            <p:spPr>
              <a:xfrm>
                <a:off x="920256" y="3429000"/>
                <a:ext cx="2546338" cy="546175"/>
              </a:xfrm>
              <a:prstGeom prst="rect">
                <a:avLst/>
              </a:prstGeom>
              <a:noFill/>
              <a:ln>
                <a:solidFill>
                  <a:schemeClr val="bg2">
                    <a:lumMod val="50000"/>
                  </a:schemeClr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30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de-DE" sz="130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sz="130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de-DE" sz="1300" i="1" baseline="-2500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de-DE" sz="130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de-DE" sz="1300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de-DE" sz="1300" i="1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de-DE" sz="13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3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sz="13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de-DE" sz="1300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r>
                        <a:rPr lang="de-DE" sz="1300" i="1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de-DE" sz="1300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de-DE" sz="1300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sz="1300" dirty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de-DE" sz="1300" i="1" dirty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de-DE" sz="130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de-DE" sz="1300" b="0" i="1" baseline="-25000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(3)</m:t>
                                  </m:r>
                                  <m:r>
                                    <a:rPr lang="de-DE" sz="13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sz="13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sz="130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de-DE" sz="13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00" i="1" dirty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de-DE" sz="1300" b="0" i="1" baseline="-25000" dirty="0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r>
                                    <a:rPr lang="de-DE" sz="1300" i="1" dirty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sz="1300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sz="1300" i="1" dirty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de-DE" sz="1300" i="1" dirty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de-DE" sz="1300" dirty="0"/>
              </a:p>
            </p:txBody>
          </p:sp>
        </mc:Choice>
        <mc:Fallback xmlns="">
          <p:sp>
            <p:nvSpPr>
              <p:cNvPr id="113" name="Textfeld 112">
                <a:extLst>
                  <a:ext uri="{FF2B5EF4-FFF2-40B4-BE49-F238E27FC236}">
                    <a16:creationId xmlns:a16="http://schemas.microsoft.com/office/drawing/2014/main" id="{9A28AAC2-B60F-4FC5-B743-E53BBE58F2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0256" y="3429000"/>
                <a:ext cx="2546338" cy="5461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bg2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Textfeld 114">
                <a:extLst>
                  <a:ext uri="{FF2B5EF4-FFF2-40B4-BE49-F238E27FC236}">
                    <a16:creationId xmlns:a16="http://schemas.microsoft.com/office/drawing/2014/main" id="{81945AC3-9511-47F5-A78C-D30D6FF68614}"/>
                  </a:ext>
                </a:extLst>
              </p:cNvPr>
              <p:cNvSpPr txBox="1"/>
              <p:nvPr/>
            </p:nvSpPr>
            <p:spPr>
              <a:xfrm>
                <a:off x="-432294" y="4057865"/>
                <a:ext cx="4596624" cy="5850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sz="1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6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de-DE" sz="1600" i="1" dirty="0">
                              <a:latin typeface="Cambria Math" panose="02040503050406030204" pitchFamily="18" charset="0"/>
                            </a:rPr>
                            <m:t>L</m:t>
                          </m:r>
                        </m:num>
                        <m:den>
                          <m:r>
                            <a:rPr lang="de-DE" sz="16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sz="160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de-DE" sz="16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w</m:t>
                              </m:r>
                              <m:r>
                                <a:rPr lang="de-DE" sz="1600" i="1" baseline="-25000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𝑖h</m:t>
                              </m:r>
                            </m:e>
                            <m:sup>
                              <m:r>
                                <a:rPr lang="de-DE" sz="16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(0)</m:t>
                              </m:r>
                            </m:sup>
                          </m:sSup>
                        </m:den>
                      </m:f>
                      <m:r>
                        <a:rPr lang="de-DE" sz="1600" i="1" dirty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6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de-DE" sz="1600" i="1" dirty="0">
                              <a:latin typeface="Cambria Math" panose="02040503050406030204" pitchFamily="18" charset="0"/>
                            </a:rPr>
                            <m:t>L</m:t>
                          </m:r>
                        </m:num>
                        <m:den>
                          <m:r>
                            <a:rPr lang="de-DE" sz="16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de-DE" sz="160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de-DE" sz="1600" i="1" baseline="-25000" dirty="0">
                              <a:latin typeface="Cambria Math" panose="02040503050406030204" pitchFamily="18" charset="0"/>
                            </a:rPr>
                            <m:t>𝑗</m:t>
                          </m:r>
                        </m:den>
                      </m:f>
                      <m:f>
                        <m:fPr>
                          <m:ctrlPr>
                            <a:rPr lang="de-DE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6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de-DE" sz="160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de-DE" sz="1600" i="1" baseline="-25000" dirty="0">
                              <a:latin typeface="Cambria Math" panose="02040503050406030204" pitchFamily="18" charset="0"/>
                            </a:rPr>
                            <m:t>𝑗</m:t>
                          </m:r>
                        </m:num>
                        <m:den>
                          <m:sSup>
                            <m:sSupPr>
                              <m:ctrlPr>
                                <a:rPr lang="de-DE" sz="160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de-DE" sz="16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w</m:t>
                              </m:r>
                              <m:r>
                                <a:rPr lang="de-DE" sz="1600" i="1" baseline="-25000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𝑖h</m:t>
                              </m:r>
                            </m:e>
                            <m:sup>
                              <m:r>
                                <a:rPr lang="de-DE" sz="16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(0)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de-DE" sz="1600" dirty="0"/>
              </a:p>
            </p:txBody>
          </p:sp>
        </mc:Choice>
        <mc:Fallback xmlns="">
          <p:sp>
            <p:nvSpPr>
              <p:cNvPr id="115" name="Textfeld 114">
                <a:extLst>
                  <a:ext uri="{FF2B5EF4-FFF2-40B4-BE49-F238E27FC236}">
                    <a16:creationId xmlns:a16="http://schemas.microsoft.com/office/drawing/2014/main" id="{81945AC3-9511-47F5-A78C-D30D6FF686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32294" y="4057865"/>
                <a:ext cx="4596624" cy="5850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501800C2-D866-4629-AAA8-BE823A30E4C7}"/>
              </a:ext>
            </a:extLst>
          </p:cNvPr>
          <p:cNvGrpSpPr/>
          <p:nvPr/>
        </p:nvGrpSpPr>
        <p:grpSpPr>
          <a:xfrm>
            <a:off x="832909" y="1468251"/>
            <a:ext cx="1781193" cy="832577"/>
            <a:chOff x="890059" y="1468251"/>
            <a:chExt cx="989541" cy="832577"/>
          </a:xfrm>
        </p:grpSpPr>
        <p:sp>
          <p:nvSpPr>
            <p:cNvPr id="90" name="Rechteck 89">
              <a:extLst>
                <a:ext uri="{FF2B5EF4-FFF2-40B4-BE49-F238E27FC236}">
                  <a16:creationId xmlns:a16="http://schemas.microsoft.com/office/drawing/2014/main" id="{F0369401-CF96-4752-B82D-0D7A01675899}"/>
                </a:ext>
              </a:extLst>
            </p:cNvPr>
            <p:cNvSpPr/>
            <p:nvPr/>
          </p:nvSpPr>
          <p:spPr>
            <a:xfrm>
              <a:off x="1416803" y="1474896"/>
              <a:ext cx="351162" cy="8259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/>
                  </a:solidFill>
                </a:rPr>
                <a:t>C2</a:t>
              </a:r>
            </a:p>
          </p:txBody>
        </p:sp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3D3E1CBD-3C2B-4A62-96E8-E91DF34D0B25}"/>
                </a:ext>
              </a:extLst>
            </p:cNvPr>
            <p:cNvSpPr/>
            <p:nvPr/>
          </p:nvSpPr>
          <p:spPr>
            <a:xfrm>
              <a:off x="890059" y="1468251"/>
              <a:ext cx="351162" cy="8259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/>
                  </a:solidFill>
                </a:rPr>
                <a:t>C1</a:t>
              </a:r>
            </a:p>
          </p:txBody>
        </p:sp>
        <p:cxnSp>
          <p:nvCxnSpPr>
            <p:cNvPr id="8" name="Gerade Verbindung mit Pfeil 7">
              <a:extLst>
                <a:ext uri="{FF2B5EF4-FFF2-40B4-BE49-F238E27FC236}">
                  <a16:creationId xmlns:a16="http://schemas.microsoft.com/office/drawing/2014/main" id="{290FF47B-1919-426D-8660-A0679A843275}"/>
                </a:ext>
              </a:extLst>
            </p:cNvPr>
            <p:cNvCxnSpPr>
              <a:stCxn id="23" idx="3"/>
              <a:endCxn id="90" idx="1"/>
            </p:cNvCxnSpPr>
            <p:nvPr/>
          </p:nvCxnSpPr>
          <p:spPr>
            <a:xfrm>
              <a:off x="1241221" y="1881217"/>
              <a:ext cx="175582" cy="664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Gerade Verbindung mit Pfeil 9">
              <a:extLst>
                <a:ext uri="{FF2B5EF4-FFF2-40B4-BE49-F238E27FC236}">
                  <a16:creationId xmlns:a16="http://schemas.microsoft.com/office/drawing/2014/main" id="{EF83AF3C-8751-438E-ACE8-60C7F14C224C}"/>
                </a:ext>
              </a:extLst>
            </p:cNvPr>
            <p:cNvCxnSpPr>
              <a:stCxn id="90" idx="3"/>
            </p:cNvCxnSpPr>
            <p:nvPr/>
          </p:nvCxnSpPr>
          <p:spPr>
            <a:xfrm flipV="1">
              <a:off x="1767965" y="1881217"/>
              <a:ext cx="111635" cy="664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29C85426-2191-421E-BBE1-7B6FFEC27103}"/>
              </a:ext>
            </a:extLst>
          </p:cNvPr>
          <p:cNvGrpSpPr/>
          <p:nvPr/>
        </p:nvGrpSpPr>
        <p:grpSpPr>
          <a:xfrm>
            <a:off x="1161152" y="5103347"/>
            <a:ext cx="357634" cy="1498732"/>
            <a:chOff x="3108960" y="4843620"/>
            <a:chExt cx="357634" cy="14987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Rechteck 2">
                  <a:extLst>
                    <a:ext uri="{FF2B5EF4-FFF2-40B4-BE49-F238E27FC236}">
                      <a16:creationId xmlns:a16="http://schemas.microsoft.com/office/drawing/2014/main" id="{574B8761-3B2D-412F-B97C-2C16C31FD225}"/>
                    </a:ext>
                  </a:extLst>
                </p:cNvPr>
                <p:cNvSpPr/>
                <p:nvPr/>
              </p:nvSpPr>
              <p:spPr>
                <a:xfrm>
                  <a:off x="3108960" y="5219700"/>
                  <a:ext cx="357634" cy="37465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de-DE" sz="100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e-DE" sz="1000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m:rPr>
                                <m:nor/>
                              </m:rPr>
                              <a:rPr lang="de-DE" sz="1000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L</m:t>
                            </m:r>
                          </m:num>
                          <m:den>
                            <m:r>
                              <a:rPr lang="de-DE" sz="1000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de-DE" sz="1000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de-DE" sz="1000" b="0" i="1" baseline="-25000" dirty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oMath>
                    </m:oMathPara>
                  </a14:m>
                  <a:endParaRPr lang="de-DE" sz="1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" name="Rechteck 2">
                  <a:extLst>
                    <a:ext uri="{FF2B5EF4-FFF2-40B4-BE49-F238E27FC236}">
                      <a16:creationId xmlns:a16="http://schemas.microsoft.com/office/drawing/2014/main" id="{574B8761-3B2D-412F-B97C-2C16C31FD22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08960" y="5219700"/>
                  <a:ext cx="357634" cy="374650"/>
                </a:xfrm>
                <a:prstGeom prst="rect">
                  <a:avLst/>
                </a:prstGeom>
                <a:blipFill>
                  <a:blip r:embed="rId9"/>
                  <a:stretch>
                    <a:fillRect b="-1587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Rechteck 17">
                  <a:extLst>
                    <a:ext uri="{FF2B5EF4-FFF2-40B4-BE49-F238E27FC236}">
                      <a16:creationId xmlns:a16="http://schemas.microsoft.com/office/drawing/2014/main" id="{C798BEBE-AE06-470A-8398-12A216CD2E5D}"/>
                    </a:ext>
                  </a:extLst>
                </p:cNvPr>
                <p:cNvSpPr/>
                <p:nvPr/>
              </p:nvSpPr>
              <p:spPr>
                <a:xfrm>
                  <a:off x="3108960" y="5594350"/>
                  <a:ext cx="357634" cy="37465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de-DE" sz="1000" i="1" smtClean="0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e-DE" sz="1000" dirty="0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m:rPr>
                                <m:nor/>
                              </m:rPr>
                              <a:rPr lang="de-DE" sz="1000" i="1" dirty="0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L</m:t>
                            </m:r>
                          </m:num>
                          <m:den>
                            <m:r>
                              <a:rPr lang="de-DE" sz="1000" dirty="0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de-DE" sz="1000" i="1" dirty="0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de-DE" sz="1000" b="0" i="1" baseline="-25000" dirty="0" smtClean="0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den>
                        </m:f>
                      </m:oMath>
                    </m:oMathPara>
                  </a14:m>
                  <a:endParaRPr lang="de-DE" sz="1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8" name="Rechteck 17">
                  <a:extLst>
                    <a:ext uri="{FF2B5EF4-FFF2-40B4-BE49-F238E27FC236}">
                      <a16:creationId xmlns:a16="http://schemas.microsoft.com/office/drawing/2014/main" id="{C798BEBE-AE06-470A-8398-12A216CD2E5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08960" y="5594350"/>
                  <a:ext cx="357634" cy="374650"/>
                </a:xfrm>
                <a:prstGeom prst="rect">
                  <a:avLst/>
                </a:prstGeom>
                <a:blipFill>
                  <a:blip r:embed="rId10"/>
                  <a:stretch>
                    <a:fillRect b="-1563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Rechteck 18">
                  <a:extLst>
                    <a:ext uri="{FF2B5EF4-FFF2-40B4-BE49-F238E27FC236}">
                      <a16:creationId xmlns:a16="http://schemas.microsoft.com/office/drawing/2014/main" id="{8ED2019C-BD30-426D-9636-D914E2136343}"/>
                    </a:ext>
                  </a:extLst>
                </p:cNvPr>
                <p:cNvSpPr/>
                <p:nvPr/>
              </p:nvSpPr>
              <p:spPr>
                <a:xfrm>
                  <a:off x="3108960" y="5967702"/>
                  <a:ext cx="357634" cy="37465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de-DE" sz="100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e-DE" sz="1000" dirty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m:rPr>
                                <m:nor/>
                              </m:rPr>
                              <a:rPr lang="de-DE" sz="1000" i="1" dirty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L</m:t>
                            </m:r>
                          </m:num>
                          <m:den>
                            <m:r>
                              <a:rPr lang="de-DE" sz="1000" dirty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de-DE" sz="1000" i="1" dirty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de-DE" sz="1000" b="0" i="1" baseline="-25000" dirty="0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</m:oMath>
                    </m:oMathPara>
                  </a14:m>
                  <a:endParaRPr lang="de-DE" sz="1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9" name="Rechteck 18">
                  <a:extLst>
                    <a:ext uri="{FF2B5EF4-FFF2-40B4-BE49-F238E27FC236}">
                      <a16:creationId xmlns:a16="http://schemas.microsoft.com/office/drawing/2014/main" id="{8ED2019C-BD30-426D-9636-D914E213634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08960" y="5967702"/>
                  <a:ext cx="357634" cy="374650"/>
                </a:xfrm>
                <a:prstGeom prst="rect">
                  <a:avLst/>
                </a:prstGeom>
                <a:blipFill>
                  <a:blip r:embed="rId11"/>
                  <a:stretch>
                    <a:fillRect b="-1587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Rechteck 19">
                  <a:extLst>
                    <a:ext uri="{FF2B5EF4-FFF2-40B4-BE49-F238E27FC236}">
                      <a16:creationId xmlns:a16="http://schemas.microsoft.com/office/drawing/2014/main" id="{4FC889A7-7714-49E7-A3F1-71F80568E30A}"/>
                    </a:ext>
                  </a:extLst>
                </p:cNvPr>
                <p:cNvSpPr/>
                <p:nvPr/>
              </p:nvSpPr>
              <p:spPr>
                <a:xfrm>
                  <a:off x="3108960" y="4843620"/>
                  <a:ext cx="357634" cy="37465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de-DE" sz="10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e-DE" sz="1000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m:rPr>
                                <m:nor/>
                              </m:rPr>
                              <a:rPr lang="de-DE" sz="1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L</m:t>
                            </m:r>
                          </m:num>
                          <m:den>
                            <m:r>
                              <a:rPr lang="de-DE" sz="1000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de-DE" sz="1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de-DE" sz="1000" b="0" i="1" baseline="-25000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den>
                        </m:f>
                      </m:oMath>
                    </m:oMathPara>
                  </a14:m>
                  <a:endParaRPr lang="de-DE" sz="10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20" name="Rechteck 19">
                  <a:extLst>
                    <a:ext uri="{FF2B5EF4-FFF2-40B4-BE49-F238E27FC236}">
                      <a16:creationId xmlns:a16="http://schemas.microsoft.com/office/drawing/2014/main" id="{4FC889A7-7714-49E7-A3F1-71F80568E30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08960" y="4843620"/>
                  <a:ext cx="357634" cy="374650"/>
                </a:xfrm>
                <a:prstGeom prst="rect">
                  <a:avLst/>
                </a:prstGeom>
                <a:blipFill>
                  <a:blip r:embed="rId12"/>
                  <a:stretch>
                    <a:fillRect b="-1563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06D875B5-4C02-40C0-A00C-1CA655A1FC8B}"/>
              </a:ext>
            </a:extLst>
          </p:cNvPr>
          <p:cNvGrpSpPr/>
          <p:nvPr/>
        </p:nvGrpSpPr>
        <p:grpSpPr>
          <a:xfrm>
            <a:off x="1774691" y="5477997"/>
            <a:ext cx="715268" cy="749300"/>
            <a:chOff x="1329567" y="5410089"/>
            <a:chExt cx="715268" cy="74930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Rechteck 21">
                  <a:extLst>
                    <a:ext uri="{FF2B5EF4-FFF2-40B4-BE49-F238E27FC236}">
                      <a16:creationId xmlns:a16="http://schemas.microsoft.com/office/drawing/2014/main" id="{0925F13B-3F7C-4CB9-AE87-652D8930E2E1}"/>
                    </a:ext>
                  </a:extLst>
                </p:cNvPr>
                <p:cNvSpPr/>
                <p:nvPr/>
              </p:nvSpPr>
              <p:spPr>
                <a:xfrm>
                  <a:off x="1687201" y="5410788"/>
                  <a:ext cx="357634" cy="37465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de-DE" sz="100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e-DE" sz="1000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m:rPr>
                                <m:nor/>
                              </m:rPr>
                              <a:rPr lang="de-DE" sz="1000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L</m:t>
                            </m:r>
                          </m:num>
                          <m:den>
                            <m:r>
                              <a:rPr lang="de-DE" sz="1000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de-DE" sz="1000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de-DE" sz="1000" b="0" i="1" baseline="-25000" dirty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12</m:t>
                            </m:r>
                          </m:den>
                        </m:f>
                      </m:oMath>
                    </m:oMathPara>
                  </a14:m>
                  <a:endParaRPr lang="de-DE" sz="10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22" name="Rechteck 21">
                  <a:extLst>
                    <a:ext uri="{FF2B5EF4-FFF2-40B4-BE49-F238E27FC236}">
                      <a16:creationId xmlns:a16="http://schemas.microsoft.com/office/drawing/2014/main" id="{0925F13B-3F7C-4CB9-AE87-652D8930E2E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87201" y="5410788"/>
                  <a:ext cx="357634" cy="374650"/>
                </a:xfrm>
                <a:prstGeom prst="rect">
                  <a:avLst/>
                </a:prstGeom>
                <a:blipFill>
                  <a:blip r:embed="rId13"/>
                  <a:stretch>
                    <a:fillRect b="-1563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Rechteck 23">
                  <a:extLst>
                    <a:ext uri="{FF2B5EF4-FFF2-40B4-BE49-F238E27FC236}">
                      <a16:creationId xmlns:a16="http://schemas.microsoft.com/office/drawing/2014/main" id="{40AF0766-B146-4CE4-8C78-96BF902D4EA3}"/>
                    </a:ext>
                  </a:extLst>
                </p:cNvPr>
                <p:cNvSpPr/>
                <p:nvPr/>
              </p:nvSpPr>
              <p:spPr>
                <a:xfrm>
                  <a:off x="1329567" y="5410089"/>
                  <a:ext cx="357634" cy="37465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de-DE" sz="10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e-DE" sz="1000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m:rPr>
                                <m:nor/>
                              </m:rPr>
                              <a:rPr lang="de-DE" sz="1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L</m:t>
                            </m:r>
                          </m:num>
                          <m:den>
                            <m:r>
                              <a:rPr lang="de-DE" sz="1000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de-DE" sz="1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de-DE" sz="1000" b="0" i="1" baseline="-25000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11</m:t>
                            </m:r>
                          </m:den>
                        </m:f>
                      </m:oMath>
                    </m:oMathPara>
                  </a14:m>
                  <a:endParaRPr lang="de-DE" sz="10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24" name="Rechteck 23">
                  <a:extLst>
                    <a:ext uri="{FF2B5EF4-FFF2-40B4-BE49-F238E27FC236}">
                      <a16:creationId xmlns:a16="http://schemas.microsoft.com/office/drawing/2014/main" id="{40AF0766-B146-4CE4-8C78-96BF902D4EA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29567" y="5410089"/>
                  <a:ext cx="357634" cy="374650"/>
                </a:xfrm>
                <a:prstGeom prst="rect">
                  <a:avLst/>
                </a:prstGeom>
                <a:blipFill>
                  <a:blip r:embed="rId14"/>
                  <a:stretch>
                    <a:fillRect b="-1563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Rechteck 24">
                  <a:extLst>
                    <a:ext uri="{FF2B5EF4-FFF2-40B4-BE49-F238E27FC236}">
                      <a16:creationId xmlns:a16="http://schemas.microsoft.com/office/drawing/2014/main" id="{6B7BD7A2-B5D9-46A3-9F26-04A3657479D6}"/>
                    </a:ext>
                  </a:extLst>
                </p:cNvPr>
                <p:cNvSpPr/>
                <p:nvPr/>
              </p:nvSpPr>
              <p:spPr>
                <a:xfrm>
                  <a:off x="1687201" y="5784739"/>
                  <a:ext cx="357634" cy="37465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de-DE" sz="100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e-DE" sz="1000" dirty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m:rPr>
                                <m:nor/>
                              </m:rPr>
                              <a:rPr lang="de-DE" sz="1000" i="1" dirty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L</m:t>
                            </m:r>
                          </m:num>
                          <m:den>
                            <m:r>
                              <a:rPr lang="de-DE" sz="1000" dirty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de-DE" sz="1000" i="1" dirty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de-DE" sz="1000" b="0" i="1" baseline="-25000" dirty="0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22</m:t>
                            </m:r>
                          </m:den>
                        </m:f>
                      </m:oMath>
                    </m:oMathPara>
                  </a14:m>
                  <a:endParaRPr lang="de-DE" sz="1000" dirty="0">
                    <a:solidFill>
                      <a:srgbClr val="FFC000"/>
                    </a:solidFill>
                  </a:endParaRPr>
                </a:p>
              </p:txBody>
            </p:sp>
          </mc:Choice>
          <mc:Fallback xmlns="">
            <p:sp>
              <p:nvSpPr>
                <p:cNvPr id="25" name="Rechteck 24">
                  <a:extLst>
                    <a:ext uri="{FF2B5EF4-FFF2-40B4-BE49-F238E27FC236}">
                      <a16:creationId xmlns:a16="http://schemas.microsoft.com/office/drawing/2014/main" id="{6B7BD7A2-B5D9-46A3-9F26-04A3657479D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87201" y="5784739"/>
                  <a:ext cx="357634" cy="374650"/>
                </a:xfrm>
                <a:prstGeom prst="rect">
                  <a:avLst/>
                </a:prstGeom>
                <a:blipFill>
                  <a:blip r:embed="rId15"/>
                  <a:stretch>
                    <a:fillRect b="-1587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Rechteck 25">
                  <a:extLst>
                    <a:ext uri="{FF2B5EF4-FFF2-40B4-BE49-F238E27FC236}">
                      <a16:creationId xmlns:a16="http://schemas.microsoft.com/office/drawing/2014/main" id="{F329C786-7A3E-43F1-84A5-FA4594342CF8}"/>
                    </a:ext>
                  </a:extLst>
                </p:cNvPr>
                <p:cNvSpPr/>
                <p:nvPr/>
              </p:nvSpPr>
              <p:spPr>
                <a:xfrm>
                  <a:off x="1329567" y="5784040"/>
                  <a:ext cx="357634" cy="37465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de-DE" sz="1000" i="1" smtClean="0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e-DE" sz="1000" dirty="0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m:rPr>
                                <m:nor/>
                              </m:rPr>
                              <a:rPr lang="de-DE" sz="1000" i="1" dirty="0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L</m:t>
                            </m:r>
                          </m:num>
                          <m:den>
                            <m:r>
                              <a:rPr lang="de-DE" sz="1000" dirty="0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de-DE" sz="1000" i="1" dirty="0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de-DE" sz="1000" b="0" i="1" baseline="-25000" dirty="0" smtClean="0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21</m:t>
                            </m:r>
                          </m:den>
                        </m:f>
                      </m:oMath>
                    </m:oMathPara>
                  </a14:m>
                  <a:endParaRPr lang="de-DE" sz="1000" dirty="0">
                    <a:solidFill>
                      <a:srgbClr val="92D050"/>
                    </a:solidFill>
                  </a:endParaRPr>
                </a:p>
              </p:txBody>
            </p:sp>
          </mc:Choice>
          <mc:Fallback xmlns="">
            <p:sp>
              <p:nvSpPr>
                <p:cNvPr id="26" name="Rechteck 25">
                  <a:extLst>
                    <a:ext uri="{FF2B5EF4-FFF2-40B4-BE49-F238E27FC236}">
                      <a16:creationId xmlns:a16="http://schemas.microsoft.com/office/drawing/2014/main" id="{F329C786-7A3E-43F1-84A5-FA4594342CF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29567" y="5784040"/>
                  <a:ext cx="357634" cy="374650"/>
                </a:xfrm>
                <a:prstGeom prst="rect">
                  <a:avLst/>
                </a:prstGeom>
                <a:blipFill>
                  <a:blip r:embed="rId16"/>
                  <a:stretch>
                    <a:fillRect b="-1563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F4063B81-51A9-4C17-897E-C2EFFC8FB9C5}"/>
              </a:ext>
            </a:extLst>
          </p:cNvPr>
          <p:cNvGrpSpPr/>
          <p:nvPr/>
        </p:nvGrpSpPr>
        <p:grpSpPr>
          <a:xfrm>
            <a:off x="2688059" y="5109992"/>
            <a:ext cx="1079662" cy="1121523"/>
            <a:chOff x="3456593" y="5036929"/>
            <a:chExt cx="1079662" cy="112152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Rechteck 26">
                  <a:extLst>
                    <a:ext uri="{FF2B5EF4-FFF2-40B4-BE49-F238E27FC236}">
                      <a16:creationId xmlns:a16="http://schemas.microsoft.com/office/drawing/2014/main" id="{4A1A3EBE-862B-46C9-B7EC-62525C83376C}"/>
                    </a:ext>
                  </a:extLst>
                </p:cNvPr>
                <p:cNvSpPr/>
                <p:nvPr/>
              </p:nvSpPr>
              <p:spPr>
                <a:xfrm>
                  <a:off x="3456593" y="5036939"/>
                  <a:ext cx="357634" cy="37465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de-DE" sz="1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e-DE" sz="1000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m:rPr>
                                <m:nor/>
                              </m:rPr>
                              <a:rPr lang="de-DE" sz="1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L</m:t>
                            </m:r>
                          </m:num>
                          <m:den>
                            <m:r>
                              <a:rPr lang="de-DE" sz="1000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de-DE" sz="1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de-DE" sz="1000" i="1" baseline="-25000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11</m:t>
                            </m:r>
                          </m:den>
                        </m:f>
                      </m:oMath>
                    </m:oMathPara>
                  </a14:m>
                  <a:endParaRPr lang="de-DE" sz="1000" dirty="0">
                    <a:solidFill>
                      <a:srgbClr val="FFC000"/>
                    </a:solidFill>
                  </a:endParaRPr>
                </a:p>
              </p:txBody>
            </p:sp>
          </mc:Choice>
          <mc:Fallback xmlns="">
            <p:sp>
              <p:nvSpPr>
                <p:cNvPr id="27" name="Rechteck 26">
                  <a:extLst>
                    <a:ext uri="{FF2B5EF4-FFF2-40B4-BE49-F238E27FC236}">
                      <a16:creationId xmlns:a16="http://schemas.microsoft.com/office/drawing/2014/main" id="{4A1A3EBE-862B-46C9-B7EC-62525C83376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56593" y="5036939"/>
                  <a:ext cx="357634" cy="374650"/>
                </a:xfrm>
                <a:prstGeom prst="rect">
                  <a:avLst/>
                </a:prstGeom>
                <a:blipFill>
                  <a:blip r:embed="rId17"/>
                  <a:stretch>
                    <a:fillRect b="-1563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Rechteck 27">
                  <a:extLst>
                    <a:ext uri="{FF2B5EF4-FFF2-40B4-BE49-F238E27FC236}">
                      <a16:creationId xmlns:a16="http://schemas.microsoft.com/office/drawing/2014/main" id="{24F3636E-6146-41D7-B6CA-BC07D710524A}"/>
                    </a:ext>
                  </a:extLst>
                </p:cNvPr>
                <p:cNvSpPr/>
                <p:nvPr/>
              </p:nvSpPr>
              <p:spPr>
                <a:xfrm>
                  <a:off x="3456597" y="5408832"/>
                  <a:ext cx="357634" cy="37465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de-DE" sz="1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8" name="Rechteck 27">
                  <a:extLst>
                    <a:ext uri="{FF2B5EF4-FFF2-40B4-BE49-F238E27FC236}">
                      <a16:creationId xmlns:a16="http://schemas.microsoft.com/office/drawing/2014/main" id="{24F3636E-6146-41D7-B6CA-BC07D710524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56597" y="5408832"/>
                  <a:ext cx="357634" cy="374650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Rechteck 28">
                  <a:extLst>
                    <a:ext uri="{FF2B5EF4-FFF2-40B4-BE49-F238E27FC236}">
                      <a16:creationId xmlns:a16="http://schemas.microsoft.com/office/drawing/2014/main" id="{32D8B0DA-6A3B-4D0D-82CC-D242E0C183B4}"/>
                    </a:ext>
                  </a:extLst>
                </p:cNvPr>
                <p:cNvSpPr/>
                <p:nvPr/>
              </p:nvSpPr>
              <p:spPr>
                <a:xfrm>
                  <a:off x="3456597" y="5783802"/>
                  <a:ext cx="357634" cy="37465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de-DE" sz="1000" i="1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e-DE" sz="1000" dirty="0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m:rPr>
                                <m:nor/>
                              </m:rPr>
                              <a:rPr lang="de-DE" sz="1000" i="1" dirty="0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L</m:t>
                            </m:r>
                          </m:num>
                          <m:den>
                            <m:r>
                              <a:rPr lang="de-DE" sz="1000" dirty="0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de-DE" sz="1000" i="1" dirty="0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de-DE" sz="1000" i="1" baseline="-25000" dirty="0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21</m:t>
                            </m:r>
                          </m:den>
                        </m:f>
                      </m:oMath>
                    </m:oMathPara>
                  </a14:m>
                  <a:endParaRPr lang="de-DE" sz="1000" dirty="0">
                    <a:solidFill>
                      <a:srgbClr val="92D050"/>
                    </a:solidFill>
                  </a:endParaRPr>
                </a:p>
              </p:txBody>
            </p:sp>
          </mc:Choice>
          <mc:Fallback xmlns="">
            <p:sp>
              <p:nvSpPr>
                <p:cNvPr id="29" name="Rechteck 28">
                  <a:extLst>
                    <a:ext uri="{FF2B5EF4-FFF2-40B4-BE49-F238E27FC236}">
                      <a16:creationId xmlns:a16="http://schemas.microsoft.com/office/drawing/2014/main" id="{32D8B0DA-6A3B-4D0D-82CC-D242E0C183B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56597" y="5783802"/>
                  <a:ext cx="357634" cy="374650"/>
                </a:xfrm>
                <a:prstGeom prst="rect">
                  <a:avLst/>
                </a:prstGeom>
                <a:blipFill>
                  <a:blip r:embed="rId19"/>
                  <a:stretch>
                    <a:fillRect b="-1587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Rechteck 29">
                  <a:extLst>
                    <a:ext uri="{FF2B5EF4-FFF2-40B4-BE49-F238E27FC236}">
                      <a16:creationId xmlns:a16="http://schemas.microsoft.com/office/drawing/2014/main" id="{8EDAAF19-C33C-469E-9F51-391399FAD2CE}"/>
                    </a:ext>
                  </a:extLst>
                </p:cNvPr>
                <p:cNvSpPr/>
                <p:nvPr/>
              </p:nvSpPr>
              <p:spPr>
                <a:xfrm>
                  <a:off x="3821416" y="5036935"/>
                  <a:ext cx="357634" cy="37465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de-DE" sz="1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0" name="Rechteck 29">
                  <a:extLst>
                    <a:ext uri="{FF2B5EF4-FFF2-40B4-BE49-F238E27FC236}">
                      <a16:creationId xmlns:a16="http://schemas.microsoft.com/office/drawing/2014/main" id="{8EDAAF19-C33C-469E-9F51-391399FAD2C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21416" y="5036935"/>
                  <a:ext cx="357634" cy="374650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Rechteck 30">
                  <a:extLst>
                    <a:ext uri="{FF2B5EF4-FFF2-40B4-BE49-F238E27FC236}">
                      <a16:creationId xmlns:a16="http://schemas.microsoft.com/office/drawing/2014/main" id="{D1831984-7B32-4026-8B9D-575762595C1C}"/>
                    </a:ext>
                  </a:extLst>
                </p:cNvPr>
                <p:cNvSpPr/>
                <p:nvPr/>
              </p:nvSpPr>
              <p:spPr>
                <a:xfrm>
                  <a:off x="3821420" y="5408828"/>
                  <a:ext cx="357634" cy="37465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de-DE" sz="1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1" name="Rechteck 30">
                  <a:extLst>
                    <a:ext uri="{FF2B5EF4-FFF2-40B4-BE49-F238E27FC236}">
                      <a16:creationId xmlns:a16="http://schemas.microsoft.com/office/drawing/2014/main" id="{D1831984-7B32-4026-8B9D-575762595C1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21420" y="5408828"/>
                  <a:ext cx="357634" cy="374650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Rechteck 31">
                  <a:extLst>
                    <a:ext uri="{FF2B5EF4-FFF2-40B4-BE49-F238E27FC236}">
                      <a16:creationId xmlns:a16="http://schemas.microsoft.com/office/drawing/2014/main" id="{1DAE602C-71D3-409B-92B1-B1C58CB3971A}"/>
                    </a:ext>
                  </a:extLst>
                </p:cNvPr>
                <p:cNvSpPr/>
                <p:nvPr/>
              </p:nvSpPr>
              <p:spPr>
                <a:xfrm>
                  <a:off x="3821420" y="5783798"/>
                  <a:ext cx="357634" cy="37465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de-DE" sz="10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e-DE" sz="1000" dirty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m:rPr>
                                <m:nor/>
                              </m:rPr>
                              <a:rPr lang="de-DE" sz="1000" i="1" dirty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L</m:t>
                            </m:r>
                          </m:num>
                          <m:den>
                            <m:r>
                              <a:rPr lang="de-DE" sz="1000" dirty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de-DE" sz="1000" i="1" dirty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de-DE" sz="1000" i="1" baseline="-25000" dirty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22</m:t>
                            </m:r>
                          </m:den>
                        </m:f>
                      </m:oMath>
                    </m:oMathPara>
                  </a14:m>
                  <a:endParaRPr lang="de-DE" sz="1000" dirty="0">
                    <a:solidFill>
                      <a:srgbClr val="FFC000"/>
                    </a:solidFill>
                  </a:endParaRPr>
                </a:p>
              </p:txBody>
            </p:sp>
          </mc:Choice>
          <mc:Fallback xmlns="">
            <p:sp>
              <p:nvSpPr>
                <p:cNvPr id="32" name="Rechteck 31">
                  <a:extLst>
                    <a:ext uri="{FF2B5EF4-FFF2-40B4-BE49-F238E27FC236}">
                      <a16:creationId xmlns:a16="http://schemas.microsoft.com/office/drawing/2014/main" id="{1DAE602C-71D3-409B-92B1-B1C58CB3971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21420" y="5783798"/>
                  <a:ext cx="357634" cy="374650"/>
                </a:xfrm>
                <a:prstGeom prst="rect">
                  <a:avLst/>
                </a:prstGeom>
                <a:blipFill>
                  <a:blip r:embed="rId20"/>
                  <a:stretch>
                    <a:fillRect b="-1587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Rechteck 32">
                  <a:extLst>
                    <a:ext uri="{FF2B5EF4-FFF2-40B4-BE49-F238E27FC236}">
                      <a16:creationId xmlns:a16="http://schemas.microsoft.com/office/drawing/2014/main" id="{96887948-E870-48E3-8551-63D0B7622265}"/>
                    </a:ext>
                  </a:extLst>
                </p:cNvPr>
                <p:cNvSpPr/>
                <p:nvPr/>
              </p:nvSpPr>
              <p:spPr>
                <a:xfrm>
                  <a:off x="4178617" y="5036929"/>
                  <a:ext cx="357634" cy="37465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de-DE" sz="10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e-DE" sz="1000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m:rPr>
                                <m:nor/>
                              </m:rPr>
                              <a:rPr lang="de-DE" sz="1000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L</m:t>
                            </m:r>
                          </m:num>
                          <m:den>
                            <m:r>
                              <a:rPr lang="de-DE" sz="1000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de-DE" sz="1000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de-DE" sz="1000" i="1" baseline="-25000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12</m:t>
                            </m:r>
                          </m:den>
                        </m:f>
                      </m:oMath>
                    </m:oMathPara>
                  </a14:m>
                  <a:endParaRPr lang="de-DE" sz="10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33" name="Rechteck 32">
                  <a:extLst>
                    <a:ext uri="{FF2B5EF4-FFF2-40B4-BE49-F238E27FC236}">
                      <a16:creationId xmlns:a16="http://schemas.microsoft.com/office/drawing/2014/main" id="{96887948-E870-48E3-8551-63D0B762226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78617" y="5036929"/>
                  <a:ext cx="357634" cy="374650"/>
                </a:xfrm>
                <a:prstGeom prst="rect">
                  <a:avLst/>
                </a:prstGeom>
                <a:blipFill>
                  <a:blip r:embed="rId13"/>
                  <a:stretch>
                    <a:fillRect b="-1563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Rechteck 33">
                  <a:extLst>
                    <a:ext uri="{FF2B5EF4-FFF2-40B4-BE49-F238E27FC236}">
                      <a16:creationId xmlns:a16="http://schemas.microsoft.com/office/drawing/2014/main" id="{791181ED-4584-4A11-BFB5-FFC3CF646749}"/>
                    </a:ext>
                  </a:extLst>
                </p:cNvPr>
                <p:cNvSpPr/>
                <p:nvPr/>
              </p:nvSpPr>
              <p:spPr>
                <a:xfrm>
                  <a:off x="4178621" y="5408822"/>
                  <a:ext cx="357634" cy="37465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de-DE" sz="1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4" name="Rechteck 33">
                  <a:extLst>
                    <a:ext uri="{FF2B5EF4-FFF2-40B4-BE49-F238E27FC236}">
                      <a16:creationId xmlns:a16="http://schemas.microsoft.com/office/drawing/2014/main" id="{791181ED-4584-4A11-BFB5-FFC3CF64674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78621" y="5408822"/>
                  <a:ext cx="357634" cy="374650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Rechteck 34">
                  <a:extLst>
                    <a:ext uri="{FF2B5EF4-FFF2-40B4-BE49-F238E27FC236}">
                      <a16:creationId xmlns:a16="http://schemas.microsoft.com/office/drawing/2014/main" id="{B9263F16-3A19-4DCA-8BDD-0BAE1B64FC93}"/>
                    </a:ext>
                  </a:extLst>
                </p:cNvPr>
                <p:cNvSpPr/>
                <p:nvPr/>
              </p:nvSpPr>
              <p:spPr>
                <a:xfrm>
                  <a:off x="4178621" y="5783792"/>
                  <a:ext cx="357634" cy="37465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de-DE" sz="1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5" name="Rechteck 34">
                  <a:extLst>
                    <a:ext uri="{FF2B5EF4-FFF2-40B4-BE49-F238E27FC236}">
                      <a16:creationId xmlns:a16="http://schemas.microsoft.com/office/drawing/2014/main" id="{B9263F16-3A19-4DCA-8BDD-0BAE1B64FC9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78621" y="5783792"/>
                  <a:ext cx="357634" cy="374650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7" name="Gruppieren 36">
            <a:extLst>
              <a:ext uri="{FF2B5EF4-FFF2-40B4-BE49-F238E27FC236}">
                <a16:creationId xmlns:a16="http://schemas.microsoft.com/office/drawing/2014/main" id="{E6FE6C3B-349F-42DF-9419-76F5F2279438}"/>
              </a:ext>
            </a:extLst>
          </p:cNvPr>
          <p:cNvGrpSpPr/>
          <p:nvPr/>
        </p:nvGrpSpPr>
        <p:grpSpPr>
          <a:xfrm>
            <a:off x="6054661" y="3358673"/>
            <a:ext cx="1079662" cy="1121523"/>
            <a:chOff x="3456593" y="5036929"/>
            <a:chExt cx="1079662" cy="112152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Rechteck 37">
                  <a:extLst>
                    <a:ext uri="{FF2B5EF4-FFF2-40B4-BE49-F238E27FC236}">
                      <a16:creationId xmlns:a16="http://schemas.microsoft.com/office/drawing/2014/main" id="{103B97DE-2AFB-4762-842D-3520F2E27D4F}"/>
                    </a:ext>
                  </a:extLst>
                </p:cNvPr>
                <p:cNvSpPr/>
                <p:nvPr/>
              </p:nvSpPr>
              <p:spPr>
                <a:xfrm>
                  <a:off x="3456593" y="5036939"/>
                  <a:ext cx="357634" cy="37465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de-DE" sz="1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e-DE" sz="1000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m:rPr>
                                <m:nor/>
                              </m:rPr>
                              <a:rPr lang="de-DE" sz="1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L</m:t>
                            </m:r>
                          </m:num>
                          <m:den>
                            <m:r>
                              <a:rPr lang="de-DE" sz="1000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de-DE" sz="1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de-DE" sz="1000" i="1" baseline="-25000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11</m:t>
                            </m:r>
                          </m:den>
                        </m:f>
                      </m:oMath>
                    </m:oMathPara>
                  </a14:m>
                  <a:endParaRPr lang="de-DE" sz="1000" dirty="0">
                    <a:solidFill>
                      <a:srgbClr val="FFC000"/>
                    </a:solidFill>
                  </a:endParaRPr>
                </a:p>
              </p:txBody>
            </p:sp>
          </mc:Choice>
          <mc:Fallback xmlns="">
            <p:sp>
              <p:nvSpPr>
                <p:cNvPr id="38" name="Rechteck 37">
                  <a:extLst>
                    <a:ext uri="{FF2B5EF4-FFF2-40B4-BE49-F238E27FC236}">
                      <a16:creationId xmlns:a16="http://schemas.microsoft.com/office/drawing/2014/main" id="{103B97DE-2AFB-4762-842D-3520F2E27D4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56593" y="5036939"/>
                  <a:ext cx="357634" cy="374650"/>
                </a:xfrm>
                <a:prstGeom prst="rect">
                  <a:avLst/>
                </a:prstGeom>
                <a:blipFill>
                  <a:blip r:embed="rId14"/>
                  <a:stretch>
                    <a:fillRect b="-1563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Rechteck 38">
                  <a:extLst>
                    <a:ext uri="{FF2B5EF4-FFF2-40B4-BE49-F238E27FC236}">
                      <a16:creationId xmlns:a16="http://schemas.microsoft.com/office/drawing/2014/main" id="{BAEFE323-1CD0-4C0A-A3D7-49293D3F30B9}"/>
                    </a:ext>
                  </a:extLst>
                </p:cNvPr>
                <p:cNvSpPr/>
                <p:nvPr/>
              </p:nvSpPr>
              <p:spPr>
                <a:xfrm>
                  <a:off x="3456597" y="5408832"/>
                  <a:ext cx="357634" cy="37465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de-DE" sz="1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9" name="Rechteck 38">
                  <a:extLst>
                    <a:ext uri="{FF2B5EF4-FFF2-40B4-BE49-F238E27FC236}">
                      <a16:creationId xmlns:a16="http://schemas.microsoft.com/office/drawing/2014/main" id="{BAEFE323-1CD0-4C0A-A3D7-49293D3F30B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56597" y="5408832"/>
                  <a:ext cx="357634" cy="374650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Rechteck 39">
                  <a:extLst>
                    <a:ext uri="{FF2B5EF4-FFF2-40B4-BE49-F238E27FC236}">
                      <a16:creationId xmlns:a16="http://schemas.microsoft.com/office/drawing/2014/main" id="{2DF7F732-06C4-4850-8735-9A70D5C7A087}"/>
                    </a:ext>
                  </a:extLst>
                </p:cNvPr>
                <p:cNvSpPr/>
                <p:nvPr/>
              </p:nvSpPr>
              <p:spPr>
                <a:xfrm>
                  <a:off x="3456597" y="5783802"/>
                  <a:ext cx="357634" cy="37465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de-DE" sz="1000" i="1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e-DE" sz="1000" dirty="0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m:rPr>
                                <m:nor/>
                              </m:rPr>
                              <a:rPr lang="de-DE" sz="1000" i="1" dirty="0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L</m:t>
                            </m:r>
                          </m:num>
                          <m:den>
                            <m:r>
                              <a:rPr lang="de-DE" sz="1000" dirty="0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de-DE" sz="1000" i="1" dirty="0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de-DE" sz="1000" i="1" baseline="-25000" dirty="0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21</m:t>
                            </m:r>
                          </m:den>
                        </m:f>
                      </m:oMath>
                    </m:oMathPara>
                  </a14:m>
                  <a:endParaRPr lang="de-DE" sz="1000" dirty="0">
                    <a:solidFill>
                      <a:srgbClr val="92D050"/>
                    </a:solidFill>
                  </a:endParaRPr>
                </a:p>
              </p:txBody>
            </p:sp>
          </mc:Choice>
          <mc:Fallback xmlns="">
            <p:sp>
              <p:nvSpPr>
                <p:cNvPr id="40" name="Rechteck 39">
                  <a:extLst>
                    <a:ext uri="{FF2B5EF4-FFF2-40B4-BE49-F238E27FC236}">
                      <a16:creationId xmlns:a16="http://schemas.microsoft.com/office/drawing/2014/main" id="{2DF7F732-06C4-4850-8735-9A70D5C7A08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56597" y="5783802"/>
                  <a:ext cx="357634" cy="374650"/>
                </a:xfrm>
                <a:prstGeom prst="rect">
                  <a:avLst/>
                </a:prstGeom>
                <a:blipFill>
                  <a:blip r:embed="rId24"/>
                  <a:stretch>
                    <a:fillRect b="-1587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Rechteck 40">
                  <a:extLst>
                    <a:ext uri="{FF2B5EF4-FFF2-40B4-BE49-F238E27FC236}">
                      <a16:creationId xmlns:a16="http://schemas.microsoft.com/office/drawing/2014/main" id="{DA7C6526-7E34-438F-9FA1-C60D8AE491C9}"/>
                    </a:ext>
                  </a:extLst>
                </p:cNvPr>
                <p:cNvSpPr/>
                <p:nvPr/>
              </p:nvSpPr>
              <p:spPr>
                <a:xfrm>
                  <a:off x="3821416" y="5036935"/>
                  <a:ext cx="357634" cy="37465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de-DE" sz="1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1" name="Rechteck 40">
                  <a:extLst>
                    <a:ext uri="{FF2B5EF4-FFF2-40B4-BE49-F238E27FC236}">
                      <a16:creationId xmlns:a16="http://schemas.microsoft.com/office/drawing/2014/main" id="{DA7C6526-7E34-438F-9FA1-C60D8AE491C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21416" y="5036935"/>
                  <a:ext cx="357634" cy="374650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Rechteck 41">
                  <a:extLst>
                    <a:ext uri="{FF2B5EF4-FFF2-40B4-BE49-F238E27FC236}">
                      <a16:creationId xmlns:a16="http://schemas.microsoft.com/office/drawing/2014/main" id="{5559CD94-303F-49FE-B990-5BBD8D3B7F3B}"/>
                    </a:ext>
                  </a:extLst>
                </p:cNvPr>
                <p:cNvSpPr/>
                <p:nvPr/>
              </p:nvSpPr>
              <p:spPr>
                <a:xfrm>
                  <a:off x="3821420" y="5408828"/>
                  <a:ext cx="357634" cy="37465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de-DE" sz="1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2" name="Rechteck 41">
                  <a:extLst>
                    <a:ext uri="{FF2B5EF4-FFF2-40B4-BE49-F238E27FC236}">
                      <a16:creationId xmlns:a16="http://schemas.microsoft.com/office/drawing/2014/main" id="{5559CD94-303F-49FE-B990-5BBD8D3B7F3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21420" y="5408828"/>
                  <a:ext cx="357634" cy="374650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Rechteck 42">
                  <a:extLst>
                    <a:ext uri="{FF2B5EF4-FFF2-40B4-BE49-F238E27FC236}">
                      <a16:creationId xmlns:a16="http://schemas.microsoft.com/office/drawing/2014/main" id="{512FECD2-CE88-44AE-AE86-809610C8A352}"/>
                    </a:ext>
                  </a:extLst>
                </p:cNvPr>
                <p:cNvSpPr/>
                <p:nvPr/>
              </p:nvSpPr>
              <p:spPr>
                <a:xfrm>
                  <a:off x="3821420" y="5783798"/>
                  <a:ext cx="357634" cy="37465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de-DE" sz="1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3" name="Rechteck 42">
                  <a:extLst>
                    <a:ext uri="{FF2B5EF4-FFF2-40B4-BE49-F238E27FC236}">
                      <a16:creationId xmlns:a16="http://schemas.microsoft.com/office/drawing/2014/main" id="{512FECD2-CE88-44AE-AE86-809610C8A35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21420" y="5783798"/>
                  <a:ext cx="357634" cy="374650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Rechteck 43">
                  <a:extLst>
                    <a:ext uri="{FF2B5EF4-FFF2-40B4-BE49-F238E27FC236}">
                      <a16:creationId xmlns:a16="http://schemas.microsoft.com/office/drawing/2014/main" id="{E3673DB6-FAF8-44D8-AB90-821A0DDC6D76}"/>
                    </a:ext>
                  </a:extLst>
                </p:cNvPr>
                <p:cNvSpPr/>
                <p:nvPr/>
              </p:nvSpPr>
              <p:spPr>
                <a:xfrm>
                  <a:off x="4178617" y="5036929"/>
                  <a:ext cx="357634" cy="37465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de-DE" sz="10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e-DE" sz="1000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m:rPr>
                                <m:nor/>
                              </m:rPr>
                              <a:rPr lang="de-DE" sz="1000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L</m:t>
                            </m:r>
                          </m:num>
                          <m:den>
                            <m:r>
                              <a:rPr lang="de-DE" sz="1000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de-DE" sz="1000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de-DE" sz="1000" i="1" baseline="-25000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12</m:t>
                            </m:r>
                          </m:den>
                        </m:f>
                      </m:oMath>
                    </m:oMathPara>
                  </a14:m>
                  <a:endParaRPr lang="de-DE" sz="10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44" name="Rechteck 43">
                  <a:extLst>
                    <a:ext uri="{FF2B5EF4-FFF2-40B4-BE49-F238E27FC236}">
                      <a16:creationId xmlns:a16="http://schemas.microsoft.com/office/drawing/2014/main" id="{E3673DB6-FAF8-44D8-AB90-821A0DDC6D7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78617" y="5036929"/>
                  <a:ext cx="357634" cy="374650"/>
                </a:xfrm>
                <a:prstGeom prst="rect">
                  <a:avLst/>
                </a:prstGeom>
                <a:blipFill>
                  <a:blip r:embed="rId25"/>
                  <a:stretch>
                    <a:fillRect b="-1563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Rechteck 44">
                  <a:extLst>
                    <a:ext uri="{FF2B5EF4-FFF2-40B4-BE49-F238E27FC236}">
                      <a16:creationId xmlns:a16="http://schemas.microsoft.com/office/drawing/2014/main" id="{EF8F0560-F0FF-4D11-8960-B83BA8CE98C1}"/>
                    </a:ext>
                  </a:extLst>
                </p:cNvPr>
                <p:cNvSpPr/>
                <p:nvPr/>
              </p:nvSpPr>
              <p:spPr>
                <a:xfrm>
                  <a:off x="4178621" y="5408822"/>
                  <a:ext cx="357634" cy="37465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de-DE" sz="1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5" name="Rechteck 44">
                  <a:extLst>
                    <a:ext uri="{FF2B5EF4-FFF2-40B4-BE49-F238E27FC236}">
                      <a16:creationId xmlns:a16="http://schemas.microsoft.com/office/drawing/2014/main" id="{EF8F0560-F0FF-4D11-8960-B83BA8CE98C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78621" y="5408822"/>
                  <a:ext cx="357634" cy="374650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Rechteck 45">
                  <a:extLst>
                    <a:ext uri="{FF2B5EF4-FFF2-40B4-BE49-F238E27FC236}">
                      <a16:creationId xmlns:a16="http://schemas.microsoft.com/office/drawing/2014/main" id="{36353201-3E75-4392-8EBD-B2C2FBA27D0C}"/>
                    </a:ext>
                  </a:extLst>
                </p:cNvPr>
                <p:cNvSpPr/>
                <p:nvPr/>
              </p:nvSpPr>
              <p:spPr>
                <a:xfrm>
                  <a:off x="4178621" y="5783792"/>
                  <a:ext cx="357634" cy="37465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de-DE" sz="1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6" name="Rechteck 45">
                  <a:extLst>
                    <a:ext uri="{FF2B5EF4-FFF2-40B4-BE49-F238E27FC236}">
                      <a16:creationId xmlns:a16="http://schemas.microsoft.com/office/drawing/2014/main" id="{36353201-3E75-4392-8EBD-B2C2FBA27D0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78621" y="5783792"/>
                  <a:ext cx="357634" cy="374650"/>
                </a:xfrm>
                <a:prstGeom prst="rect">
                  <a:avLst/>
                </a:prstGeom>
                <a:blipFill>
                  <a:blip r:embed="rId2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4" name="Gruppieren 63">
            <a:extLst>
              <a:ext uri="{FF2B5EF4-FFF2-40B4-BE49-F238E27FC236}">
                <a16:creationId xmlns:a16="http://schemas.microsoft.com/office/drawing/2014/main" id="{DC97119A-31F5-49DD-9939-C09E6F27FBCF}"/>
              </a:ext>
            </a:extLst>
          </p:cNvPr>
          <p:cNvGrpSpPr/>
          <p:nvPr/>
        </p:nvGrpSpPr>
        <p:grpSpPr>
          <a:xfrm rot="10800000">
            <a:off x="8073426" y="3508228"/>
            <a:ext cx="715268" cy="749300"/>
            <a:chOff x="1329567" y="5410089"/>
            <a:chExt cx="715268" cy="74930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Rechteck 64">
                  <a:extLst>
                    <a:ext uri="{FF2B5EF4-FFF2-40B4-BE49-F238E27FC236}">
                      <a16:creationId xmlns:a16="http://schemas.microsoft.com/office/drawing/2014/main" id="{7274182C-4D46-470C-8B93-D00E27C35538}"/>
                    </a:ext>
                  </a:extLst>
                </p:cNvPr>
                <p:cNvSpPr/>
                <p:nvPr/>
              </p:nvSpPr>
              <p:spPr>
                <a:xfrm>
                  <a:off x="1687201" y="5410788"/>
                  <a:ext cx="357634" cy="37465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00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nor/>
                              </m:rPr>
                              <a:rPr lang="de-DE" sz="1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w</m:t>
                            </m:r>
                            <m:r>
                              <a:rPr lang="de-DE" sz="1000" b="0" i="1" baseline="-25000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12</m:t>
                            </m:r>
                          </m:e>
                          <m:sup>
                            <m:r>
                              <a:rPr lang="de-DE" sz="1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(0)</m:t>
                            </m:r>
                          </m:sup>
                        </m:sSup>
                      </m:oMath>
                    </m:oMathPara>
                  </a14:m>
                  <a:endParaRPr lang="de-DE" sz="10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65" name="Rechteck 64">
                  <a:extLst>
                    <a:ext uri="{FF2B5EF4-FFF2-40B4-BE49-F238E27FC236}">
                      <a16:creationId xmlns:a16="http://schemas.microsoft.com/office/drawing/2014/main" id="{7274182C-4D46-470C-8B93-D00E27C3553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87201" y="5410788"/>
                  <a:ext cx="357634" cy="374650"/>
                </a:xfrm>
                <a:prstGeom prst="rect">
                  <a:avLst/>
                </a:prstGeom>
                <a:blipFill>
                  <a:blip r:embed="rId43"/>
                  <a:stretch>
                    <a:fillRect r="-8197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Rechteck 65">
                  <a:extLst>
                    <a:ext uri="{FF2B5EF4-FFF2-40B4-BE49-F238E27FC236}">
                      <a16:creationId xmlns:a16="http://schemas.microsoft.com/office/drawing/2014/main" id="{1493E7AC-7BF5-424B-A5C5-CECF3A480B7E}"/>
                    </a:ext>
                  </a:extLst>
                </p:cNvPr>
                <p:cNvSpPr/>
                <p:nvPr/>
              </p:nvSpPr>
              <p:spPr>
                <a:xfrm>
                  <a:off x="1329567" y="5410089"/>
                  <a:ext cx="357634" cy="37465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00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nor/>
                              </m:rPr>
                              <a:rPr lang="de-DE" sz="1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w</m:t>
                            </m:r>
                            <m:r>
                              <a:rPr lang="de-DE" sz="1000" b="0" i="1" baseline="-25000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11</m:t>
                            </m:r>
                          </m:e>
                          <m:sup>
                            <m:r>
                              <a:rPr lang="de-DE" sz="1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(0)</m:t>
                            </m:r>
                          </m:sup>
                        </m:sSup>
                      </m:oMath>
                    </m:oMathPara>
                  </a14:m>
                  <a:endParaRPr lang="de-DE" sz="10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66" name="Rechteck 65">
                  <a:extLst>
                    <a:ext uri="{FF2B5EF4-FFF2-40B4-BE49-F238E27FC236}">
                      <a16:creationId xmlns:a16="http://schemas.microsoft.com/office/drawing/2014/main" id="{1493E7AC-7BF5-424B-A5C5-CECF3A480B7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29567" y="5410089"/>
                  <a:ext cx="357634" cy="374650"/>
                </a:xfrm>
                <a:prstGeom prst="rect">
                  <a:avLst/>
                </a:prstGeom>
                <a:blipFill>
                  <a:blip r:embed="rId44"/>
                  <a:stretch>
                    <a:fillRect l="-1667" r="-8333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Rechteck 66">
                  <a:extLst>
                    <a:ext uri="{FF2B5EF4-FFF2-40B4-BE49-F238E27FC236}">
                      <a16:creationId xmlns:a16="http://schemas.microsoft.com/office/drawing/2014/main" id="{BCF6DB62-5ACF-4AB9-B90B-DFAE7B9F915F}"/>
                    </a:ext>
                  </a:extLst>
                </p:cNvPr>
                <p:cNvSpPr/>
                <p:nvPr/>
              </p:nvSpPr>
              <p:spPr>
                <a:xfrm>
                  <a:off x="1687201" y="5784739"/>
                  <a:ext cx="357634" cy="37465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00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nor/>
                              </m:rPr>
                              <a:rPr lang="de-DE" sz="1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w</m:t>
                            </m:r>
                            <m:r>
                              <a:rPr lang="de-DE" sz="1000" b="0" i="1" baseline="-25000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22</m:t>
                            </m:r>
                          </m:e>
                          <m:sup>
                            <m:r>
                              <a:rPr lang="de-DE" sz="1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(0)</m:t>
                            </m:r>
                          </m:sup>
                        </m:sSup>
                      </m:oMath>
                    </m:oMathPara>
                  </a14:m>
                  <a:endParaRPr lang="de-DE" sz="1000" dirty="0">
                    <a:solidFill>
                      <a:srgbClr val="FFC000"/>
                    </a:solidFill>
                  </a:endParaRPr>
                </a:p>
              </p:txBody>
            </p:sp>
          </mc:Choice>
          <mc:Fallback xmlns="">
            <p:sp>
              <p:nvSpPr>
                <p:cNvPr id="67" name="Rechteck 66">
                  <a:extLst>
                    <a:ext uri="{FF2B5EF4-FFF2-40B4-BE49-F238E27FC236}">
                      <a16:creationId xmlns:a16="http://schemas.microsoft.com/office/drawing/2014/main" id="{BCF6DB62-5ACF-4AB9-B90B-DFAE7B9F915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87201" y="5784739"/>
                  <a:ext cx="357634" cy="374650"/>
                </a:xfrm>
                <a:prstGeom prst="rect">
                  <a:avLst/>
                </a:prstGeom>
                <a:blipFill>
                  <a:blip r:embed="rId45"/>
                  <a:stretch>
                    <a:fillRect r="-8197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Rechteck 67">
                  <a:extLst>
                    <a:ext uri="{FF2B5EF4-FFF2-40B4-BE49-F238E27FC236}">
                      <a16:creationId xmlns:a16="http://schemas.microsoft.com/office/drawing/2014/main" id="{00DB4C14-03F9-4757-ADF9-1619E5583323}"/>
                    </a:ext>
                  </a:extLst>
                </p:cNvPr>
                <p:cNvSpPr/>
                <p:nvPr/>
              </p:nvSpPr>
              <p:spPr>
                <a:xfrm>
                  <a:off x="1329567" y="5784040"/>
                  <a:ext cx="357634" cy="37465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00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nor/>
                              </m:rPr>
                              <a:rPr lang="de-DE" sz="1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w</m:t>
                            </m:r>
                            <m:r>
                              <a:rPr lang="de-DE" sz="1000" b="0" i="1" baseline="-25000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21</m:t>
                            </m:r>
                          </m:e>
                          <m:sup>
                            <m:r>
                              <a:rPr lang="de-DE" sz="1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(0)</m:t>
                            </m:r>
                          </m:sup>
                        </m:sSup>
                      </m:oMath>
                    </m:oMathPara>
                  </a14:m>
                  <a:endParaRPr lang="de-DE" sz="1000" dirty="0">
                    <a:solidFill>
                      <a:srgbClr val="92D050"/>
                    </a:solidFill>
                  </a:endParaRPr>
                </a:p>
              </p:txBody>
            </p:sp>
          </mc:Choice>
          <mc:Fallback xmlns="">
            <p:sp>
              <p:nvSpPr>
                <p:cNvPr id="68" name="Rechteck 67">
                  <a:extLst>
                    <a:ext uri="{FF2B5EF4-FFF2-40B4-BE49-F238E27FC236}">
                      <a16:creationId xmlns:a16="http://schemas.microsoft.com/office/drawing/2014/main" id="{00DB4C14-03F9-4757-ADF9-1619E558332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29567" y="5784040"/>
                  <a:ext cx="357634" cy="374650"/>
                </a:xfrm>
                <a:prstGeom prst="rect">
                  <a:avLst/>
                </a:prstGeom>
                <a:blipFill>
                  <a:blip r:embed="rId46"/>
                  <a:stretch>
                    <a:fillRect l="-1667" r="-8333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2" name="Textfeld 11">
            <a:extLst>
              <a:ext uri="{FF2B5EF4-FFF2-40B4-BE49-F238E27FC236}">
                <a16:creationId xmlns:a16="http://schemas.microsoft.com/office/drawing/2014/main" id="{E8BF2E71-318C-4797-BCB9-E4D732757211}"/>
              </a:ext>
            </a:extLst>
          </p:cNvPr>
          <p:cNvSpPr txBox="1"/>
          <p:nvPr/>
        </p:nvSpPr>
        <p:spPr>
          <a:xfrm>
            <a:off x="6673041" y="5941712"/>
            <a:ext cx="16711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- Summe für 1 w: 3x3 </a:t>
            </a:r>
            <a:r>
              <a:rPr lang="de-DE" dirty="0" err="1"/>
              <a:t>gradient</a:t>
            </a:r>
            <a:endParaRPr lang="de-DE" dirty="0"/>
          </a:p>
        </p:txBody>
      </p:sp>
      <p:grpSp>
        <p:nvGrpSpPr>
          <p:cNvPr id="70" name="Gruppieren 69">
            <a:extLst>
              <a:ext uri="{FF2B5EF4-FFF2-40B4-BE49-F238E27FC236}">
                <a16:creationId xmlns:a16="http://schemas.microsoft.com/office/drawing/2014/main" id="{648F48AA-8E9B-40F4-804E-608B9333A2A2}"/>
              </a:ext>
            </a:extLst>
          </p:cNvPr>
          <p:cNvGrpSpPr/>
          <p:nvPr/>
        </p:nvGrpSpPr>
        <p:grpSpPr>
          <a:xfrm rot="10800000">
            <a:off x="8082267" y="4467773"/>
            <a:ext cx="715268" cy="749300"/>
            <a:chOff x="1329567" y="5410089"/>
            <a:chExt cx="715268" cy="74930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Rechteck 70">
                  <a:extLst>
                    <a:ext uri="{FF2B5EF4-FFF2-40B4-BE49-F238E27FC236}">
                      <a16:creationId xmlns:a16="http://schemas.microsoft.com/office/drawing/2014/main" id="{C2C48078-0BDD-48D9-B01F-86F3DE86BF1B}"/>
                    </a:ext>
                  </a:extLst>
                </p:cNvPr>
                <p:cNvSpPr/>
                <p:nvPr/>
              </p:nvSpPr>
              <p:spPr>
                <a:xfrm>
                  <a:off x="1687201" y="5410788"/>
                  <a:ext cx="357634" cy="37465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00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nor/>
                              </m:rPr>
                              <a:rPr lang="de-DE" sz="1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w</m:t>
                            </m:r>
                            <m:r>
                              <a:rPr lang="de-DE" sz="1000" b="0" i="1" baseline="-25000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12</m:t>
                            </m:r>
                          </m:e>
                          <m:sup>
                            <m:r>
                              <a:rPr lang="de-DE" sz="1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(0)</m:t>
                            </m:r>
                          </m:sup>
                        </m:sSup>
                      </m:oMath>
                    </m:oMathPara>
                  </a14:m>
                  <a:endParaRPr lang="de-DE" sz="10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65" name="Rechteck 64">
                  <a:extLst>
                    <a:ext uri="{FF2B5EF4-FFF2-40B4-BE49-F238E27FC236}">
                      <a16:creationId xmlns:a16="http://schemas.microsoft.com/office/drawing/2014/main" id="{7274182C-4D46-470C-8B93-D00E27C3553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87201" y="5410788"/>
                  <a:ext cx="357634" cy="374650"/>
                </a:xfrm>
                <a:prstGeom prst="rect">
                  <a:avLst/>
                </a:prstGeom>
                <a:blipFill>
                  <a:blip r:embed="rId43"/>
                  <a:stretch>
                    <a:fillRect r="-8197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Rechteck 71">
                  <a:extLst>
                    <a:ext uri="{FF2B5EF4-FFF2-40B4-BE49-F238E27FC236}">
                      <a16:creationId xmlns:a16="http://schemas.microsoft.com/office/drawing/2014/main" id="{30D8CC95-3918-4458-95EC-F17B99133BDA}"/>
                    </a:ext>
                  </a:extLst>
                </p:cNvPr>
                <p:cNvSpPr/>
                <p:nvPr/>
              </p:nvSpPr>
              <p:spPr>
                <a:xfrm>
                  <a:off x="1329567" y="5410089"/>
                  <a:ext cx="357634" cy="37465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00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nor/>
                              </m:rPr>
                              <a:rPr lang="de-DE" sz="1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w</m:t>
                            </m:r>
                            <m:r>
                              <a:rPr lang="de-DE" sz="1000" b="0" i="1" baseline="-25000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11</m:t>
                            </m:r>
                          </m:e>
                          <m:sup>
                            <m:r>
                              <a:rPr lang="de-DE" sz="1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(0)</m:t>
                            </m:r>
                          </m:sup>
                        </m:sSup>
                      </m:oMath>
                    </m:oMathPara>
                  </a14:m>
                  <a:endParaRPr lang="de-DE" sz="10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66" name="Rechteck 65">
                  <a:extLst>
                    <a:ext uri="{FF2B5EF4-FFF2-40B4-BE49-F238E27FC236}">
                      <a16:creationId xmlns:a16="http://schemas.microsoft.com/office/drawing/2014/main" id="{1493E7AC-7BF5-424B-A5C5-CECF3A480B7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29567" y="5410089"/>
                  <a:ext cx="357634" cy="374650"/>
                </a:xfrm>
                <a:prstGeom prst="rect">
                  <a:avLst/>
                </a:prstGeom>
                <a:blipFill>
                  <a:blip r:embed="rId44"/>
                  <a:stretch>
                    <a:fillRect l="-1667" r="-8333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Rechteck 72">
                  <a:extLst>
                    <a:ext uri="{FF2B5EF4-FFF2-40B4-BE49-F238E27FC236}">
                      <a16:creationId xmlns:a16="http://schemas.microsoft.com/office/drawing/2014/main" id="{2E2A43FC-7BDB-49B2-A06C-568487376B6D}"/>
                    </a:ext>
                  </a:extLst>
                </p:cNvPr>
                <p:cNvSpPr/>
                <p:nvPr/>
              </p:nvSpPr>
              <p:spPr>
                <a:xfrm>
                  <a:off x="1687201" y="5784739"/>
                  <a:ext cx="357634" cy="37465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00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nor/>
                              </m:rPr>
                              <a:rPr lang="de-DE" sz="1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w</m:t>
                            </m:r>
                            <m:r>
                              <a:rPr lang="de-DE" sz="1000" b="0" i="1" baseline="-25000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22</m:t>
                            </m:r>
                          </m:e>
                          <m:sup>
                            <m:r>
                              <a:rPr lang="de-DE" sz="1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(0)</m:t>
                            </m:r>
                          </m:sup>
                        </m:sSup>
                      </m:oMath>
                    </m:oMathPara>
                  </a14:m>
                  <a:endParaRPr lang="de-DE" sz="1000" dirty="0">
                    <a:solidFill>
                      <a:srgbClr val="FFC000"/>
                    </a:solidFill>
                  </a:endParaRPr>
                </a:p>
              </p:txBody>
            </p:sp>
          </mc:Choice>
          <mc:Fallback xmlns="">
            <p:sp>
              <p:nvSpPr>
                <p:cNvPr id="67" name="Rechteck 66">
                  <a:extLst>
                    <a:ext uri="{FF2B5EF4-FFF2-40B4-BE49-F238E27FC236}">
                      <a16:creationId xmlns:a16="http://schemas.microsoft.com/office/drawing/2014/main" id="{BCF6DB62-5ACF-4AB9-B90B-DFAE7B9F915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87201" y="5784739"/>
                  <a:ext cx="357634" cy="374650"/>
                </a:xfrm>
                <a:prstGeom prst="rect">
                  <a:avLst/>
                </a:prstGeom>
                <a:blipFill>
                  <a:blip r:embed="rId45"/>
                  <a:stretch>
                    <a:fillRect r="-8197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Rechteck 73">
                  <a:extLst>
                    <a:ext uri="{FF2B5EF4-FFF2-40B4-BE49-F238E27FC236}">
                      <a16:creationId xmlns:a16="http://schemas.microsoft.com/office/drawing/2014/main" id="{F3A8CA3A-3460-4A1F-8630-BE43AB57B439}"/>
                    </a:ext>
                  </a:extLst>
                </p:cNvPr>
                <p:cNvSpPr/>
                <p:nvPr/>
              </p:nvSpPr>
              <p:spPr>
                <a:xfrm>
                  <a:off x="1329567" y="5784040"/>
                  <a:ext cx="357634" cy="37465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00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nor/>
                              </m:rPr>
                              <a:rPr lang="de-DE" sz="1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w</m:t>
                            </m:r>
                            <m:r>
                              <a:rPr lang="de-DE" sz="1000" b="0" i="1" baseline="-25000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21</m:t>
                            </m:r>
                          </m:e>
                          <m:sup>
                            <m:r>
                              <a:rPr lang="de-DE" sz="1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(0)</m:t>
                            </m:r>
                          </m:sup>
                        </m:sSup>
                      </m:oMath>
                    </m:oMathPara>
                  </a14:m>
                  <a:endParaRPr lang="de-DE" sz="1000" dirty="0">
                    <a:solidFill>
                      <a:srgbClr val="92D050"/>
                    </a:solidFill>
                  </a:endParaRPr>
                </a:p>
              </p:txBody>
            </p:sp>
          </mc:Choice>
          <mc:Fallback xmlns="">
            <p:sp>
              <p:nvSpPr>
                <p:cNvPr id="68" name="Rechteck 67">
                  <a:extLst>
                    <a:ext uri="{FF2B5EF4-FFF2-40B4-BE49-F238E27FC236}">
                      <a16:creationId xmlns:a16="http://schemas.microsoft.com/office/drawing/2014/main" id="{00DB4C14-03F9-4757-ADF9-1619E558332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29567" y="5784040"/>
                  <a:ext cx="357634" cy="374650"/>
                </a:xfrm>
                <a:prstGeom prst="rect">
                  <a:avLst/>
                </a:prstGeom>
                <a:blipFill>
                  <a:blip r:embed="rId46"/>
                  <a:stretch>
                    <a:fillRect l="-1667" r="-8333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8" name="Gruppieren 77">
            <a:extLst>
              <a:ext uri="{FF2B5EF4-FFF2-40B4-BE49-F238E27FC236}">
                <a16:creationId xmlns:a16="http://schemas.microsoft.com/office/drawing/2014/main" id="{FAC4A9D4-20A1-4421-A058-1117612EAB8C}"/>
              </a:ext>
            </a:extLst>
          </p:cNvPr>
          <p:cNvGrpSpPr/>
          <p:nvPr/>
        </p:nvGrpSpPr>
        <p:grpSpPr>
          <a:xfrm>
            <a:off x="6134176" y="4631110"/>
            <a:ext cx="1079662" cy="1121523"/>
            <a:chOff x="3456593" y="5036929"/>
            <a:chExt cx="1079662" cy="112152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Rechteck 78">
                  <a:extLst>
                    <a:ext uri="{FF2B5EF4-FFF2-40B4-BE49-F238E27FC236}">
                      <a16:creationId xmlns:a16="http://schemas.microsoft.com/office/drawing/2014/main" id="{0DA59833-D30B-4DAD-9E2D-B73E0273A203}"/>
                    </a:ext>
                  </a:extLst>
                </p:cNvPr>
                <p:cNvSpPr/>
                <p:nvPr/>
              </p:nvSpPr>
              <p:spPr>
                <a:xfrm>
                  <a:off x="3456593" y="5036939"/>
                  <a:ext cx="357634" cy="37465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de-DE" sz="1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e-DE" sz="1000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m:rPr>
                                <m:nor/>
                              </m:rPr>
                              <a:rPr lang="de-DE" sz="1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L</m:t>
                            </m:r>
                          </m:num>
                          <m:den>
                            <m:r>
                              <a:rPr lang="de-DE" sz="1000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de-DE" sz="1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de-DE" sz="1000" i="1" baseline="-25000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11</m:t>
                            </m:r>
                          </m:den>
                        </m:f>
                      </m:oMath>
                    </m:oMathPara>
                  </a14:m>
                  <a:endParaRPr lang="de-DE" sz="1000" dirty="0">
                    <a:solidFill>
                      <a:srgbClr val="FFC000"/>
                    </a:solidFill>
                  </a:endParaRPr>
                </a:p>
              </p:txBody>
            </p:sp>
          </mc:Choice>
          <mc:Fallback xmlns="">
            <p:sp>
              <p:nvSpPr>
                <p:cNvPr id="38" name="Rechteck 37">
                  <a:extLst>
                    <a:ext uri="{FF2B5EF4-FFF2-40B4-BE49-F238E27FC236}">
                      <a16:creationId xmlns:a16="http://schemas.microsoft.com/office/drawing/2014/main" id="{103B97DE-2AFB-4762-842D-3520F2E27D4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56593" y="5036939"/>
                  <a:ext cx="357634" cy="374650"/>
                </a:xfrm>
                <a:prstGeom prst="rect">
                  <a:avLst/>
                </a:prstGeom>
                <a:blipFill>
                  <a:blip r:embed="rId14"/>
                  <a:stretch>
                    <a:fillRect b="-1563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Rechteck 79">
                  <a:extLst>
                    <a:ext uri="{FF2B5EF4-FFF2-40B4-BE49-F238E27FC236}">
                      <a16:creationId xmlns:a16="http://schemas.microsoft.com/office/drawing/2014/main" id="{303CE1E2-2798-4929-A799-FEED956EC313}"/>
                    </a:ext>
                  </a:extLst>
                </p:cNvPr>
                <p:cNvSpPr/>
                <p:nvPr/>
              </p:nvSpPr>
              <p:spPr>
                <a:xfrm>
                  <a:off x="3456597" y="5408832"/>
                  <a:ext cx="357634" cy="37465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de-DE" sz="1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9" name="Rechteck 38">
                  <a:extLst>
                    <a:ext uri="{FF2B5EF4-FFF2-40B4-BE49-F238E27FC236}">
                      <a16:creationId xmlns:a16="http://schemas.microsoft.com/office/drawing/2014/main" id="{BAEFE323-1CD0-4C0A-A3D7-49293D3F30B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56597" y="5408832"/>
                  <a:ext cx="357634" cy="374650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Rechteck 80">
                  <a:extLst>
                    <a:ext uri="{FF2B5EF4-FFF2-40B4-BE49-F238E27FC236}">
                      <a16:creationId xmlns:a16="http://schemas.microsoft.com/office/drawing/2014/main" id="{0DDC984C-4E1F-46BE-8FC8-9A45199B04F7}"/>
                    </a:ext>
                  </a:extLst>
                </p:cNvPr>
                <p:cNvSpPr/>
                <p:nvPr/>
              </p:nvSpPr>
              <p:spPr>
                <a:xfrm>
                  <a:off x="3456597" y="5783802"/>
                  <a:ext cx="357634" cy="37465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de-DE" sz="1000" i="1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e-DE" sz="1000" dirty="0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m:rPr>
                                <m:nor/>
                              </m:rPr>
                              <a:rPr lang="de-DE" sz="1000" i="1" dirty="0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L</m:t>
                            </m:r>
                          </m:num>
                          <m:den>
                            <m:r>
                              <a:rPr lang="de-DE" sz="1000" dirty="0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de-DE" sz="1000" i="1" dirty="0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de-DE" sz="1000" i="1" baseline="-25000" dirty="0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21</m:t>
                            </m:r>
                          </m:den>
                        </m:f>
                      </m:oMath>
                    </m:oMathPara>
                  </a14:m>
                  <a:endParaRPr lang="de-DE" sz="1000" dirty="0">
                    <a:solidFill>
                      <a:srgbClr val="92D050"/>
                    </a:solidFill>
                  </a:endParaRPr>
                </a:p>
              </p:txBody>
            </p:sp>
          </mc:Choice>
          <mc:Fallback xmlns="">
            <p:sp>
              <p:nvSpPr>
                <p:cNvPr id="40" name="Rechteck 39">
                  <a:extLst>
                    <a:ext uri="{FF2B5EF4-FFF2-40B4-BE49-F238E27FC236}">
                      <a16:creationId xmlns:a16="http://schemas.microsoft.com/office/drawing/2014/main" id="{2DF7F732-06C4-4850-8735-9A70D5C7A08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56597" y="5783802"/>
                  <a:ext cx="357634" cy="374650"/>
                </a:xfrm>
                <a:prstGeom prst="rect">
                  <a:avLst/>
                </a:prstGeom>
                <a:blipFill>
                  <a:blip r:embed="rId24"/>
                  <a:stretch>
                    <a:fillRect b="-1587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Rechteck 81">
                  <a:extLst>
                    <a:ext uri="{FF2B5EF4-FFF2-40B4-BE49-F238E27FC236}">
                      <a16:creationId xmlns:a16="http://schemas.microsoft.com/office/drawing/2014/main" id="{F03EF873-D14E-42EE-8B9D-7BC075F5793D}"/>
                    </a:ext>
                  </a:extLst>
                </p:cNvPr>
                <p:cNvSpPr/>
                <p:nvPr/>
              </p:nvSpPr>
              <p:spPr>
                <a:xfrm>
                  <a:off x="3821416" y="5036935"/>
                  <a:ext cx="357634" cy="37465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de-DE" sz="1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1" name="Rechteck 40">
                  <a:extLst>
                    <a:ext uri="{FF2B5EF4-FFF2-40B4-BE49-F238E27FC236}">
                      <a16:creationId xmlns:a16="http://schemas.microsoft.com/office/drawing/2014/main" id="{DA7C6526-7E34-438F-9FA1-C60D8AE491C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21416" y="5036935"/>
                  <a:ext cx="357634" cy="374650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Rechteck 83">
                  <a:extLst>
                    <a:ext uri="{FF2B5EF4-FFF2-40B4-BE49-F238E27FC236}">
                      <a16:creationId xmlns:a16="http://schemas.microsoft.com/office/drawing/2014/main" id="{B8A16855-9074-4B73-ABF0-D3F874C4DF55}"/>
                    </a:ext>
                  </a:extLst>
                </p:cNvPr>
                <p:cNvSpPr/>
                <p:nvPr/>
              </p:nvSpPr>
              <p:spPr>
                <a:xfrm>
                  <a:off x="3821420" y="5408828"/>
                  <a:ext cx="357634" cy="37465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de-DE" sz="1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2" name="Rechteck 41">
                  <a:extLst>
                    <a:ext uri="{FF2B5EF4-FFF2-40B4-BE49-F238E27FC236}">
                      <a16:creationId xmlns:a16="http://schemas.microsoft.com/office/drawing/2014/main" id="{5559CD94-303F-49FE-B990-5BBD8D3B7F3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21420" y="5408828"/>
                  <a:ext cx="357634" cy="374650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Rechteck 84">
                  <a:extLst>
                    <a:ext uri="{FF2B5EF4-FFF2-40B4-BE49-F238E27FC236}">
                      <a16:creationId xmlns:a16="http://schemas.microsoft.com/office/drawing/2014/main" id="{BEC2E1DC-4445-4627-A64C-2422D3C49744}"/>
                    </a:ext>
                  </a:extLst>
                </p:cNvPr>
                <p:cNvSpPr/>
                <p:nvPr/>
              </p:nvSpPr>
              <p:spPr>
                <a:xfrm>
                  <a:off x="3821420" y="5783798"/>
                  <a:ext cx="357634" cy="37465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de-DE" sz="1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3" name="Rechteck 42">
                  <a:extLst>
                    <a:ext uri="{FF2B5EF4-FFF2-40B4-BE49-F238E27FC236}">
                      <a16:creationId xmlns:a16="http://schemas.microsoft.com/office/drawing/2014/main" id="{512FECD2-CE88-44AE-AE86-809610C8A35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21420" y="5783798"/>
                  <a:ext cx="357634" cy="374650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" name="Rechteck 85">
                  <a:extLst>
                    <a:ext uri="{FF2B5EF4-FFF2-40B4-BE49-F238E27FC236}">
                      <a16:creationId xmlns:a16="http://schemas.microsoft.com/office/drawing/2014/main" id="{19283FB3-773C-412C-A59C-632690B45432}"/>
                    </a:ext>
                  </a:extLst>
                </p:cNvPr>
                <p:cNvSpPr/>
                <p:nvPr/>
              </p:nvSpPr>
              <p:spPr>
                <a:xfrm>
                  <a:off x="4178617" y="5036929"/>
                  <a:ext cx="357634" cy="37465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de-DE" sz="10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e-DE" sz="1000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m:rPr>
                                <m:nor/>
                              </m:rPr>
                              <a:rPr lang="de-DE" sz="1000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L</m:t>
                            </m:r>
                          </m:num>
                          <m:den>
                            <m:r>
                              <a:rPr lang="de-DE" sz="1000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de-DE" sz="1000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de-DE" sz="1000" i="1" baseline="-25000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12</m:t>
                            </m:r>
                          </m:den>
                        </m:f>
                      </m:oMath>
                    </m:oMathPara>
                  </a14:m>
                  <a:endParaRPr lang="de-DE" sz="10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44" name="Rechteck 43">
                  <a:extLst>
                    <a:ext uri="{FF2B5EF4-FFF2-40B4-BE49-F238E27FC236}">
                      <a16:creationId xmlns:a16="http://schemas.microsoft.com/office/drawing/2014/main" id="{E3673DB6-FAF8-44D8-AB90-821A0DDC6D7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78617" y="5036929"/>
                  <a:ext cx="357634" cy="374650"/>
                </a:xfrm>
                <a:prstGeom prst="rect">
                  <a:avLst/>
                </a:prstGeom>
                <a:blipFill>
                  <a:blip r:embed="rId25"/>
                  <a:stretch>
                    <a:fillRect b="-1563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7" name="Rechteck 86">
                  <a:extLst>
                    <a:ext uri="{FF2B5EF4-FFF2-40B4-BE49-F238E27FC236}">
                      <a16:creationId xmlns:a16="http://schemas.microsoft.com/office/drawing/2014/main" id="{C85F5834-403A-4C46-A6B0-8604FEDAD6D7}"/>
                    </a:ext>
                  </a:extLst>
                </p:cNvPr>
                <p:cNvSpPr/>
                <p:nvPr/>
              </p:nvSpPr>
              <p:spPr>
                <a:xfrm>
                  <a:off x="4178621" y="5408822"/>
                  <a:ext cx="357634" cy="37465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de-DE" sz="1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5" name="Rechteck 44">
                  <a:extLst>
                    <a:ext uri="{FF2B5EF4-FFF2-40B4-BE49-F238E27FC236}">
                      <a16:creationId xmlns:a16="http://schemas.microsoft.com/office/drawing/2014/main" id="{EF8F0560-F0FF-4D11-8960-B83BA8CE98C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78621" y="5408822"/>
                  <a:ext cx="357634" cy="374650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Rechteck 87">
                  <a:extLst>
                    <a:ext uri="{FF2B5EF4-FFF2-40B4-BE49-F238E27FC236}">
                      <a16:creationId xmlns:a16="http://schemas.microsoft.com/office/drawing/2014/main" id="{08743353-BE66-4E96-B2C1-B630C9FB07A3}"/>
                    </a:ext>
                  </a:extLst>
                </p:cNvPr>
                <p:cNvSpPr/>
                <p:nvPr/>
              </p:nvSpPr>
              <p:spPr>
                <a:xfrm>
                  <a:off x="4178621" y="5783792"/>
                  <a:ext cx="357634" cy="37465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de-DE" sz="1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6" name="Rechteck 45">
                  <a:extLst>
                    <a:ext uri="{FF2B5EF4-FFF2-40B4-BE49-F238E27FC236}">
                      <a16:creationId xmlns:a16="http://schemas.microsoft.com/office/drawing/2014/main" id="{36353201-3E75-4392-8EBD-B2C2FBA27D0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78621" y="5783792"/>
                  <a:ext cx="357634" cy="374650"/>
                </a:xfrm>
                <a:prstGeom prst="rect">
                  <a:avLst/>
                </a:prstGeom>
                <a:blipFill>
                  <a:blip r:embed="rId2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9" name="Gruppieren 108">
            <a:extLst>
              <a:ext uri="{FF2B5EF4-FFF2-40B4-BE49-F238E27FC236}">
                <a16:creationId xmlns:a16="http://schemas.microsoft.com/office/drawing/2014/main" id="{09D8DE57-C677-4012-B670-E6D855152AB8}"/>
              </a:ext>
            </a:extLst>
          </p:cNvPr>
          <p:cNvGrpSpPr/>
          <p:nvPr/>
        </p:nvGrpSpPr>
        <p:grpSpPr>
          <a:xfrm>
            <a:off x="9916941" y="3514160"/>
            <a:ext cx="1436859" cy="1492998"/>
            <a:chOff x="6512060" y="4608216"/>
            <a:chExt cx="1436859" cy="1492998"/>
          </a:xfrm>
        </p:grpSpPr>
        <p:grpSp>
          <p:nvGrpSpPr>
            <p:cNvPr id="110" name="Gruppieren 109">
              <a:extLst>
                <a:ext uri="{FF2B5EF4-FFF2-40B4-BE49-F238E27FC236}">
                  <a16:creationId xmlns:a16="http://schemas.microsoft.com/office/drawing/2014/main" id="{DF9E4913-F312-444F-A1F9-DA8003E8F852}"/>
                </a:ext>
              </a:extLst>
            </p:cNvPr>
            <p:cNvGrpSpPr/>
            <p:nvPr/>
          </p:nvGrpSpPr>
          <p:grpSpPr>
            <a:xfrm>
              <a:off x="6512060" y="4608216"/>
              <a:ext cx="1079662" cy="1492998"/>
              <a:chOff x="6512060" y="4608216"/>
              <a:chExt cx="1079662" cy="1492998"/>
            </a:xfrm>
          </p:grpSpPr>
          <p:grpSp>
            <p:nvGrpSpPr>
              <p:cNvPr id="118" name="Gruppieren 117">
                <a:extLst>
                  <a:ext uri="{FF2B5EF4-FFF2-40B4-BE49-F238E27FC236}">
                    <a16:creationId xmlns:a16="http://schemas.microsoft.com/office/drawing/2014/main" id="{4D396E57-C31E-4E45-9748-E76BC2F03C2F}"/>
                  </a:ext>
                </a:extLst>
              </p:cNvPr>
              <p:cNvGrpSpPr/>
              <p:nvPr/>
            </p:nvGrpSpPr>
            <p:grpSpPr>
              <a:xfrm>
                <a:off x="6512060" y="4979691"/>
                <a:ext cx="1079662" cy="1121523"/>
                <a:chOff x="3456593" y="5036929"/>
                <a:chExt cx="1079662" cy="1121523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22" name="Rechteck 121">
                      <a:extLst>
                        <a:ext uri="{FF2B5EF4-FFF2-40B4-BE49-F238E27FC236}">
                          <a16:creationId xmlns:a16="http://schemas.microsoft.com/office/drawing/2014/main" id="{553A4AC8-2DD0-4496-BEEA-EEA2EF8F94C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456593" y="5036939"/>
                      <a:ext cx="357634" cy="374650"/>
                    </a:xfrm>
                    <a:prstGeom prst="rect">
                      <a:avLst/>
                    </a:pr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de-DE" sz="1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de-DE" sz="1000" b="0" i="1" baseline="-25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de-DE" sz="1000" i="1" baseline="-250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oMath>
                        </m:oMathPara>
                      </a14:m>
                      <a:endParaRPr lang="de-DE" sz="1000" baseline="-25000" dirty="0">
                        <a:solidFill>
                          <a:srgbClr val="FFC00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48" name="Rechteck 47">
                      <a:extLst>
                        <a:ext uri="{FF2B5EF4-FFF2-40B4-BE49-F238E27FC236}">
                          <a16:creationId xmlns:a16="http://schemas.microsoft.com/office/drawing/2014/main" id="{607FF5CF-E1A6-4830-941C-964E0601AC35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456593" y="5036939"/>
                      <a:ext cx="357634" cy="374650"/>
                    </a:xfrm>
                    <a:prstGeom prst="rect">
                      <a:avLst/>
                    </a:prstGeom>
                    <a:blipFill>
                      <a:blip r:embed="rId27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de-DE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23" name="Rechteck 122">
                      <a:extLst>
                        <a:ext uri="{FF2B5EF4-FFF2-40B4-BE49-F238E27FC236}">
                          <a16:creationId xmlns:a16="http://schemas.microsoft.com/office/drawing/2014/main" id="{FCEBBE2C-E66F-41EC-8463-BBE8366DD4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456597" y="5408832"/>
                      <a:ext cx="357634" cy="374650"/>
                    </a:xfrm>
                    <a:prstGeom prst="rect">
                      <a:avLst/>
                    </a:pr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de-DE" sz="1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de-DE" sz="1000" b="0" i="1" baseline="-25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de-DE" sz="1000" i="1" baseline="-250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oMath>
                        </m:oMathPara>
                      </a14:m>
                      <a:endParaRPr lang="de-DE" sz="1000" baseline="-25000" dirty="0">
                        <a:solidFill>
                          <a:srgbClr val="FFC00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49" name="Rechteck 48">
                      <a:extLst>
                        <a:ext uri="{FF2B5EF4-FFF2-40B4-BE49-F238E27FC236}">
                          <a16:creationId xmlns:a16="http://schemas.microsoft.com/office/drawing/2014/main" id="{8F8C0291-7CD9-42F2-AA22-51B5F4C70510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456597" y="5408832"/>
                      <a:ext cx="357634" cy="374650"/>
                    </a:xfrm>
                    <a:prstGeom prst="rect">
                      <a:avLst/>
                    </a:prstGeom>
                    <a:blipFill>
                      <a:blip r:embed="rId28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de-DE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24" name="Rechteck 123">
                      <a:extLst>
                        <a:ext uri="{FF2B5EF4-FFF2-40B4-BE49-F238E27FC236}">
                          <a16:creationId xmlns:a16="http://schemas.microsoft.com/office/drawing/2014/main" id="{AFAA6D25-0B6F-48B6-AC9B-EF5C1476D93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456597" y="5783802"/>
                      <a:ext cx="357634" cy="374650"/>
                    </a:xfrm>
                    <a:prstGeom prst="rect">
                      <a:avLst/>
                    </a:pr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de-DE" sz="1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de-DE" sz="1000" b="0" i="1" baseline="-25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de-DE" sz="1000" i="1" baseline="-250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oMath>
                        </m:oMathPara>
                      </a14:m>
                      <a:endParaRPr lang="de-DE" sz="1000" baseline="-25000" dirty="0">
                        <a:solidFill>
                          <a:srgbClr val="FFC00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50" name="Rechteck 49">
                      <a:extLst>
                        <a:ext uri="{FF2B5EF4-FFF2-40B4-BE49-F238E27FC236}">
                          <a16:creationId xmlns:a16="http://schemas.microsoft.com/office/drawing/2014/main" id="{CAC9C992-CF60-412B-B904-2C4791163471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456597" y="5783802"/>
                      <a:ext cx="357634" cy="374650"/>
                    </a:xfrm>
                    <a:prstGeom prst="rect">
                      <a:avLst/>
                    </a:prstGeom>
                    <a:blipFill>
                      <a:blip r:embed="rId2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de-DE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25" name="Rechteck 124">
                      <a:extLst>
                        <a:ext uri="{FF2B5EF4-FFF2-40B4-BE49-F238E27FC236}">
                          <a16:creationId xmlns:a16="http://schemas.microsoft.com/office/drawing/2014/main" id="{65B90543-E2E6-47A7-88D5-BFEC4402615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21416" y="5036935"/>
                      <a:ext cx="357634" cy="374650"/>
                    </a:xfrm>
                    <a:prstGeom prst="rect">
                      <a:avLst/>
                    </a:pr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de-DE" sz="1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de-DE" sz="1000" b="0" i="1" baseline="-25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22</m:t>
                            </m:r>
                          </m:oMath>
                        </m:oMathPara>
                      </a14:m>
                      <a:endParaRPr lang="de-DE" sz="1000" baseline="-25000" dirty="0">
                        <a:solidFill>
                          <a:srgbClr val="FFC00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51" name="Rechteck 50">
                      <a:extLst>
                        <a:ext uri="{FF2B5EF4-FFF2-40B4-BE49-F238E27FC236}">
                          <a16:creationId xmlns:a16="http://schemas.microsoft.com/office/drawing/2014/main" id="{D5FD0D83-8313-4FCA-A649-A210D15D194C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821416" y="5036935"/>
                      <a:ext cx="357634" cy="374650"/>
                    </a:xfrm>
                    <a:prstGeom prst="rect">
                      <a:avLst/>
                    </a:prstGeom>
                    <a:blipFill>
                      <a:blip r:embed="rId30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de-DE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26" name="Rechteck 125">
                      <a:extLst>
                        <a:ext uri="{FF2B5EF4-FFF2-40B4-BE49-F238E27FC236}">
                          <a16:creationId xmlns:a16="http://schemas.microsoft.com/office/drawing/2014/main" id="{E29F03A1-15FB-40D3-9FDF-B75E18C0852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21420" y="5408828"/>
                      <a:ext cx="357634" cy="374650"/>
                    </a:xfrm>
                    <a:prstGeom prst="rect">
                      <a:avLst/>
                    </a:pr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de-DE" sz="1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de-DE" sz="1000" b="0" i="1" baseline="-25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32</m:t>
                            </m:r>
                          </m:oMath>
                        </m:oMathPara>
                      </a14:m>
                      <a:endParaRPr lang="de-DE" sz="1000" baseline="-25000" dirty="0">
                        <a:solidFill>
                          <a:srgbClr val="FFC00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52" name="Rechteck 51">
                      <a:extLst>
                        <a:ext uri="{FF2B5EF4-FFF2-40B4-BE49-F238E27FC236}">
                          <a16:creationId xmlns:a16="http://schemas.microsoft.com/office/drawing/2014/main" id="{53D0E6A8-766A-4AE2-9BAA-1ED09A267FBC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821420" y="5408828"/>
                      <a:ext cx="357634" cy="374650"/>
                    </a:xfrm>
                    <a:prstGeom prst="rect">
                      <a:avLst/>
                    </a:prstGeom>
                    <a:blipFill>
                      <a:blip r:embed="rId31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de-DE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27" name="Rechteck 126">
                      <a:extLst>
                        <a:ext uri="{FF2B5EF4-FFF2-40B4-BE49-F238E27FC236}">
                          <a16:creationId xmlns:a16="http://schemas.microsoft.com/office/drawing/2014/main" id="{1027ECAD-C963-44BE-BA00-29C5E62A4D8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21420" y="5783798"/>
                      <a:ext cx="357634" cy="374650"/>
                    </a:xfrm>
                    <a:prstGeom prst="rect">
                      <a:avLst/>
                    </a:pr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de-DE" sz="1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de-DE" sz="1000" b="0" i="1" baseline="-25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42</m:t>
                            </m:r>
                          </m:oMath>
                        </m:oMathPara>
                      </a14:m>
                      <a:endParaRPr lang="de-DE" sz="1000" baseline="-25000" dirty="0">
                        <a:solidFill>
                          <a:srgbClr val="FFC00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53" name="Rechteck 52">
                      <a:extLst>
                        <a:ext uri="{FF2B5EF4-FFF2-40B4-BE49-F238E27FC236}">
                          <a16:creationId xmlns:a16="http://schemas.microsoft.com/office/drawing/2014/main" id="{69697738-FEED-420F-809C-1677D8632378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821420" y="5783798"/>
                      <a:ext cx="357634" cy="374650"/>
                    </a:xfrm>
                    <a:prstGeom prst="rect">
                      <a:avLst/>
                    </a:prstGeom>
                    <a:blipFill>
                      <a:blip r:embed="rId32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de-DE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28" name="Rechteck 127">
                      <a:extLst>
                        <a:ext uri="{FF2B5EF4-FFF2-40B4-BE49-F238E27FC236}">
                          <a16:creationId xmlns:a16="http://schemas.microsoft.com/office/drawing/2014/main" id="{BFD24C41-85B0-4A41-9F62-FE37EF3495E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178617" y="5036929"/>
                      <a:ext cx="357634" cy="374650"/>
                    </a:xfrm>
                    <a:prstGeom prst="rect">
                      <a:avLst/>
                    </a:pr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de-DE" sz="1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de-DE" sz="1000" b="0" i="1" baseline="-25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de-DE" sz="1000" b="0" i="0" baseline="-25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oMath>
                        </m:oMathPara>
                      </a14:m>
                      <a:endParaRPr lang="de-DE" sz="1000" baseline="-25000" dirty="0">
                        <a:solidFill>
                          <a:srgbClr val="FFC00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54" name="Rechteck 53">
                      <a:extLst>
                        <a:ext uri="{FF2B5EF4-FFF2-40B4-BE49-F238E27FC236}">
                          <a16:creationId xmlns:a16="http://schemas.microsoft.com/office/drawing/2014/main" id="{7A8E1C79-674A-4B81-BA64-F5343CA47276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178617" y="5036929"/>
                      <a:ext cx="357634" cy="374650"/>
                    </a:xfrm>
                    <a:prstGeom prst="rect">
                      <a:avLst/>
                    </a:prstGeom>
                    <a:blipFill>
                      <a:blip r:embed="rId33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de-DE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29" name="Rechteck 128">
                      <a:extLst>
                        <a:ext uri="{FF2B5EF4-FFF2-40B4-BE49-F238E27FC236}">
                          <a16:creationId xmlns:a16="http://schemas.microsoft.com/office/drawing/2014/main" id="{D2946E7C-4BC5-4E0D-9B18-345F6183268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178621" y="5408822"/>
                      <a:ext cx="357634" cy="374650"/>
                    </a:xfrm>
                    <a:prstGeom prst="rect">
                      <a:avLst/>
                    </a:pr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de-DE" sz="1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de-DE" sz="1000" b="0" i="1" baseline="-25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de-DE" sz="1000" b="0" i="0" baseline="-25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oMath>
                        </m:oMathPara>
                      </a14:m>
                      <a:endParaRPr lang="de-DE" sz="1000" baseline="-25000" dirty="0">
                        <a:solidFill>
                          <a:srgbClr val="FFC00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55" name="Rechteck 54">
                      <a:extLst>
                        <a:ext uri="{FF2B5EF4-FFF2-40B4-BE49-F238E27FC236}">
                          <a16:creationId xmlns:a16="http://schemas.microsoft.com/office/drawing/2014/main" id="{9B7ACA2B-5D73-4102-BA2D-803466C9C7ED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178621" y="5408822"/>
                      <a:ext cx="357634" cy="374650"/>
                    </a:xfrm>
                    <a:prstGeom prst="rect">
                      <a:avLst/>
                    </a:prstGeom>
                    <a:blipFill>
                      <a:blip r:embed="rId34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de-DE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30" name="Rechteck 129">
                      <a:extLst>
                        <a:ext uri="{FF2B5EF4-FFF2-40B4-BE49-F238E27FC236}">
                          <a16:creationId xmlns:a16="http://schemas.microsoft.com/office/drawing/2014/main" id="{BE5EADC5-9F2F-4FB8-90C0-EED5338893B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178621" y="5783792"/>
                      <a:ext cx="357634" cy="374650"/>
                    </a:xfrm>
                    <a:prstGeom prst="rect">
                      <a:avLst/>
                    </a:pr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de-DE" sz="1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de-DE" sz="1000" b="0" i="1" baseline="-25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de-DE" sz="1000" b="0" i="0" baseline="-25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oMath>
                        </m:oMathPara>
                      </a14:m>
                      <a:endParaRPr lang="de-DE" sz="1000" baseline="-25000" dirty="0">
                        <a:solidFill>
                          <a:srgbClr val="FFC00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56" name="Rechteck 55">
                      <a:extLst>
                        <a:ext uri="{FF2B5EF4-FFF2-40B4-BE49-F238E27FC236}">
                          <a16:creationId xmlns:a16="http://schemas.microsoft.com/office/drawing/2014/main" id="{A2C8DB5E-49C2-44F7-BF0A-751C265DFEC2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178621" y="5783792"/>
                      <a:ext cx="357634" cy="374650"/>
                    </a:xfrm>
                    <a:prstGeom prst="rect">
                      <a:avLst/>
                    </a:prstGeom>
                    <a:blipFill>
                      <a:blip r:embed="rId35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de-DE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9" name="Rechteck 118">
                    <a:extLst>
                      <a:ext uri="{FF2B5EF4-FFF2-40B4-BE49-F238E27FC236}">
                        <a16:creationId xmlns:a16="http://schemas.microsoft.com/office/drawing/2014/main" id="{8C98DAEA-0AC3-4A1E-9855-007CC01D6ECC}"/>
                      </a:ext>
                    </a:extLst>
                  </p:cNvPr>
                  <p:cNvSpPr/>
                  <p:nvPr/>
                </p:nvSpPr>
                <p:spPr>
                  <a:xfrm>
                    <a:off x="6512060" y="4608226"/>
                    <a:ext cx="357634" cy="374650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de-DE" sz="1000" b="0" i="1" baseline="-25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oMath>
                      </m:oMathPara>
                    </a14:m>
                    <a:endParaRPr lang="de-DE" sz="1000" baseline="-25000" dirty="0">
                      <a:solidFill>
                        <a:srgbClr val="FFC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7" name="Rechteck 56">
                    <a:extLst>
                      <a:ext uri="{FF2B5EF4-FFF2-40B4-BE49-F238E27FC236}">
                        <a16:creationId xmlns:a16="http://schemas.microsoft.com/office/drawing/2014/main" id="{3FB944FB-57A3-40AF-ADE3-3505AAAAEF0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512060" y="4608226"/>
                    <a:ext cx="357634" cy="374650"/>
                  </a:xfrm>
                  <a:prstGeom prst="rect">
                    <a:avLst/>
                  </a:prstGeom>
                  <a:blipFill>
                    <a:blip r:embed="rId3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0" name="Rechteck 119">
                    <a:extLst>
                      <a:ext uri="{FF2B5EF4-FFF2-40B4-BE49-F238E27FC236}">
                        <a16:creationId xmlns:a16="http://schemas.microsoft.com/office/drawing/2014/main" id="{2DAF4467-8A04-4666-970B-03BEA3400E5C}"/>
                      </a:ext>
                    </a:extLst>
                  </p:cNvPr>
                  <p:cNvSpPr/>
                  <p:nvPr/>
                </p:nvSpPr>
                <p:spPr>
                  <a:xfrm>
                    <a:off x="6876883" y="4608222"/>
                    <a:ext cx="357634" cy="374650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de-DE" sz="1000" i="1" baseline="-25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de-DE" sz="1000" b="0" i="1" baseline="-25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oMath>
                      </m:oMathPara>
                    </a14:m>
                    <a:endParaRPr lang="de-DE" sz="1000" baseline="-25000" dirty="0">
                      <a:solidFill>
                        <a:srgbClr val="FFC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8" name="Rechteck 57">
                    <a:extLst>
                      <a:ext uri="{FF2B5EF4-FFF2-40B4-BE49-F238E27FC236}">
                        <a16:creationId xmlns:a16="http://schemas.microsoft.com/office/drawing/2014/main" id="{91F65E05-46A9-4D69-9A4B-0EE1B4925DD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76883" y="4608222"/>
                    <a:ext cx="357634" cy="374650"/>
                  </a:xfrm>
                  <a:prstGeom prst="rect">
                    <a:avLst/>
                  </a:prstGeom>
                  <a:blipFill>
                    <a:blip r:embed="rId3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1" name="Rechteck 120">
                    <a:extLst>
                      <a:ext uri="{FF2B5EF4-FFF2-40B4-BE49-F238E27FC236}">
                        <a16:creationId xmlns:a16="http://schemas.microsoft.com/office/drawing/2014/main" id="{60895B6C-9267-40CA-A349-94848C30C015}"/>
                      </a:ext>
                    </a:extLst>
                  </p:cNvPr>
                  <p:cNvSpPr/>
                  <p:nvPr/>
                </p:nvSpPr>
                <p:spPr>
                  <a:xfrm>
                    <a:off x="7234084" y="4608216"/>
                    <a:ext cx="357634" cy="374650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de-DE" sz="1000" b="0" i="1" baseline="-25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13</m:t>
                          </m:r>
                        </m:oMath>
                      </m:oMathPara>
                    </a14:m>
                    <a:endParaRPr lang="de-DE" sz="1000" baseline="-25000" dirty="0">
                      <a:solidFill>
                        <a:srgbClr val="FFC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9" name="Rechteck 58">
                    <a:extLst>
                      <a:ext uri="{FF2B5EF4-FFF2-40B4-BE49-F238E27FC236}">
                        <a16:creationId xmlns:a16="http://schemas.microsoft.com/office/drawing/2014/main" id="{D3B5559A-1634-4117-B9D5-2DB78ABDAED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234084" y="4608216"/>
                    <a:ext cx="357634" cy="374650"/>
                  </a:xfrm>
                  <a:prstGeom prst="rect">
                    <a:avLst/>
                  </a:prstGeom>
                  <a:blipFill>
                    <a:blip r:embed="rId3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1" name="Rechteck 110">
                  <a:extLst>
                    <a:ext uri="{FF2B5EF4-FFF2-40B4-BE49-F238E27FC236}">
                      <a16:creationId xmlns:a16="http://schemas.microsoft.com/office/drawing/2014/main" id="{87E43AE2-1607-4015-A7BA-07B2ACB64C36}"/>
                    </a:ext>
                  </a:extLst>
                </p:cNvPr>
                <p:cNvSpPr/>
                <p:nvPr/>
              </p:nvSpPr>
              <p:spPr>
                <a:xfrm>
                  <a:off x="7591281" y="4979691"/>
                  <a:ext cx="357634" cy="37465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de-DE" sz="1000" b="0" i="0" baseline="-250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24</m:t>
                        </m:r>
                      </m:oMath>
                    </m:oMathPara>
                  </a14:m>
                  <a:endParaRPr lang="de-DE" sz="1000" baseline="-25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0" name="Rechteck 59">
                  <a:extLst>
                    <a:ext uri="{FF2B5EF4-FFF2-40B4-BE49-F238E27FC236}">
                      <a16:creationId xmlns:a16="http://schemas.microsoft.com/office/drawing/2014/main" id="{538A4622-3D07-41C1-B3CA-F163BCED99A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91281" y="4979691"/>
                  <a:ext cx="357634" cy="374650"/>
                </a:xfrm>
                <a:prstGeom prst="rect">
                  <a:avLst/>
                </a:prstGeom>
                <a:blipFill>
                  <a:blip r:embed="rId3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2" name="Rechteck 111">
                  <a:extLst>
                    <a:ext uri="{FF2B5EF4-FFF2-40B4-BE49-F238E27FC236}">
                      <a16:creationId xmlns:a16="http://schemas.microsoft.com/office/drawing/2014/main" id="{3B8F4C8F-90C0-4D8D-AB17-7379CCA98908}"/>
                    </a:ext>
                  </a:extLst>
                </p:cNvPr>
                <p:cNvSpPr/>
                <p:nvPr/>
              </p:nvSpPr>
              <p:spPr>
                <a:xfrm>
                  <a:off x="7591285" y="5351584"/>
                  <a:ext cx="357634" cy="37465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de-DE" sz="1000" b="0" i="1" baseline="-250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34</m:t>
                        </m:r>
                      </m:oMath>
                    </m:oMathPara>
                  </a14:m>
                  <a:endParaRPr lang="de-DE" sz="1000" baseline="-25000" dirty="0">
                    <a:solidFill>
                      <a:srgbClr val="FFC000"/>
                    </a:solidFill>
                  </a:endParaRPr>
                </a:p>
              </p:txBody>
            </p:sp>
          </mc:Choice>
          <mc:Fallback xmlns="">
            <p:sp>
              <p:nvSpPr>
                <p:cNvPr id="61" name="Rechteck 60">
                  <a:extLst>
                    <a:ext uri="{FF2B5EF4-FFF2-40B4-BE49-F238E27FC236}">
                      <a16:creationId xmlns:a16="http://schemas.microsoft.com/office/drawing/2014/main" id="{8913697A-BB05-46FB-9D79-AD423AD043E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91285" y="5351584"/>
                  <a:ext cx="357634" cy="374650"/>
                </a:xfrm>
                <a:prstGeom prst="rect">
                  <a:avLst/>
                </a:prstGeom>
                <a:blipFill>
                  <a:blip r:embed="rId4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6" name="Rechteck 115">
                  <a:extLst>
                    <a:ext uri="{FF2B5EF4-FFF2-40B4-BE49-F238E27FC236}">
                      <a16:creationId xmlns:a16="http://schemas.microsoft.com/office/drawing/2014/main" id="{9E0C82B3-ED7F-44BE-A23D-DD9E81F35307}"/>
                    </a:ext>
                  </a:extLst>
                </p:cNvPr>
                <p:cNvSpPr/>
                <p:nvPr/>
              </p:nvSpPr>
              <p:spPr>
                <a:xfrm>
                  <a:off x="7591285" y="5726554"/>
                  <a:ext cx="357634" cy="37465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de-DE" sz="1000" b="0" i="1" baseline="-250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44</m:t>
                        </m:r>
                      </m:oMath>
                    </m:oMathPara>
                  </a14:m>
                  <a:endParaRPr lang="de-DE" sz="1000" baseline="-25000" dirty="0">
                    <a:solidFill>
                      <a:srgbClr val="FFC000"/>
                    </a:solidFill>
                  </a:endParaRPr>
                </a:p>
              </p:txBody>
            </p:sp>
          </mc:Choice>
          <mc:Fallback xmlns="">
            <p:sp>
              <p:nvSpPr>
                <p:cNvPr id="62" name="Rechteck 61">
                  <a:extLst>
                    <a:ext uri="{FF2B5EF4-FFF2-40B4-BE49-F238E27FC236}">
                      <a16:creationId xmlns:a16="http://schemas.microsoft.com/office/drawing/2014/main" id="{8A8C7543-82AB-4D4D-B17C-DB28F571B28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91285" y="5726554"/>
                  <a:ext cx="357634" cy="374650"/>
                </a:xfrm>
                <a:prstGeom prst="rect">
                  <a:avLst/>
                </a:prstGeom>
                <a:blipFill>
                  <a:blip r:embed="rId4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7" name="Rechteck 116">
                  <a:extLst>
                    <a:ext uri="{FF2B5EF4-FFF2-40B4-BE49-F238E27FC236}">
                      <a16:creationId xmlns:a16="http://schemas.microsoft.com/office/drawing/2014/main" id="{E75067CD-1C60-4B3B-AEF6-EA1850101673}"/>
                    </a:ext>
                  </a:extLst>
                </p:cNvPr>
                <p:cNvSpPr/>
                <p:nvPr/>
              </p:nvSpPr>
              <p:spPr>
                <a:xfrm>
                  <a:off x="7591281" y="4608216"/>
                  <a:ext cx="357634" cy="37465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de-DE" sz="1000" b="0" i="1" baseline="-250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de-DE" sz="1000" b="0" i="0" baseline="-250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oMath>
                    </m:oMathPara>
                  </a14:m>
                  <a:endParaRPr lang="de-DE" sz="1000" baseline="-25000" dirty="0">
                    <a:solidFill>
                      <a:srgbClr val="FFC000"/>
                    </a:solidFill>
                  </a:endParaRPr>
                </a:p>
              </p:txBody>
            </p:sp>
          </mc:Choice>
          <mc:Fallback xmlns="">
            <p:sp>
              <p:nvSpPr>
                <p:cNvPr id="63" name="Rechteck 62">
                  <a:extLst>
                    <a:ext uri="{FF2B5EF4-FFF2-40B4-BE49-F238E27FC236}">
                      <a16:creationId xmlns:a16="http://schemas.microsoft.com/office/drawing/2014/main" id="{592AAB58-68E1-4FB5-AECD-ADA2FAFF468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91281" y="4608216"/>
                  <a:ext cx="357634" cy="374650"/>
                </a:xfrm>
                <a:prstGeom prst="rect">
                  <a:avLst/>
                </a:prstGeom>
                <a:blipFill>
                  <a:blip r:embed="rId4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0210581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0CC69690-D338-4760-9034-330C87279B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8410" y="401056"/>
            <a:ext cx="10515600" cy="776288"/>
          </a:xfrm>
        </p:spPr>
        <p:txBody>
          <a:bodyPr>
            <a:normAutofit/>
          </a:bodyPr>
          <a:lstStyle/>
          <a:p>
            <a:r>
              <a:rPr lang="de-DE" sz="4000" dirty="0"/>
              <a:t>Funktionsweise faltender neuronaler Netze</a:t>
            </a:r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B6E7F93F-A6CC-40F3-88C0-1EE171AE8D6B}"/>
              </a:ext>
            </a:extLst>
          </p:cNvPr>
          <p:cNvGrpSpPr/>
          <p:nvPr/>
        </p:nvGrpSpPr>
        <p:grpSpPr>
          <a:xfrm>
            <a:off x="1028477" y="1411551"/>
            <a:ext cx="10698232" cy="5159074"/>
            <a:chOff x="1028477" y="1411551"/>
            <a:chExt cx="10698232" cy="5159074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42B0C590-D711-4950-B63E-9294D14B3B7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482453" flipV="1">
              <a:off x="6139772" y="2155220"/>
              <a:ext cx="3061756" cy="13608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>
              <a:extLst>
                <a:ext uri="{FF2B5EF4-FFF2-40B4-BE49-F238E27FC236}">
                  <a16:creationId xmlns:a16="http://schemas.microsoft.com/office/drawing/2014/main" id="{177D94F6-9443-4875-8B65-F23083D6205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8477" y="1411551"/>
              <a:ext cx="2848230" cy="14241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4">
              <a:extLst>
                <a:ext uri="{FF2B5EF4-FFF2-40B4-BE49-F238E27FC236}">
                  <a16:creationId xmlns:a16="http://schemas.microsoft.com/office/drawing/2014/main" id="{B54B4E5C-4D10-408B-9821-39DF70940FB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78599" y="3953933"/>
              <a:ext cx="2402882" cy="12014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4">
              <a:extLst>
                <a:ext uri="{FF2B5EF4-FFF2-40B4-BE49-F238E27FC236}">
                  <a16:creationId xmlns:a16="http://schemas.microsoft.com/office/drawing/2014/main" id="{312EAE70-9008-4AF7-9145-7479D004F01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10810" y="1521617"/>
              <a:ext cx="2848230" cy="14241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4">
              <a:extLst>
                <a:ext uri="{FF2B5EF4-FFF2-40B4-BE49-F238E27FC236}">
                  <a16:creationId xmlns:a16="http://schemas.microsoft.com/office/drawing/2014/main" id="{EAEA0F6A-D6E3-4741-B62B-F7E2E78A6A0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173983">
              <a:off x="1428208" y="2819794"/>
              <a:ext cx="2848230" cy="14241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4">
              <a:extLst>
                <a:ext uri="{FF2B5EF4-FFF2-40B4-BE49-F238E27FC236}">
                  <a16:creationId xmlns:a16="http://schemas.microsoft.com/office/drawing/2014/main" id="{D4656831-2B47-45AF-95C9-54FC3E99635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11759" y="4796227"/>
              <a:ext cx="2848230" cy="14241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4">
              <a:extLst>
                <a:ext uri="{FF2B5EF4-FFF2-40B4-BE49-F238E27FC236}">
                  <a16:creationId xmlns:a16="http://schemas.microsoft.com/office/drawing/2014/main" id="{5E1993B6-39C2-432A-AC46-4313CF51282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18453" y="5146510"/>
              <a:ext cx="3022948" cy="14241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4">
              <a:extLst>
                <a:ext uri="{FF2B5EF4-FFF2-40B4-BE49-F238E27FC236}">
                  <a16:creationId xmlns:a16="http://schemas.microsoft.com/office/drawing/2014/main" id="{1BA6308B-B120-423A-8AA1-7C0FE36600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28538" y="3034529"/>
              <a:ext cx="2848230" cy="14241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4">
              <a:extLst>
                <a:ext uri="{FF2B5EF4-FFF2-40B4-BE49-F238E27FC236}">
                  <a16:creationId xmlns:a16="http://schemas.microsoft.com/office/drawing/2014/main" id="{ADD98E19-FE6C-4D50-977D-0FAD7347A98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104291">
              <a:off x="6815442" y="4684699"/>
              <a:ext cx="2898757" cy="13007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4">
              <a:extLst>
                <a:ext uri="{FF2B5EF4-FFF2-40B4-BE49-F238E27FC236}">
                  <a16:creationId xmlns:a16="http://schemas.microsoft.com/office/drawing/2014/main" id="{E8612CD9-D75C-4A10-A483-991FFE2588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4953" y="3091118"/>
              <a:ext cx="3061756" cy="15308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4">
              <a:extLst>
                <a:ext uri="{FF2B5EF4-FFF2-40B4-BE49-F238E27FC236}">
                  <a16:creationId xmlns:a16="http://schemas.microsoft.com/office/drawing/2014/main" id="{E8790F80-C4FB-42D6-BF94-F02FE8048B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9194933" y="4458644"/>
              <a:ext cx="2402882" cy="9893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2317710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9A89B63-0DFA-4ABA-A268-29698C051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000" dirty="0"/>
              <a:t>Das Single Layer </a:t>
            </a:r>
            <a:r>
              <a:rPr lang="de-DE" sz="4000" dirty="0" err="1"/>
              <a:t>Perceptron</a:t>
            </a:r>
            <a:endParaRPr lang="de-DE" sz="4000" dirty="0"/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A76BAB25-DE82-4C3D-B2EF-1545348FD1F9}"/>
              </a:ext>
            </a:extLst>
          </p:cNvPr>
          <p:cNvGrpSpPr/>
          <p:nvPr/>
        </p:nvGrpSpPr>
        <p:grpSpPr>
          <a:xfrm>
            <a:off x="3111947" y="1657305"/>
            <a:ext cx="5968106" cy="3490711"/>
            <a:chOff x="3575279" y="1676721"/>
            <a:chExt cx="5968106" cy="3490711"/>
          </a:xfrm>
        </p:grpSpPr>
        <p:grpSp>
          <p:nvGrpSpPr>
            <p:cNvPr id="3" name="Gruppieren 2">
              <a:extLst>
                <a:ext uri="{FF2B5EF4-FFF2-40B4-BE49-F238E27FC236}">
                  <a16:creationId xmlns:a16="http://schemas.microsoft.com/office/drawing/2014/main" id="{8690EE75-B21A-4591-BBA9-BA9395696118}"/>
                </a:ext>
              </a:extLst>
            </p:cNvPr>
            <p:cNvGrpSpPr/>
            <p:nvPr/>
          </p:nvGrpSpPr>
          <p:grpSpPr>
            <a:xfrm>
              <a:off x="3575279" y="2550299"/>
              <a:ext cx="5968106" cy="2617133"/>
              <a:chOff x="2911045" y="2533046"/>
              <a:chExt cx="5968106" cy="2617133"/>
            </a:xfrm>
          </p:grpSpPr>
          <p:sp>
            <p:nvSpPr>
              <p:cNvPr id="5" name="Flussdiagramm: Verbinder 4">
                <a:extLst>
                  <a:ext uri="{FF2B5EF4-FFF2-40B4-BE49-F238E27FC236}">
                    <a16:creationId xmlns:a16="http://schemas.microsoft.com/office/drawing/2014/main" id="{21D0FAE3-4CA2-4FD6-B403-FC170DE250BA}"/>
                  </a:ext>
                </a:extLst>
              </p:cNvPr>
              <p:cNvSpPr/>
              <p:nvPr/>
            </p:nvSpPr>
            <p:spPr>
              <a:xfrm>
                <a:off x="4845049" y="2538071"/>
                <a:ext cx="2501901" cy="2439402"/>
              </a:xfrm>
              <a:prstGeom prst="flowChartConnector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tx2"/>
                    </a:solidFill>
                  </a:rPr>
                  <a:t>z = X</a:t>
                </a:r>
                <a:r>
                  <a:rPr lang="de-DE" baseline="-25000" dirty="0">
                    <a:solidFill>
                      <a:schemeClr val="tx2"/>
                    </a:solidFill>
                  </a:rPr>
                  <a:t>1</a:t>
                </a:r>
                <a:r>
                  <a:rPr lang="de-DE" dirty="0">
                    <a:solidFill>
                      <a:schemeClr val="tx2"/>
                    </a:solidFill>
                  </a:rPr>
                  <a:t>*w</a:t>
                </a:r>
                <a:r>
                  <a:rPr lang="de-DE" baseline="-25000" dirty="0">
                    <a:solidFill>
                      <a:schemeClr val="tx2"/>
                    </a:solidFill>
                  </a:rPr>
                  <a:t>1</a:t>
                </a:r>
                <a:r>
                  <a:rPr lang="de-DE" dirty="0">
                    <a:solidFill>
                      <a:schemeClr val="tx2"/>
                    </a:solidFill>
                  </a:rPr>
                  <a:t> + X</a:t>
                </a:r>
                <a:r>
                  <a:rPr lang="de-DE" baseline="-25000" dirty="0">
                    <a:solidFill>
                      <a:schemeClr val="tx2"/>
                    </a:solidFill>
                  </a:rPr>
                  <a:t>2</a:t>
                </a:r>
                <a:r>
                  <a:rPr lang="de-DE" dirty="0">
                    <a:solidFill>
                      <a:schemeClr val="tx2"/>
                    </a:solidFill>
                  </a:rPr>
                  <a:t>*w</a:t>
                </a:r>
                <a:r>
                  <a:rPr lang="de-DE" baseline="-25000" dirty="0">
                    <a:solidFill>
                      <a:schemeClr val="tx2"/>
                    </a:solidFill>
                  </a:rPr>
                  <a:t>2</a:t>
                </a:r>
                <a:r>
                  <a:rPr lang="de-DE" dirty="0">
                    <a:solidFill>
                      <a:schemeClr val="tx2"/>
                    </a:solidFill>
                  </a:rPr>
                  <a:t> + … + </a:t>
                </a:r>
                <a:r>
                  <a:rPr lang="de-DE" dirty="0" err="1">
                    <a:solidFill>
                      <a:schemeClr val="tx2"/>
                    </a:solidFill>
                  </a:rPr>
                  <a:t>X</a:t>
                </a:r>
                <a:r>
                  <a:rPr lang="de-DE" baseline="-25000" dirty="0" err="1">
                    <a:solidFill>
                      <a:schemeClr val="tx2"/>
                    </a:solidFill>
                  </a:rPr>
                  <a:t>n</a:t>
                </a:r>
                <a:r>
                  <a:rPr lang="de-DE" dirty="0">
                    <a:solidFill>
                      <a:schemeClr val="tx2"/>
                    </a:solidFill>
                  </a:rPr>
                  <a:t>*</a:t>
                </a:r>
                <a:r>
                  <a:rPr lang="de-DE" dirty="0" err="1">
                    <a:solidFill>
                      <a:schemeClr val="tx2"/>
                    </a:solidFill>
                  </a:rPr>
                  <a:t>w</a:t>
                </a:r>
                <a:r>
                  <a:rPr lang="de-DE" baseline="-25000" dirty="0" err="1">
                    <a:solidFill>
                      <a:schemeClr val="tx2"/>
                    </a:solidFill>
                  </a:rPr>
                  <a:t>n</a:t>
                </a:r>
                <a:r>
                  <a:rPr lang="de-DE" dirty="0">
                    <a:solidFill>
                      <a:schemeClr val="tx2"/>
                    </a:solidFill>
                  </a:rPr>
                  <a:t> </a:t>
                </a:r>
                <a:br>
                  <a:rPr lang="de-DE" dirty="0">
                    <a:solidFill>
                      <a:schemeClr val="tx2"/>
                    </a:solidFill>
                  </a:rPr>
                </a:br>
                <a:endParaRPr lang="de-DE" dirty="0">
                  <a:solidFill>
                    <a:schemeClr val="tx2"/>
                  </a:solidFill>
                </a:endParaRPr>
              </a:p>
              <a:p>
                <a:pPr algn="ctr"/>
                <a:r>
                  <a:rPr lang="de-DE" dirty="0">
                    <a:solidFill>
                      <a:schemeClr val="tx2"/>
                    </a:solidFill>
                  </a:rPr>
                  <a:t>Y = f(z)</a:t>
                </a:r>
              </a:p>
            </p:txBody>
          </p:sp>
          <p:cxnSp>
            <p:nvCxnSpPr>
              <p:cNvPr id="7" name="Gerade Verbindung mit Pfeil 6">
                <a:extLst>
                  <a:ext uri="{FF2B5EF4-FFF2-40B4-BE49-F238E27FC236}">
                    <a16:creationId xmlns:a16="http://schemas.microsoft.com/office/drawing/2014/main" id="{8FE372A0-F9D1-4609-8B4A-0BFACAEC53B1}"/>
                  </a:ext>
                </a:extLst>
              </p:cNvPr>
              <p:cNvCxnSpPr>
                <a:cxnSpLocks/>
                <a:endCxn id="5" idx="1"/>
              </p:cNvCxnSpPr>
              <p:nvPr/>
            </p:nvCxnSpPr>
            <p:spPr>
              <a:xfrm>
                <a:off x="3544971" y="2895313"/>
                <a:ext cx="1666473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Gerade Verbindung mit Pfeil 7">
                <a:extLst>
                  <a:ext uri="{FF2B5EF4-FFF2-40B4-BE49-F238E27FC236}">
                    <a16:creationId xmlns:a16="http://schemas.microsoft.com/office/drawing/2014/main" id="{FD98BF1A-D7D5-4DA1-9263-E645B4A443E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44971" y="3629436"/>
                <a:ext cx="1300078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Textfeld 23">
                <a:extLst>
                  <a:ext uri="{FF2B5EF4-FFF2-40B4-BE49-F238E27FC236}">
                    <a16:creationId xmlns:a16="http://schemas.microsoft.com/office/drawing/2014/main" id="{2D7BD307-C162-453D-92CE-7575F87284AF}"/>
                  </a:ext>
                </a:extLst>
              </p:cNvPr>
              <p:cNvSpPr txBox="1"/>
              <p:nvPr/>
            </p:nvSpPr>
            <p:spPr>
              <a:xfrm>
                <a:off x="2940859" y="2710647"/>
                <a:ext cx="43633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/>
                  <a:t>X</a:t>
                </a:r>
                <a:r>
                  <a:rPr lang="de-DE" baseline="-25000" dirty="0"/>
                  <a:t>1</a:t>
                </a:r>
              </a:p>
            </p:txBody>
          </p:sp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B1CECA73-A38A-4FD9-A0A7-1C778000E9FF}"/>
                  </a:ext>
                </a:extLst>
              </p:cNvPr>
              <p:cNvSpPr txBox="1"/>
              <p:nvPr/>
            </p:nvSpPr>
            <p:spPr>
              <a:xfrm>
                <a:off x="2940859" y="3444770"/>
                <a:ext cx="43633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/>
                  <a:t>X</a:t>
                </a:r>
                <a:r>
                  <a:rPr lang="de-DE" baseline="-25000" dirty="0"/>
                  <a:t>2</a:t>
                </a:r>
              </a:p>
            </p:txBody>
          </p:sp>
          <p:sp>
            <p:nvSpPr>
              <p:cNvPr id="27" name="Textfeld 26">
                <a:extLst>
                  <a:ext uri="{FF2B5EF4-FFF2-40B4-BE49-F238E27FC236}">
                    <a16:creationId xmlns:a16="http://schemas.microsoft.com/office/drawing/2014/main" id="{9C95E644-9711-492B-9009-00E6293BD127}"/>
                  </a:ext>
                </a:extLst>
              </p:cNvPr>
              <p:cNvSpPr txBox="1"/>
              <p:nvPr/>
            </p:nvSpPr>
            <p:spPr>
              <a:xfrm>
                <a:off x="4017479" y="2533046"/>
                <a:ext cx="50045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/>
                  <a:t>w</a:t>
                </a:r>
                <a:r>
                  <a:rPr lang="de-DE" baseline="-25000" dirty="0"/>
                  <a:t>1</a:t>
                </a:r>
              </a:p>
            </p:txBody>
          </p:sp>
          <p:sp>
            <p:nvSpPr>
              <p:cNvPr id="28" name="Textfeld 27">
                <a:extLst>
                  <a:ext uri="{FF2B5EF4-FFF2-40B4-BE49-F238E27FC236}">
                    <a16:creationId xmlns:a16="http://schemas.microsoft.com/office/drawing/2014/main" id="{FBB1CBC7-52EE-4460-AA8F-C29EF65B8BB4}"/>
                  </a:ext>
                </a:extLst>
              </p:cNvPr>
              <p:cNvSpPr txBox="1"/>
              <p:nvPr/>
            </p:nvSpPr>
            <p:spPr>
              <a:xfrm>
                <a:off x="4017479" y="3267168"/>
                <a:ext cx="50045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/>
                  <a:t>w</a:t>
                </a:r>
                <a:r>
                  <a:rPr lang="de-DE" baseline="-25000" dirty="0"/>
                  <a:t>2</a:t>
                </a:r>
              </a:p>
            </p:txBody>
          </p:sp>
          <p:cxnSp>
            <p:nvCxnSpPr>
              <p:cNvPr id="44" name="Gerade Verbindung mit Pfeil 43">
                <a:extLst>
                  <a:ext uri="{FF2B5EF4-FFF2-40B4-BE49-F238E27FC236}">
                    <a16:creationId xmlns:a16="http://schemas.microsoft.com/office/drawing/2014/main" id="{B965E46D-6E53-4D92-8C90-1EF0945EAE28}"/>
                  </a:ext>
                </a:extLst>
              </p:cNvPr>
              <p:cNvCxnSpPr>
                <a:cxnSpLocks/>
                <a:stCxn id="5" idx="6"/>
              </p:cNvCxnSpPr>
              <p:nvPr/>
            </p:nvCxnSpPr>
            <p:spPr>
              <a:xfrm>
                <a:off x="7346950" y="3757772"/>
                <a:ext cx="1235242" cy="706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Textfeld 46">
                <a:extLst>
                  <a:ext uri="{FF2B5EF4-FFF2-40B4-BE49-F238E27FC236}">
                    <a16:creationId xmlns:a16="http://schemas.microsoft.com/office/drawing/2014/main" id="{81412FFA-A8C7-4E70-82FE-C83901F3B38D}"/>
                  </a:ext>
                </a:extLst>
              </p:cNvPr>
              <p:cNvSpPr txBox="1"/>
              <p:nvPr/>
            </p:nvSpPr>
            <p:spPr>
              <a:xfrm>
                <a:off x="8540597" y="3585066"/>
                <a:ext cx="3385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dirty="0"/>
                  <a:t>Y</a:t>
                </a:r>
              </a:p>
            </p:txBody>
          </p:sp>
          <p:pic>
            <p:nvPicPr>
              <p:cNvPr id="49" name="Grafik 48">
                <a:extLst>
                  <a:ext uri="{FF2B5EF4-FFF2-40B4-BE49-F238E27FC236}">
                    <a16:creationId xmlns:a16="http://schemas.microsoft.com/office/drawing/2014/main" id="{6080C22F-A038-4FF3-AEED-2B86DACE48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660920" y="4078014"/>
                <a:ext cx="1530844" cy="1072165"/>
              </a:xfrm>
              <a:prstGeom prst="rect">
                <a:avLst/>
              </a:prstGeom>
            </p:spPr>
          </p:pic>
          <p:cxnSp>
            <p:nvCxnSpPr>
              <p:cNvPr id="52" name="Gerade Verbindung mit Pfeil 51">
                <a:extLst>
                  <a:ext uri="{FF2B5EF4-FFF2-40B4-BE49-F238E27FC236}">
                    <a16:creationId xmlns:a16="http://schemas.microsoft.com/office/drawing/2014/main" id="{F04B11D5-5D42-4DD4-9ED4-8F2323AED15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54292" y="4670948"/>
                <a:ext cx="1638776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3" name="Textfeld 52">
                <a:extLst>
                  <a:ext uri="{FF2B5EF4-FFF2-40B4-BE49-F238E27FC236}">
                    <a16:creationId xmlns:a16="http://schemas.microsoft.com/office/drawing/2014/main" id="{6714F1CC-7783-4980-99E0-A9840F0F5937}"/>
                  </a:ext>
                </a:extLst>
              </p:cNvPr>
              <p:cNvSpPr txBox="1"/>
              <p:nvPr/>
            </p:nvSpPr>
            <p:spPr>
              <a:xfrm>
                <a:off x="2911045" y="4486282"/>
                <a:ext cx="53102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 err="1"/>
                  <a:t>X</a:t>
                </a:r>
                <a:r>
                  <a:rPr lang="de-DE" baseline="-25000" dirty="0" err="1"/>
                  <a:t>n</a:t>
                </a:r>
                <a:endParaRPr lang="de-DE" baseline="-25000" dirty="0"/>
              </a:p>
            </p:txBody>
          </p:sp>
          <p:sp>
            <p:nvSpPr>
              <p:cNvPr id="54" name="Textfeld 53">
                <a:extLst>
                  <a:ext uri="{FF2B5EF4-FFF2-40B4-BE49-F238E27FC236}">
                    <a16:creationId xmlns:a16="http://schemas.microsoft.com/office/drawing/2014/main" id="{5869C93B-0919-4DE6-8457-CB0F8A8D2971}"/>
                  </a:ext>
                </a:extLst>
              </p:cNvPr>
              <p:cNvSpPr txBox="1"/>
              <p:nvPr/>
            </p:nvSpPr>
            <p:spPr>
              <a:xfrm>
                <a:off x="4192439" y="4276375"/>
                <a:ext cx="70693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 err="1"/>
                  <a:t>w</a:t>
                </a:r>
                <a:r>
                  <a:rPr lang="de-DE" baseline="-25000" dirty="0" err="1"/>
                  <a:t>n</a:t>
                </a:r>
                <a:endParaRPr lang="de-DE" baseline="-25000" dirty="0"/>
              </a:p>
            </p:txBody>
          </p:sp>
          <p:sp>
            <p:nvSpPr>
              <p:cNvPr id="61" name="Textfeld 60">
                <a:extLst>
                  <a:ext uri="{FF2B5EF4-FFF2-40B4-BE49-F238E27FC236}">
                    <a16:creationId xmlns:a16="http://schemas.microsoft.com/office/drawing/2014/main" id="{9EAA02E1-225F-4DE8-AF68-6EA214EEE569}"/>
                  </a:ext>
                </a:extLst>
              </p:cNvPr>
              <p:cNvSpPr txBox="1"/>
              <p:nvPr/>
            </p:nvSpPr>
            <p:spPr>
              <a:xfrm>
                <a:off x="4029807" y="3769732"/>
                <a:ext cx="41549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/>
                  <a:t>…</a:t>
                </a:r>
                <a:endParaRPr lang="de-DE" baseline="-25000" dirty="0"/>
              </a:p>
            </p:txBody>
          </p:sp>
        </p:grpSp>
        <p:sp>
          <p:nvSpPr>
            <p:cNvPr id="12" name="Geschweifte Klammer rechts 11">
              <a:extLst>
                <a:ext uri="{FF2B5EF4-FFF2-40B4-BE49-F238E27FC236}">
                  <a16:creationId xmlns:a16="http://schemas.microsoft.com/office/drawing/2014/main" id="{3A20C4AF-4D8E-4631-AFB2-39844FD400E8}"/>
                </a:ext>
              </a:extLst>
            </p:cNvPr>
            <p:cNvSpPr/>
            <p:nvPr/>
          </p:nvSpPr>
          <p:spPr>
            <a:xfrm rot="16200000">
              <a:off x="6564290" y="1192178"/>
              <a:ext cx="391886" cy="2133602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6CD3C555-8C3A-4B50-B586-35DCE3C6B0FF}"/>
                </a:ext>
              </a:extLst>
            </p:cNvPr>
            <p:cNvSpPr txBox="1"/>
            <p:nvPr/>
          </p:nvSpPr>
          <p:spPr>
            <a:xfrm>
              <a:off x="6456303" y="1676721"/>
              <a:ext cx="6078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p(x)</a:t>
              </a:r>
            </a:p>
          </p:txBody>
        </p:sp>
      </p:grp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B991863D-F3EF-45EC-9444-96EF660966C3}"/>
              </a:ext>
            </a:extLst>
          </p:cNvPr>
          <p:cNvGrpSpPr/>
          <p:nvPr/>
        </p:nvGrpSpPr>
        <p:grpSpPr>
          <a:xfrm>
            <a:off x="7410380" y="1730139"/>
            <a:ext cx="4573702" cy="3000983"/>
            <a:chOff x="7830114" y="1722439"/>
            <a:chExt cx="4573702" cy="300098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feld 21">
                  <a:extLst>
                    <a:ext uri="{FF2B5EF4-FFF2-40B4-BE49-F238E27FC236}">
                      <a16:creationId xmlns:a16="http://schemas.microsoft.com/office/drawing/2014/main" id="{848E8B48-273E-42D3-92B3-5EA05902D4FA}"/>
                    </a:ext>
                  </a:extLst>
                </p:cNvPr>
                <p:cNvSpPr txBox="1"/>
                <p:nvPr/>
              </p:nvSpPr>
              <p:spPr>
                <a:xfrm>
                  <a:off x="7947596" y="3967189"/>
                  <a:ext cx="4456220" cy="75623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de-DE" b="0" i="1" baseline="-25000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de-DE" b="0" i="1" baseline="-2500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 …,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𝑤𝑛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)=</m:t>
                        </m:r>
                        <m:f>
                          <m:fPr>
                            <m:ctrlPr>
                              <a:rPr lang="de-DE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den>
                        </m:f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nary>
                          <m:naryPr>
                            <m:chr m:val="∑"/>
                            <m:limLoc m:val="undOvr"/>
                            <m:grow m:val="on"/>
                            <m:ctrlPr>
                              <a:rPr lang="de-DE" i="1" dirty="0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de-DE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de-DE" i="0" dirty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de-DE" i="1" dirty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  <m:e>
                            <m:sSup>
                              <m:sSupPr>
                                <m:ctrlPr>
                                  <a:rPr lang="de-DE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i="1" dirty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de-DE" i="1" dirty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d>
                                  <m:dPr>
                                    <m:ctrlPr>
                                      <a:rPr lang="de-DE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de-DE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de-DE" i="1" dirty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de-DE" i="1" dirty="0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de-DE" i="1" dirty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de-DE" i="1" dirty="0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sup>
                                    </m:sSup>
                                  </m:e>
                                </m:d>
                                <m:r>
                                  <a:rPr lang="de-DE" i="1" dirty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de-DE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i="1" dirty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de-DE" i="1" dirty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i="1" dirty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de-DE" i="1" dirty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  <m:r>
                                  <a:rPr lang="de-DE" i="1" dirty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de-DE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de-DE" b="0" i="1" dirty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nary>
                      </m:oMath>
                    </m:oMathPara>
                  </a14:m>
                  <a:endParaRPr lang="de-DE" dirty="0"/>
                </a:p>
              </p:txBody>
            </p:sp>
          </mc:Choice>
          <mc:Fallback xmlns="">
            <p:sp>
              <p:nvSpPr>
                <p:cNvPr id="22" name="Textfeld 21">
                  <a:extLst>
                    <a:ext uri="{FF2B5EF4-FFF2-40B4-BE49-F238E27FC236}">
                      <a16:creationId xmlns:a16="http://schemas.microsoft.com/office/drawing/2014/main" id="{848E8B48-273E-42D3-92B3-5EA05902D4F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47596" y="3967189"/>
                  <a:ext cx="4456220" cy="756233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03DAD259-9D49-4517-8835-C40114295DAB}"/>
                </a:ext>
              </a:extLst>
            </p:cNvPr>
            <p:cNvSpPr txBox="1"/>
            <p:nvPr/>
          </p:nvSpPr>
          <p:spPr>
            <a:xfrm>
              <a:off x="7830114" y="1722439"/>
              <a:ext cx="4166525" cy="24006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b="1" dirty="0"/>
                <a:t>Die Fehlerfunktion</a:t>
              </a:r>
            </a:p>
            <a:p>
              <a:endParaRPr lang="de-DE" dirty="0"/>
            </a:p>
            <a:p>
              <a:pPr marL="285750" indent="-285750">
                <a:buFontTx/>
                <a:buChar char="-"/>
              </a:pPr>
              <a:r>
                <a:rPr lang="de-DE" dirty="0"/>
                <a:t>Parameter von Model als Eingabe</a:t>
              </a:r>
            </a:p>
            <a:p>
              <a:pPr marL="285750" indent="-285750">
                <a:buFontTx/>
                <a:buChar char="-"/>
              </a:pPr>
              <a:r>
                <a:rPr lang="de-DE" dirty="0"/>
                <a:t>Gibt Abweichung des Models von</a:t>
              </a:r>
              <a:br>
                <a:rPr lang="de-DE" dirty="0"/>
              </a:br>
              <a:r>
                <a:rPr lang="de-DE" dirty="0"/>
                <a:t>Wahrheitswerten zurück</a:t>
              </a:r>
            </a:p>
            <a:p>
              <a:pPr marL="285750" indent="-285750">
                <a:buFontTx/>
                <a:buChar char="-"/>
              </a:pPr>
              <a:endParaRPr lang="de-DE" dirty="0"/>
            </a:p>
            <a:p>
              <a:r>
                <a:rPr lang="de-DE" dirty="0"/>
                <a:t>Mean </a:t>
              </a:r>
              <a:r>
                <a:rPr lang="de-DE" dirty="0" err="1"/>
                <a:t>Squared</a:t>
              </a:r>
              <a:r>
                <a:rPr lang="de-DE" dirty="0"/>
                <a:t> Error Funktion:</a:t>
              </a:r>
            </a:p>
            <a:p>
              <a:endParaRPr lang="de-DE" dirty="0"/>
            </a:p>
          </p:txBody>
        </p:sp>
      </p:grpSp>
    </p:spTree>
    <p:extLst>
      <p:ext uri="{BB962C8B-B14F-4D97-AF65-F5344CB8AC3E}">
        <p14:creationId xmlns:p14="http://schemas.microsoft.com/office/powerpoint/2010/main" val="3097420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576 0.00788 L 0.01172 0.00556 L -0.18945 0.00093 " pathEditMode="relative" rAng="0" ptsTypes="A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260" y="-3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9A89B63-0DFA-4ABA-A268-29698C051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000" dirty="0"/>
              <a:t>Das Single Layer </a:t>
            </a:r>
            <a:r>
              <a:rPr lang="de-DE" sz="4000" dirty="0" err="1"/>
              <a:t>Perceptron</a:t>
            </a:r>
            <a:endParaRPr lang="de-DE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feld 25">
                <a:extLst>
                  <a:ext uri="{FF2B5EF4-FFF2-40B4-BE49-F238E27FC236}">
                    <a16:creationId xmlns:a16="http://schemas.microsoft.com/office/drawing/2014/main" id="{B8CDE2B7-7723-469D-BFE1-AD56ECA291F1}"/>
                  </a:ext>
                </a:extLst>
              </p:cNvPr>
              <p:cNvSpPr txBox="1"/>
              <p:nvPr/>
            </p:nvSpPr>
            <p:spPr>
              <a:xfrm>
                <a:off x="7191920" y="1671299"/>
                <a:ext cx="4369658" cy="7562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de-DE" i="1" baseline="-2500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de-DE" i="1" baseline="-2500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, …, 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𝑤𝑛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r>
                        <a:rPr lang="de-DE" i="1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de-DE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dirty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de-DE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de-DE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i="1" dirty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de-DE" i="1" dirty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i="1" dirty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de-DE" i="1" dirty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6" name="Textfeld 25">
                <a:extLst>
                  <a:ext uri="{FF2B5EF4-FFF2-40B4-BE49-F238E27FC236}">
                    <a16:creationId xmlns:a16="http://schemas.microsoft.com/office/drawing/2014/main" id="{B8CDE2B7-7723-469D-BFE1-AD56ECA291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1920" y="1671299"/>
                <a:ext cx="4369658" cy="75623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feld 31">
            <a:extLst>
              <a:ext uri="{FF2B5EF4-FFF2-40B4-BE49-F238E27FC236}">
                <a16:creationId xmlns:a16="http://schemas.microsoft.com/office/drawing/2014/main" id="{0E3D9C58-524F-44BC-8AF2-42039FE07104}"/>
              </a:ext>
            </a:extLst>
          </p:cNvPr>
          <p:cNvSpPr txBox="1"/>
          <p:nvPr/>
        </p:nvSpPr>
        <p:spPr>
          <a:xfrm>
            <a:off x="7137666" y="2484119"/>
            <a:ext cx="4089581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/>
              <a:t>Das </a:t>
            </a:r>
            <a:r>
              <a:rPr lang="de-DE" sz="2400" b="1" dirty="0" err="1"/>
              <a:t>Gradientenverfahren</a:t>
            </a:r>
            <a:endParaRPr lang="de-DE" sz="2400" b="1" dirty="0"/>
          </a:p>
          <a:p>
            <a:endParaRPr lang="de-DE" dirty="0"/>
          </a:p>
          <a:p>
            <a:pPr marL="285750" indent="-285750">
              <a:buFontTx/>
              <a:buChar char="-"/>
            </a:pPr>
            <a:r>
              <a:rPr lang="de-DE" dirty="0"/>
              <a:t>Iterativer Algorithmus, um </a:t>
            </a:r>
            <a:br>
              <a:rPr lang="de-DE" dirty="0"/>
            </a:br>
            <a:r>
              <a:rPr lang="de-DE" dirty="0"/>
              <a:t>differenzierbare Funktion zu </a:t>
            </a:r>
            <a:br>
              <a:rPr lang="de-DE" dirty="0"/>
            </a:br>
            <a:r>
              <a:rPr lang="de-DE" dirty="0"/>
              <a:t>minimieren</a:t>
            </a:r>
          </a:p>
          <a:p>
            <a:pPr marL="285750" indent="-285750">
              <a:buFontTx/>
              <a:buChar char="-"/>
            </a:pPr>
            <a:r>
              <a:rPr lang="de-DE" dirty="0"/>
              <a:t>Hilfsmittel, um Fehlerfunktion zu </a:t>
            </a:r>
            <a:br>
              <a:rPr lang="de-DE" dirty="0"/>
            </a:br>
            <a:r>
              <a:rPr lang="de-DE" dirty="0"/>
              <a:t>optimieren</a:t>
            </a:r>
          </a:p>
        </p:txBody>
      </p:sp>
      <p:grpSp>
        <p:nvGrpSpPr>
          <p:cNvPr id="29" name="Gruppieren 28">
            <a:extLst>
              <a:ext uri="{FF2B5EF4-FFF2-40B4-BE49-F238E27FC236}">
                <a16:creationId xmlns:a16="http://schemas.microsoft.com/office/drawing/2014/main" id="{56C17E33-A3C5-43CD-9C6E-2B2FAF0E16E1}"/>
              </a:ext>
            </a:extLst>
          </p:cNvPr>
          <p:cNvGrpSpPr/>
          <p:nvPr/>
        </p:nvGrpSpPr>
        <p:grpSpPr>
          <a:xfrm>
            <a:off x="801883" y="1657305"/>
            <a:ext cx="5968106" cy="3490711"/>
            <a:chOff x="3575279" y="1676721"/>
            <a:chExt cx="5968106" cy="3490711"/>
          </a:xfrm>
        </p:grpSpPr>
        <p:grpSp>
          <p:nvGrpSpPr>
            <p:cNvPr id="30" name="Gruppieren 29">
              <a:extLst>
                <a:ext uri="{FF2B5EF4-FFF2-40B4-BE49-F238E27FC236}">
                  <a16:creationId xmlns:a16="http://schemas.microsoft.com/office/drawing/2014/main" id="{922D834F-A957-4C1F-9469-66B79ED90FF8}"/>
                </a:ext>
              </a:extLst>
            </p:cNvPr>
            <p:cNvGrpSpPr/>
            <p:nvPr/>
          </p:nvGrpSpPr>
          <p:grpSpPr>
            <a:xfrm>
              <a:off x="3575279" y="2550299"/>
              <a:ext cx="5968106" cy="2617133"/>
              <a:chOff x="2911045" y="2533046"/>
              <a:chExt cx="5968106" cy="2617133"/>
            </a:xfrm>
          </p:grpSpPr>
          <p:sp>
            <p:nvSpPr>
              <p:cNvPr id="34" name="Flussdiagramm: Verbinder 33">
                <a:extLst>
                  <a:ext uri="{FF2B5EF4-FFF2-40B4-BE49-F238E27FC236}">
                    <a16:creationId xmlns:a16="http://schemas.microsoft.com/office/drawing/2014/main" id="{1D08CBDC-2F7A-40CF-88D4-453CC1652E2A}"/>
                  </a:ext>
                </a:extLst>
              </p:cNvPr>
              <p:cNvSpPr/>
              <p:nvPr/>
            </p:nvSpPr>
            <p:spPr>
              <a:xfrm>
                <a:off x="4845049" y="2538071"/>
                <a:ext cx="2501901" cy="2439402"/>
              </a:xfrm>
              <a:prstGeom prst="flowChartConnector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tx2"/>
                    </a:solidFill>
                  </a:rPr>
                  <a:t>z = X</a:t>
                </a:r>
                <a:r>
                  <a:rPr lang="de-DE" baseline="-25000" dirty="0">
                    <a:solidFill>
                      <a:schemeClr val="tx2"/>
                    </a:solidFill>
                  </a:rPr>
                  <a:t>1</a:t>
                </a:r>
                <a:r>
                  <a:rPr lang="de-DE" dirty="0">
                    <a:solidFill>
                      <a:schemeClr val="tx2"/>
                    </a:solidFill>
                  </a:rPr>
                  <a:t>*w</a:t>
                </a:r>
                <a:r>
                  <a:rPr lang="de-DE" baseline="-25000" dirty="0">
                    <a:solidFill>
                      <a:schemeClr val="tx2"/>
                    </a:solidFill>
                  </a:rPr>
                  <a:t>1</a:t>
                </a:r>
                <a:r>
                  <a:rPr lang="de-DE" dirty="0">
                    <a:solidFill>
                      <a:schemeClr val="tx2"/>
                    </a:solidFill>
                  </a:rPr>
                  <a:t> + X</a:t>
                </a:r>
                <a:r>
                  <a:rPr lang="de-DE" baseline="-25000" dirty="0">
                    <a:solidFill>
                      <a:schemeClr val="tx2"/>
                    </a:solidFill>
                  </a:rPr>
                  <a:t>2</a:t>
                </a:r>
                <a:r>
                  <a:rPr lang="de-DE" dirty="0">
                    <a:solidFill>
                      <a:schemeClr val="tx2"/>
                    </a:solidFill>
                  </a:rPr>
                  <a:t>*w</a:t>
                </a:r>
                <a:r>
                  <a:rPr lang="de-DE" baseline="-25000" dirty="0">
                    <a:solidFill>
                      <a:schemeClr val="tx2"/>
                    </a:solidFill>
                  </a:rPr>
                  <a:t>2</a:t>
                </a:r>
                <a:r>
                  <a:rPr lang="de-DE" dirty="0">
                    <a:solidFill>
                      <a:schemeClr val="tx2"/>
                    </a:solidFill>
                  </a:rPr>
                  <a:t> + … + </a:t>
                </a:r>
                <a:r>
                  <a:rPr lang="de-DE" dirty="0" err="1">
                    <a:solidFill>
                      <a:schemeClr val="tx2"/>
                    </a:solidFill>
                  </a:rPr>
                  <a:t>X</a:t>
                </a:r>
                <a:r>
                  <a:rPr lang="de-DE" baseline="-25000" dirty="0" err="1">
                    <a:solidFill>
                      <a:schemeClr val="tx2"/>
                    </a:solidFill>
                  </a:rPr>
                  <a:t>n</a:t>
                </a:r>
                <a:r>
                  <a:rPr lang="de-DE" dirty="0">
                    <a:solidFill>
                      <a:schemeClr val="tx2"/>
                    </a:solidFill>
                  </a:rPr>
                  <a:t>*</a:t>
                </a:r>
                <a:r>
                  <a:rPr lang="de-DE" dirty="0" err="1">
                    <a:solidFill>
                      <a:schemeClr val="tx2"/>
                    </a:solidFill>
                  </a:rPr>
                  <a:t>w</a:t>
                </a:r>
                <a:r>
                  <a:rPr lang="de-DE" baseline="-25000" dirty="0" err="1">
                    <a:solidFill>
                      <a:schemeClr val="tx2"/>
                    </a:solidFill>
                  </a:rPr>
                  <a:t>n</a:t>
                </a:r>
                <a:r>
                  <a:rPr lang="de-DE" dirty="0">
                    <a:solidFill>
                      <a:schemeClr val="tx2"/>
                    </a:solidFill>
                  </a:rPr>
                  <a:t> </a:t>
                </a:r>
                <a:br>
                  <a:rPr lang="de-DE" dirty="0">
                    <a:solidFill>
                      <a:schemeClr val="tx2"/>
                    </a:solidFill>
                  </a:rPr>
                </a:br>
                <a:endParaRPr lang="de-DE" dirty="0">
                  <a:solidFill>
                    <a:schemeClr val="tx2"/>
                  </a:solidFill>
                </a:endParaRPr>
              </a:p>
              <a:p>
                <a:pPr algn="ctr"/>
                <a:r>
                  <a:rPr lang="de-DE" dirty="0">
                    <a:solidFill>
                      <a:schemeClr val="tx2"/>
                    </a:solidFill>
                  </a:rPr>
                  <a:t>Y = f(z)</a:t>
                </a:r>
              </a:p>
            </p:txBody>
          </p:sp>
          <p:cxnSp>
            <p:nvCxnSpPr>
              <p:cNvPr id="35" name="Gerade Verbindung mit Pfeil 34">
                <a:extLst>
                  <a:ext uri="{FF2B5EF4-FFF2-40B4-BE49-F238E27FC236}">
                    <a16:creationId xmlns:a16="http://schemas.microsoft.com/office/drawing/2014/main" id="{FB9385C3-109F-445F-9E6D-1D566206D618}"/>
                  </a:ext>
                </a:extLst>
              </p:cNvPr>
              <p:cNvCxnSpPr>
                <a:cxnSpLocks/>
                <a:endCxn id="34" idx="1"/>
              </p:cNvCxnSpPr>
              <p:nvPr/>
            </p:nvCxnSpPr>
            <p:spPr>
              <a:xfrm>
                <a:off x="3544971" y="2895313"/>
                <a:ext cx="1666473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Gerade Verbindung mit Pfeil 35">
                <a:extLst>
                  <a:ext uri="{FF2B5EF4-FFF2-40B4-BE49-F238E27FC236}">
                    <a16:creationId xmlns:a16="http://schemas.microsoft.com/office/drawing/2014/main" id="{66267ED6-3028-454C-ADF5-CFE9C993018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44971" y="3629436"/>
                <a:ext cx="1300078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Textfeld 36">
                <a:extLst>
                  <a:ext uri="{FF2B5EF4-FFF2-40B4-BE49-F238E27FC236}">
                    <a16:creationId xmlns:a16="http://schemas.microsoft.com/office/drawing/2014/main" id="{8B672BE0-3AFC-4161-9E24-AE69DCE5039B}"/>
                  </a:ext>
                </a:extLst>
              </p:cNvPr>
              <p:cNvSpPr txBox="1"/>
              <p:nvPr/>
            </p:nvSpPr>
            <p:spPr>
              <a:xfrm>
                <a:off x="2940859" y="2710647"/>
                <a:ext cx="43633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/>
                  <a:t>X</a:t>
                </a:r>
                <a:r>
                  <a:rPr lang="de-DE" baseline="-25000" dirty="0"/>
                  <a:t>1</a:t>
                </a:r>
              </a:p>
            </p:txBody>
          </p:sp>
          <p:sp>
            <p:nvSpPr>
              <p:cNvPr id="38" name="Textfeld 37">
                <a:extLst>
                  <a:ext uri="{FF2B5EF4-FFF2-40B4-BE49-F238E27FC236}">
                    <a16:creationId xmlns:a16="http://schemas.microsoft.com/office/drawing/2014/main" id="{BD9AD85C-F772-47FF-8AD5-9E01BB092903}"/>
                  </a:ext>
                </a:extLst>
              </p:cNvPr>
              <p:cNvSpPr txBox="1"/>
              <p:nvPr/>
            </p:nvSpPr>
            <p:spPr>
              <a:xfrm>
                <a:off x="2940859" y="3444770"/>
                <a:ext cx="43633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/>
                  <a:t>X</a:t>
                </a:r>
                <a:r>
                  <a:rPr lang="de-DE" baseline="-25000" dirty="0"/>
                  <a:t>2</a:t>
                </a:r>
              </a:p>
            </p:txBody>
          </p:sp>
          <p:sp>
            <p:nvSpPr>
              <p:cNvPr id="39" name="Textfeld 38">
                <a:extLst>
                  <a:ext uri="{FF2B5EF4-FFF2-40B4-BE49-F238E27FC236}">
                    <a16:creationId xmlns:a16="http://schemas.microsoft.com/office/drawing/2014/main" id="{E80D13F3-BB6D-4495-87C6-E231A3CF92F5}"/>
                  </a:ext>
                </a:extLst>
              </p:cNvPr>
              <p:cNvSpPr txBox="1"/>
              <p:nvPr/>
            </p:nvSpPr>
            <p:spPr>
              <a:xfrm>
                <a:off x="4017479" y="2533046"/>
                <a:ext cx="50045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/>
                  <a:t>w</a:t>
                </a:r>
                <a:r>
                  <a:rPr lang="de-DE" baseline="-25000" dirty="0"/>
                  <a:t>1</a:t>
                </a:r>
              </a:p>
            </p:txBody>
          </p:sp>
          <p:sp>
            <p:nvSpPr>
              <p:cNvPr id="40" name="Textfeld 39">
                <a:extLst>
                  <a:ext uri="{FF2B5EF4-FFF2-40B4-BE49-F238E27FC236}">
                    <a16:creationId xmlns:a16="http://schemas.microsoft.com/office/drawing/2014/main" id="{9AA6C948-5F4C-4C36-BF2D-D745EF911E64}"/>
                  </a:ext>
                </a:extLst>
              </p:cNvPr>
              <p:cNvSpPr txBox="1"/>
              <p:nvPr/>
            </p:nvSpPr>
            <p:spPr>
              <a:xfrm>
                <a:off x="4017479" y="3267168"/>
                <a:ext cx="50045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/>
                  <a:t>w</a:t>
                </a:r>
                <a:r>
                  <a:rPr lang="de-DE" baseline="-25000" dirty="0"/>
                  <a:t>2</a:t>
                </a:r>
              </a:p>
            </p:txBody>
          </p:sp>
          <p:cxnSp>
            <p:nvCxnSpPr>
              <p:cNvPr id="41" name="Gerade Verbindung mit Pfeil 40">
                <a:extLst>
                  <a:ext uri="{FF2B5EF4-FFF2-40B4-BE49-F238E27FC236}">
                    <a16:creationId xmlns:a16="http://schemas.microsoft.com/office/drawing/2014/main" id="{C2712335-C02C-4F56-BBD2-2406453C6A21}"/>
                  </a:ext>
                </a:extLst>
              </p:cNvPr>
              <p:cNvCxnSpPr>
                <a:cxnSpLocks/>
                <a:stCxn id="34" idx="6"/>
              </p:cNvCxnSpPr>
              <p:nvPr/>
            </p:nvCxnSpPr>
            <p:spPr>
              <a:xfrm>
                <a:off x="7346950" y="3757772"/>
                <a:ext cx="1235242" cy="706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" name="Textfeld 41">
                <a:extLst>
                  <a:ext uri="{FF2B5EF4-FFF2-40B4-BE49-F238E27FC236}">
                    <a16:creationId xmlns:a16="http://schemas.microsoft.com/office/drawing/2014/main" id="{29B9E2BB-20DD-4082-B64C-65D65F351DC9}"/>
                  </a:ext>
                </a:extLst>
              </p:cNvPr>
              <p:cNvSpPr txBox="1"/>
              <p:nvPr/>
            </p:nvSpPr>
            <p:spPr>
              <a:xfrm>
                <a:off x="8540597" y="3585066"/>
                <a:ext cx="3385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dirty="0"/>
                  <a:t>Y</a:t>
                </a:r>
              </a:p>
            </p:txBody>
          </p:sp>
          <p:pic>
            <p:nvPicPr>
              <p:cNvPr id="43" name="Grafik 42">
                <a:extLst>
                  <a:ext uri="{FF2B5EF4-FFF2-40B4-BE49-F238E27FC236}">
                    <a16:creationId xmlns:a16="http://schemas.microsoft.com/office/drawing/2014/main" id="{DB3E5032-E3D8-4AFE-9C4A-E439E03CF3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660920" y="4078014"/>
                <a:ext cx="1530844" cy="1072165"/>
              </a:xfrm>
              <a:prstGeom prst="rect">
                <a:avLst/>
              </a:prstGeom>
            </p:spPr>
          </p:pic>
          <p:cxnSp>
            <p:nvCxnSpPr>
              <p:cNvPr id="45" name="Gerade Verbindung mit Pfeil 44">
                <a:extLst>
                  <a:ext uri="{FF2B5EF4-FFF2-40B4-BE49-F238E27FC236}">
                    <a16:creationId xmlns:a16="http://schemas.microsoft.com/office/drawing/2014/main" id="{C0A136CD-F0B5-4ECD-8086-50760E0DE53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54292" y="4670948"/>
                <a:ext cx="1638776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Textfeld 45">
                <a:extLst>
                  <a:ext uri="{FF2B5EF4-FFF2-40B4-BE49-F238E27FC236}">
                    <a16:creationId xmlns:a16="http://schemas.microsoft.com/office/drawing/2014/main" id="{BDE6FF44-2818-4018-8AAA-267859E09982}"/>
                  </a:ext>
                </a:extLst>
              </p:cNvPr>
              <p:cNvSpPr txBox="1"/>
              <p:nvPr/>
            </p:nvSpPr>
            <p:spPr>
              <a:xfrm>
                <a:off x="2911045" y="4486282"/>
                <a:ext cx="53102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 err="1"/>
                  <a:t>X</a:t>
                </a:r>
                <a:r>
                  <a:rPr lang="de-DE" baseline="-25000" dirty="0" err="1"/>
                  <a:t>n</a:t>
                </a:r>
                <a:endParaRPr lang="de-DE" baseline="-25000" dirty="0"/>
              </a:p>
            </p:txBody>
          </p:sp>
          <p:sp>
            <p:nvSpPr>
              <p:cNvPr id="48" name="Textfeld 47">
                <a:extLst>
                  <a:ext uri="{FF2B5EF4-FFF2-40B4-BE49-F238E27FC236}">
                    <a16:creationId xmlns:a16="http://schemas.microsoft.com/office/drawing/2014/main" id="{186F39CC-29A7-4C9F-9AFE-EC8C52C4FBBB}"/>
                  </a:ext>
                </a:extLst>
              </p:cNvPr>
              <p:cNvSpPr txBox="1"/>
              <p:nvPr/>
            </p:nvSpPr>
            <p:spPr>
              <a:xfrm>
                <a:off x="4192439" y="4276375"/>
                <a:ext cx="70693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 err="1"/>
                  <a:t>w</a:t>
                </a:r>
                <a:r>
                  <a:rPr lang="de-DE" baseline="-25000" dirty="0" err="1"/>
                  <a:t>n</a:t>
                </a:r>
                <a:endParaRPr lang="de-DE" baseline="-25000" dirty="0"/>
              </a:p>
            </p:txBody>
          </p:sp>
          <p:sp>
            <p:nvSpPr>
              <p:cNvPr id="49" name="Textfeld 48">
                <a:extLst>
                  <a:ext uri="{FF2B5EF4-FFF2-40B4-BE49-F238E27FC236}">
                    <a16:creationId xmlns:a16="http://schemas.microsoft.com/office/drawing/2014/main" id="{F858871F-F2CE-46C9-A60B-B68A81841069}"/>
                  </a:ext>
                </a:extLst>
              </p:cNvPr>
              <p:cNvSpPr txBox="1"/>
              <p:nvPr/>
            </p:nvSpPr>
            <p:spPr>
              <a:xfrm>
                <a:off x="4029807" y="3769732"/>
                <a:ext cx="41549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/>
                  <a:t>…</a:t>
                </a:r>
                <a:endParaRPr lang="de-DE" baseline="-25000" dirty="0"/>
              </a:p>
            </p:txBody>
          </p:sp>
        </p:grpSp>
        <p:sp>
          <p:nvSpPr>
            <p:cNvPr id="31" name="Geschweifte Klammer rechts 30">
              <a:extLst>
                <a:ext uri="{FF2B5EF4-FFF2-40B4-BE49-F238E27FC236}">
                  <a16:creationId xmlns:a16="http://schemas.microsoft.com/office/drawing/2014/main" id="{307C25A1-07F6-42FA-BF65-E3BB39649234}"/>
                </a:ext>
              </a:extLst>
            </p:cNvPr>
            <p:cNvSpPr/>
            <p:nvPr/>
          </p:nvSpPr>
          <p:spPr>
            <a:xfrm rot="16200000">
              <a:off x="6564290" y="1192178"/>
              <a:ext cx="391886" cy="2133602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3" name="Textfeld 32">
              <a:extLst>
                <a:ext uri="{FF2B5EF4-FFF2-40B4-BE49-F238E27FC236}">
                  <a16:creationId xmlns:a16="http://schemas.microsoft.com/office/drawing/2014/main" id="{CCC60BE2-CB75-47D7-95C7-76049333BCB7}"/>
                </a:ext>
              </a:extLst>
            </p:cNvPr>
            <p:cNvSpPr txBox="1"/>
            <p:nvPr/>
          </p:nvSpPr>
          <p:spPr>
            <a:xfrm>
              <a:off x="6456303" y="1676721"/>
              <a:ext cx="6078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p(x)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897189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9A89B63-0DFA-4ABA-A268-29698C051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000" dirty="0"/>
              <a:t>Das Single Layer </a:t>
            </a:r>
            <a:r>
              <a:rPr lang="de-DE" sz="4000" dirty="0" err="1"/>
              <a:t>Perceptron</a:t>
            </a:r>
            <a:endParaRPr lang="de-DE" sz="4000" dirty="0"/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0E3D9C58-524F-44BC-8AF2-42039FE07104}"/>
              </a:ext>
            </a:extLst>
          </p:cNvPr>
          <p:cNvSpPr txBox="1"/>
          <p:nvPr/>
        </p:nvSpPr>
        <p:spPr>
          <a:xfrm>
            <a:off x="7137666" y="2484119"/>
            <a:ext cx="4089581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/>
              <a:t>Das </a:t>
            </a:r>
            <a:r>
              <a:rPr lang="de-DE" sz="2400" b="1" dirty="0" err="1"/>
              <a:t>Gradientenverfahren</a:t>
            </a:r>
            <a:endParaRPr lang="de-DE" sz="2400" b="1" dirty="0"/>
          </a:p>
          <a:p>
            <a:endParaRPr lang="de-DE" dirty="0"/>
          </a:p>
          <a:p>
            <a:pPr marL="285750" indent="-285750">
              <a:buFontTx/>
              <a:buChar char="-"/>
            </a:pPr>
            <a:r>
              <a:rPr lang="de-DE" dirty="0"/>
              <a:t>Iterativer Algorithmus, um </a:t>
            </a:r>
            <a:br>
              <a:rPr lang="de-DE" dirty="0"/>
            </a:br>
            <a:r>
              <a:rPr lang="de-DE" dirty="0"/>
              <a:t>differenzierbare Funktion zu </a:t>
            </a:r>
            <a:br>
              <a:rPr lang="de-DE" dirty="0"/>
            </a:br>
            <a:r>
              <a:rPr lang="de-DE" dirty="0"/>
              <a:t>minimieren</a:t>
            </a:r>
          </a:p>
          <a:p>
            <a:pPr marL="285750" indent="-285750">
              <a:buFontTx/>
              <a:buChar char="-"/>
            </a:pPr>
            <a:r>
              <a:rPr lang="de-DE" dirty="0"/>
              <a:t>Hilfsmittel, um Fehlerfunktion zu </a:t>
            </a:r>
            <a:br>
              <a:rPr lang="de-DE" dirty="0"/>
            </a:br>
            <a:r>
              <a:rPr lang="de-DE" dirty="0"/>
              <a:t>optimieren</a:t>
            </a:r>
          </a:p>
        </p:txBody>
      </p:sp>
      <p:grpSp>
        <p:nvGrpSpPr>
          <p:cNvPr id="29" name="Gruppieren 28">
            <a:extLst>
              <a:ext uri="{FF2B5EF4-FFF2-40B4-BE49-F238E27FC236}">
                <a16:creationId xmlns:a16="http://schemas.microsoft.com/office/drawing/2014/main" id="{56C17E33-A3C5-43CD-9C6E-2B2FAF0E16E1}"/>
              </a:ext>
            </a:extLst>
          </p:cNvPr>
          <p:cNvGrpSpPr/>
          <p:nvPr/>
        </p:nvGrpSpPr>
        <p:grpSpPr>
          <a:xfrm>
            <a:off x="801883" y="1657305"/>
            <a:ext cx="5968106" cy="3318005"/>
            <a:chOff x="3575279" y="1676721"/>
            <a:chExt cx="5968106" cy="3318005"/>
          </a:xfrm>
        </p:grpSpPr>
        <p:grpSp>
          <p:nvGrpSpPr>
            <p:cNvPr id="30" name="Gruppieren 29">
              <a:extLst>
                <a:ext uri="{FF2B5EF4-FFF2-40B4-BE49-F238E27FC236}">
                  <a16:creationId xmlns:a16="http://schemas.microsoft.com/office/drawing/2014/main" id="{922D834F-A957-4C1F-9469-66B79ED90FF8}"/>
                </a:ext>
              </a:extLst>
            </p:cNvPr>
            <p:cNvGrpSpPr/>
            <p:nvPr/>
          </p:nvGrpSpPr>
          <p:grpSpPr>
            <a:xfrm>
              <a:off x="3575279" y="2550299"/>
              <a:ext cx="5968106" cy="2444427"/>
              <a:chOff x="2911045" y="2533046"/>
              <a:chExt cx="5968106" cy="2444427"/>
            </a:xfrm>
          </p:grpSpPr>
          <p:sp>
            <p:nvSpPr>
              <p:cNvPr id="34" name="Flussdiagramm: Verbinder 33">
                <a:extLst>
                  <a:ext uri="{FF2B5EF4-FFF2-40B4-BE49-F238E27FC236}">
                    <a16:creationId xmlns:a16="http://schemas.microsoft.com/office/drawing/2014/main" id="{1D08CBDC-2F7A-40CF-88D4-453CC1652E2A}"/>
                  </a:ext>
                </a:extLst>
              </p:cNvPr>
              <p:cNvSpPr/>
              <p:nvPr/>
            </p:nvSpPr>
            <p:spPr>
              <a:xfrm>
                <a:off x="4845049" y="2538071"/>
                <a:ext cx="2501901" cy="2439402"/>
              </a:xfrm>
              <a:prstGeom prst="flowChartConnector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tx2"/>
                    </a:solidFill>
                  </a:rPr>
                  <a:t>z = X</a:t>
                </a:r>
                <a:r>
                  <a:rPr lang="de-DE" baseline="-25000" dirty="0">
                    <a:solidFill>
                      <a:schemeClr val="tx2"/>
                    </a:solidFill>
                  </a:rPr>
                  <a:t>1</a:t>
                </a:r>
                <a:r>
                  <a:rPr lang="de-DE" dirty="0">
                    <a:solidFill>
                      <a:schemeClr val="tx2"/>
                    </a:solidFill>
                  </a:rPr>
                  <a:t>*w</a:t>
                </a:r>
                <a:r>
                  <a:rPr lang="de-DE" baseline="-25000" dirty="0">
                    <a:solidFill>
                      <a:schemeClr val="tx2"/>
                    </a:solidFill>
                  </a:rPr>
                  <a:t>1</a:t>
                </a:r>
                <a:r>
                  <a:rPr lang="de-DE" dirty="0">
                    <a:solidFill>
                      <a:schemeClr val="tx2"/>
                    </a:solidFill>
                  </a:rPr>
                  <a:t> + X</a:t>
                </a:r>
                <a:r>
                  <a:rPr lang="de-DE" baseline="-25000" dirty="0">
                    <a:solidFill>
                      <a:schemeClr val="tx2"/>
                    </a:solidFill>
                  </a:rPr>
                  <a:t>2</a:t>
                </a:r>
                <a:r>
                  <a:rPr lang="de-DE" dirty="0">
                    <a:solidFill>
                      <a:schemeClr val="tx2"/>
                    </a:solidFill>
                  </a:rPr>
                  <a:t>*w</a:t>
                </a:r>
                <a:r>
                  <a:rPr lang="de-DE" baseline="-25000" dirty="0">
                    <a:solidFill>
                      <a:schemeClr val="tx2"/>
                    </a:solidFill>
                  </a:rPr>
                  <a:t>2</a:t>
                </a:r>
                <a:r>
                  <a:rPr lang="de-DE" dirty="0">
                    <a:solidFill>
                      <a:schemeClr val="tx2"/>
                    </a:solidFill>
                  </a:rPr>
                  <a:t> + … + </a:t>
                </a:r>
                <a:r>
                  <a:rPr lang="de-DE" dirty="0" err="1">
                    <a:solidFill>
                      <a:schemeClr val="tx2"/>
                    </a:solidFill>
                  </a:rPr>
                  <a:t>X</a:t>
                </a:r>
                <a:r>
                  <a:rPr lang="de-DE" baseline="-25000" dirty="0" err="1">
                    <a:solidFill>
                      <a:schemeClr val="tx2"/>
                    </a:solidFill>
                  </a:rPr>
                  <a:t>n</a:t>
                </a:r>
                <a:r>
                  <a:rPr lang="de-DE" dirty="0">
                    <a:solidFill>
                      <a:schemeClr val="tx2"/>
                    </a:solidFill>
                  </a:rPr>
                  <a:t>*</a:t>
                </a:r>
                <a:r>
                  <a:rPr lang="de-DE" dirty="0" err="1">
                    <a:solidFill>
                      <a:schemeClr val="tx2"/>
                    </a:solidFill>
                  </a:rPr>
                  <a:t>w</a:t>
                </a:r>
                <a:r>
                  <a:rPr lang="de-DE" baseline="-25000" dirty="0" err="1">
                    <a:solidFill>
                      <a:schemeClr val="tx2"/>
                    </a:solidFill>
                  </a:rPr>
                  <a:t>n</a:t>
                </a:r>
                <a:br>
                  <a:rPr lang="de-DE" dirty="0">
                    <a:solidFill>
                      <a:schemeClr val="tx2"/>
                    </a:solidFill>
                  </a:rPr>
                </a:br>
                <a:endParaRPr lang="de-DE" dirty="0">
                  <a:solidFill>
                    <a:schemeClr val="tx2"/>
                  </a:solidFill>
                </a:endParaRPr>
              </a:p>
              <a:p>
                <a:pPr algn="ctr"/>
                <a:r>
                  <a:rPr lang="de-DE" dirty="0">
                    <a:solidFill>
                      <a:schemeClr val="tx2"/>
                    </a:solidFill>
                  </a:rPr>
                  <a:t>Y = z</a:t>
                </a:r>
              </a:p>
            </p:txBody>
          </p:sp>
          <p:cxnSp>
            <p:nvCxnSpPr>
              <p:cNvPr id="35" name="Gerade Verbindung mit Pfeil 34">
                <a:extLst>
                  <a:ext uri="{FF2B5EF4-FFF2-40B4-BE49-F238E27FC236}">
                    <a16:creationId xmlns:a16="http://schemas.microsoft.com/office/drawing/2014/main" id="{FB9385C3-109F-445F-9E6D-1D566206D618}"/>
                  </a:ext>
                </a:extLst>
              </p:cNvPr>
              <p:cNvCxnSpPr>
                <a:cxnSpLocks/>
                <a:endCxn id="34" idx="1"/>
              </p:cNvCxnSpPr>
              <p:nvPr/>
            </p:nvCxnSpPr>
            <p:spPr>
              <a:xfrm>
                <a:off x="3544971" y="2895313"/>
                <a:ext cx="1666473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Gerade Verbindung mit Pfeil 35">
                <a:extLst>
                  <a:ext uri="{FF2B5EF4-FFF2-40B4-BE49-F238E27FC236}">
                    <a16:creationId xmlns:a16="http://schemas.microsoft.com/office/drawing/2014/main" id="{66267ED6-3028-454C-ADF5-CFE9C993018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44971" y="3629436"/>
                <a:ext cx="1300078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Textfeld 36">
                <a:extLst>
                  <a:ext uri="{FF2B5EF4-FFF2-40B4-BE49-F238E27FC236}">
                    <a16:creationId xmlns:a16="http://schemas.microsoft.com/office/drawing/2014/main" id="{8B672BE0-3AFC-4161-9E24-AE69DCE5039B}"/>
                  </a:ext>
                </a:extLst>
              </p:cNvPr>
              <p:cNvSpPr txBox="1"/>
              <p:nvPr/>
            </p:nvSpPr>
            <p:spPr>
              <a:xfrm>
                <a:off x="2940859" y="2710647"/>
                <a:ext cx="43633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/>
                  <a:t>X</a:t>
                </a:r>
                <a:r>
                  <a:rPr lang="de-DE" baseline="-25000" dirty="0"/>
                  <a:t>1</a:t>
                </a:r>
              </a:p>
            </p:txBody>
          </p:sp>
          <p:sp>
            <p:nvSpPr>
              <p:cNvPr id="38" name="Textfeld 37">
                <a:extLst>
                  <a:ext uri="{FF2B5EF4-FFF2-40B4-BE49-F238E27FC236}">
                    <a16:creationId xmlns:a16="http://schemas.microsoft.com/office/drawing/2014/main" id="{BD9AD85C-F772-47FF-8AD5-9E01BB092903}"/>
                  </a:ext>
                </a:extLst>
              </p:cNvPr>
              <p:cNvSpPr txBox="1"/>
              <p:nvPr/>
            </p:nvSpPr>
            <p:spPr>
              <a:xfrm>
                <a:off x="2940859" y="3444770"/>
                <a:ext cx="43633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/>
                  <a:t>X</a:t>
                </a:r>
                <a:r>
                  <a:rPr lang="de-DE" baseline="-25000" dirty="0"/>
                  <a:t>2</a:t>
                </a:r>
              </a:p>
            </p:txBody>
          </p:sp>
          <p:sp>
            <p:nvSpPr>
              <p:cNvPr id="39" name="Textfeld 38">
                <a:extLst>
                  <a:ext uri="{FF2B5EF4-FFF2-40B4-BE49-F238E27FC236}">
                    <a16:creationId xmlns:a16="http://schemas.microsoft.com/office/drawing/2014/main" id="{E80D13F3-BB6D-4495-87C6-E231A3CF92F5}"/>
                  </a:ext>
                </a:extLst>
              </p:cNvPr>
              <p:cNvSpPr txBox="1"/>
              <p:nvPr/>
            </p:nvSpPr>
            <p:spPr>
              <a:xfrm>
                <a:off x="4017479" y="2533046"/>
                <a:ext cx="50045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/>
                  <a:t>w</a:t>
                </a:r>
                <a:r>
                  <a:rPr lang="de-DE" baseline="-25000" dirty="0"/>
                  <a:t>1</a:t>
                </a:r>
              </a:p>
            </p:txBody>
          </p:sp>
          <p:sp>
            <p:nvSpPr>
              <p:cNvPr id="40" name="Textfeld 39">
                <a:extLst>
                  <a:ext uri="{FF2B5EF4-FFF2-40B4-BE49-F238E27FC236}">
                    <a16:creationId xmlns:a16="http://schemas.microsoft.com/office/drawing/2014/main" id="{9AA6C948-5F4C-4C36-BF2D-D745EF911E64}"/>
                  </a:ext>
                </a:extLst>
              </p:cNvPr>
              <p:cNvSpPr txBox="1"/>
              <p:nvPr/>
            </p:nvSpPr>
            <p:spPr>
              <a:xfrm>
                <a:off x="4017479" y="3267168"/>
                <a:ext cx="50045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/>
                  <a:t>w</a:t>
                </a:r>
                <a:r>
                  <a:rPr lang="de-DE" baseline="-25000" dirty="0"/>
                  <a:t>2</a:t>
                </a:r>
              </a:p>
            </p:txBody>
          </p:sp>
          <p:cxnSp>
            <p:nvCxnSpPr>
              <p:cNvPr id="41" name="Gerade Verbindung mit Pfeil 40">
                <a:extLst>
                  <a:ext uri="{FF2B5EF4-FFF2-40B4-BE49-F238E27FC236}">
                    <a16:creationId xmlns:a16="http://schemas.microsoft.com/office/drawing/2014/main" id="{C2712335-C02C-4F56-BBD2-2406453C6A21}"/>
                  </a:ext>
                </a:extLst>
              </p:cNvPr>
              <p:cNvCxnSpPr>
                <a:cxnSpLocks/>
                <a:stCxn id="34" idx="6"/>
              </p:cNvCxnSpPr>
              <p:nvPr/>
            </p:nvCxnSpPr>
            <p:spPr>
              <a:xfrm>
                <a:off x="7346950" y="3757772"/>
                <a:ext cx="1235242" cy="706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" name="Textfeld 41">
                <a:extLst>
                  <a:ext uri="{FF2B5EF4-FFF2-40B4-BE49-F238E27FC236}">
                    <a16:creationId xmlns:a16="http://schemas.microsoft.com/office/drawing/2014/main" id="{29B9E2BB-20DD-4082-B64C-65D65F351DC9}"/>
                  </a:ext>
                </a:extLst>
              </p:cNvPr>
              <p:cNvSpPr txBox="1"/>
              <p:nvPr/>
            </p:nvSpPr>
            <p:spPr>
              <a:xfrm>
                <a:off x="8540597" y="3585066"/>
                <a:ext cx="3385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dirty="0"/>
                  <a:t>Y</a:t>
                </a:r>
              </a:p>
            </p:txBody>
          </p:sp>
          <p:cxnSp>
            <p:nvCxnSpPr>
              <p:cNvPr id="45" name="Gerade Verbindung mit Pfeil 44">
                <a:extLst>
                  <a:ext uri="{FF2B5EF4-FFF2-40B4-BE49-F238E27FC236}">
                    <a16:creationId xmlns:a16="http://schemas.microsoft.com/office/drawing/2014/main" id="{C0A136CD-F0B5-4ECD-8086-50760E0DE53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54292" y="4670948"/>
                <a:ext cx="1638776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Textfeld 45">
                <a:extLst>
                  <a:ext uri="{FF2B5EF4-FFF2-40B4-BE49-F238E27FC236}">
                    <a16:creationId xmlns:a16="http://schemas.microsoft.com/office/drawing/2014/main" id="{BDE6FF44-2818-4018-8AAA-267859E09982}"/>
                  </a:ext>
                </a:extLst>
              </p:cNvPr>
              <p:cNvSpPr txBox="1"/>
              <p:nvPr/>
            </p:nvSpPr>
            <p:spPr>
              <a:xfrm>
                <a:off x="2911045" y="4486282"/>
                <a:ext cx="53102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 err="1"/>
                  <a:t>X</a:t>
                </a:r>
                <a:r>
                  <a:rPr lang="de-DE" baseline="-25000" dirty="0" err="1"/>
                  <a:t>n</a:t>
                </a:r>
                <a:endParaRPr lang="de-DE" baseline="-25000" dirty="0"/>
              </a:p>
            </p:txBody>
          </p:sp>
          <p:sp>
            <p:nvSpPr>
              <p:cNvPr id="48" name="Textfeld 47">
                <a:extLst>
                  <a:ext uri="{FF2B5EF4-FFF2-40B4-BE49-F238E27FC236}">
                    <a16:creationId xmlns:a16="http://schemas.microsoft.com/office/drawing/2014/main" id="{186F39CC-29A7-4C9F-9AFE-EC8C52C4FBBB}"/>
                  </a:ext>
                </a:extLst>
              </p:cNvPr>
              <p:cNvSpPr txBox="1"/>
              <p:nvPr/>
            </p:nvSpPr>
            <p:spPr>
              <a:xfrm>
                <a:off x="4192439" y="4276375"/>
                <a:ext cx="70693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 err="1"/>
                  <a:t>w</a:t>
                </a:r>
                <a:r>
                  <a:rPr lang="de-DE" baseline="-25000" dirty="0" err="1"/>
                  <a:t>n</a:t>
                </a:r>
                <a:endParaRPr lang="de-DE" baseline="-25000" dirty="0"/>
              </a:p>
            </p:txBody>
          </p:sp>
          <p:sp>
            <p:nvSpPr>
              <p:cNvPr id="49" name="Textfeld 48">
                <a:extLst>
                  <a:ext uri="{FF2B5EF4-FFF2-40B4-BE49-F238E27FC236}">
                    <a16:creationId xmlns:a16="http://schemas.microsoft.com/office/drawing/2014/main" id="{F858871F-F2CE-46C9-A60B-B68A81841069}"/>
                  </a:ext>
                </a:extLst>
              </p:cNvPr>
              <p:cNvSpPr txBox="1"/>
              <p:nvPr/>
            </p:nvSpPr>
            <p:spPr>
              <a:xfrm>
                <a:off x="4029807" y="3769732"/>
                <a:ext cx="41549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/>
                  <a:t>…</a:t>
                </a:r>
                <a:endParaRPr lang="de-DE" baseline="-25000" dirty="0"/>
              </a:p>
            </p:txBody>
          </p:sp>
        </p:grpSp>
        <p:sp>
          <p:nvSpPr>
            <p:cNvPr id="31" name="Geschweifte Klammer rechts 30">
              <a:extLst>
                <a:ext uri="{FF2B5EF4-FFF2-40B4-BE49-F238E27FC236}">
                  <a16:creationId xmlns:a16="http://schemas.microsoft.com/office/drawing/2014/main" id="{307C25A1-07F6-42FA-BF65-E3BB39649234}"/>
                </a:ext>
              </a:extLst>
            </p:cNvPr>
            <p:cNvSpPr/>
            <p:nvPr/>
          </p:nvSpPr>
          <p:spPr>
            <a:xfrm rot="16200000">
              <a:off x="6564290" y="1192178"/>
              <a:ext cx="391886" cy="2133602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3" name="Textfeld 32">
              <a:extLst>
                <a:ext uri="{FF2B5EF4-FFF2-40B4-BE49-F238E27FC236}">
                  <a16:creationId xmlns:a16="http://schemas.microsoft.com/office/drawing/2014/main" id="{CCC60BE2-CB75-47D7-95C7-76049333BCB7}"/>
                </a:ext>
              </a:extLst>
            </p:cNvPr>
            <p:cNvSpPr txBox="1"/>
            <p:nvPr/>
          </p:nvSpPr>
          <p:spPr>
            <a:xfrm>
              <a:off x="6456303" y="1676721"/>
              <a:ext cx="6078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p(x)</a:t>
              </a:r>
            </a:p>
          </p:txBody>
        </p:sp>
      </p:grp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2A2E9981-2CF9-400E-833F-D6F9F13ACF12}"/>
              </a:ext>
            </a:extLst>
          </p:cNvPr>
          <p:cNvGrpSpPr/>
          <p:nvPr/>
        </p:nvGrpSpPr>
        <p:grpSpPr>
          <a:xfrm>
            <a:off x="3265714" y="5147886"/>
            <a:ext cx="3499323" cy="1600835"/>
            <a:chOff x="3265714" y="5147886"/>
            <a:chExt cx="3499323" cy="1600835"/>
          </a:xfrm>
        </p:grpSpPr>
        <p:grpSp>
          <p:nvGrpSpPr>
            <p:cNvPr id="7" name="Gruppieren 6">
              <a:extLst>
                <a:ext uri="{FF2B5EF4-FFF2-40B4-BE49-F238E27FC236}">
                  <a16:creationId xmlns:a16="http://schemas.microsoft.com/office/drawing/2014/main" id="{07DA539E-B5E8-45CF-8104-434DC7360F1E}"/>
                </a:ext>
              </a:extLst>
            </p:cNvPr>
            <p:cNvGrpSpPr/>
            <p:nvPr/>
          </p:nvGrpSpPr>
          <p:grpSpPr>
            <a:xfrm>
              <a:off x="4382683" y="5147886"/>
              <a:ext cx="2382354" cy="1600835"/>
              <a:chOff x="3682907" y="5075712"/>
              <a:chExt cx="2451789" cy="1603974"/>
            </a:xfrm>
          </p:grpSpPr>
          <p:pic>
            <p:nvPicPr>
              <p:cNvPr id="24" name="Picture 12">
                <a:extLst>
                  <a:ext uri="{FF2B5EF4-FFF2-40B4-BE49-F238E27FC236}">
                    <a16:creationId xmlns:a16="http://schemas.microsoft.com/office/drawing/2014/main" id="{AF1F49E8-1ABA-4831-BF50-F37B2F9237F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181" b="9217"/>
              <a:stretch/>
            </p:blipFill>
            <p:spPr bwMode="auto">
              <a:xfrm>
                <a:off x="3682907" y="5075712"/>
                <a:ext cx="2451789" cy="160397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25" name="Gerader Verbinder 24">
                <a:extLst>
                  <a:ext uri="{FF2B5EF4-FFF2-40B4-BE49-F238E27FC236}">
                    <a16:creationId xmlns:a16="http://schemas.microsoft.com/office/drawing/2014/main" id="{06D65518-4D35-4F9B-8810-0E14BD1938F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873500" y="5200695"/>
                <a:ext cx="1981909" cy="129218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Pfeil: nach rechts 8">
              <a:extLst>
                <a:ext uri="{FF2B5EF4-FFF2-40B4-BE49-F238E27FC236}">
                  <a16:creationId xmlns:a16="http://schemas.microsoft.com/office/drawing/2014/main" id="{6D3F6C57-5A82-46E0-B94C-882CC6D257F4}"/>
                </a:ext>
              </a:extLst>
            </p:cNvPr>
            <p:cNvSpPr/>
            <p:nvPr/>
          </p:nvSpPr>
          <p:spPr>
            <a:xfrm>
              <a:off x="3265714" y="5517218"/>
              <a:ext cx="1018384" cy="66586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feld 49">
                <a:extLst>
                  <a:ext uri="{FF2B5EF4-FFF2-40B4-BE49-F238E27FC236}">
                    <a16:creationId xmlns:a16="http://schemas.microsoft.com/office/drawing/2014/main" id="{C7CB38EB-C4F7-4456-BE6D-B47992832A37}"/>
                  </a:ext>
                </a:extLst>
              </p:cNvPr>
              <p:cNvSpPr txBox="1"/>
              <p:nvPr/>
            </p:nvSpPr>
            <p:spPr>
              <a:xfrm>
                <a:off x="7191920" y="1671299"/>
                <a:ext cx="4324774" cy="7562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de-DE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de-DE" i="1" baseline="-2500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de-DE" i="1" baseline="-2500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, …, 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𝑤𝑛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r>
                        <a:rPr lang="de-DE" i="1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de-DE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dirty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de-DE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de-DE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i="1" dirty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de-DE" i="1" dirty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i="1" dirty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de-DE" i="1" dirty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50" name="Textfeld 49">
                <a:extLst>
                  <a:ext uri="{FF2B5EF4-FFF2-40B4-BE49-F238E27FC236}">
                    <a16:creationId xmlns:a16="http://schemas.microsoft.com/office/drawing/2014/main" id="{C7CB38EB-C4F7-4456-BE6D-B47992832A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1920" y="1671299"/>
                <a:ext cx="4324774" cy="75623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04166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9A89B63-0DFA-4ABA-A268-29698C051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000" dirty="0"/>
              <a:t>Das Single Layer </a:t>
            </a:r>
            <a:r>
              <a:rPr lang="de-DE" sz="4000" dirty="0" err="1"/>
              <a:t>Perceptron</a:t>
            </a:r>
            <a:endParaRPr lang="de-DE" sz="4000" dirty="0"/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0E3D9C58-524F-44BC-8AF2-42039FE07104}"/>
              </a:ext>
            </a:extLst>
          </p:cNvPr>
          <p:cNvSpPr txBox="1"/>
          <p:nvPr/>
        </p:nvSpPr>
        <p:spPr>
          <a:xfrm>
            <a:off x="7137666" y="2484119"/>
            <a:ext cx="4089581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/>
              <a:t>Das </a:t>
            </a:r>
            <a:r>
              <a:rPr lang="de-DE" sz="2400" b="1" dirty="0" err="1"/>
              <a:t>Gradientenverfahren</a:t>
            </a:r>
            <a:endParaRPr lang="de-DE" sz="2400" b="1" dirty="0"/>
          </a:p>
          <a:p>
            <a:endParaRPr lang="de-DE" dirty="0"/>
          </a:p>
          <a:p>
            <a:pPr marL="285750" indent="-285750">
              <a:buFontTx/>
              <a:buChar char="-"/>
            </a:pPr>
            <a:r>
              <a:rPr lang="de-DE" dirty="0"/>
              <a:t>Iterativer Algorithmus, um </a:t>
            </a:r>
            <a:br>
              <a:rPr lang="de-DE" dirty="0"/>
            </a:br>
            <a:r>
              <a:rPr lang="de-DE" dirty="0"/>
              <a:t>differenzierbare Funktion zu </a:t>
            </a:r>
            <a:br>
              <a:rPr lang="de-DE" dirty="0"/>
            </a:br>
            <a:r>
              <a:rPr lang="de-DE" dirty="0"/>
              <a:t>minimieren</a:t>
            </a:r>
          </a:p>
          <a:p>
            <a:pPr marL="285750" indent="-285750">
              <a:buFontTx/>
              <a:buChar char="-"/>
            </a:pPr>
            <a:r>
              <a:rPr lang="de-DE" dirty="0"/>
              <a:t>Hilfsmittel, um Fehlerfunktion zu </a:t>
            </a:r>
            <a:br>
              <a:rPr lang="de-DE" dirty="0"/>
            </a:br>
            <a:r>
              <a:rPr lang="de-DE" dirty="0"/>
              <a:t>optimieren</a:t>
            </a:r>
          </a:p>
        </p:txBody>
      </p:sp>
      <p:grpSp>
        <p:nvGrpSpPr>
          <p:cNvPr id="29" name="Gruppieren 28">
            <a:extLst>
              <a:ext uri="{FF2B5EF4-FFF2-40B4-BE49-F238E27FC236}">
                <a16:creationId xmlns:a16="http://schemas.microsoft.com/office/drawing/2014/main" id="{56C17E33-A3C5-43CD-9C6E-2B2FAF0E16E1}"/>
              </a:ext>
            </a:extLst>
          </p:cNvPr>
          <p:cNvGrpSpPr/>
          <p:nvPr/>
        </p:nvGrpSpPr>
        <p:grpSpPr>
          <a:xfrm>
            <a:off x="801883" y="1657305"/>
            <a:ext cx="5968106" cy="3318005"/>
            <a:chOff x="3575279" y="1676721"/>
            <a:chExt cx="5968106" cy="3318005"/>
          </a:xfrm>
        </p:grpSpPr>
        <p:grpSp>
          <p:nvGrpSpPr>
            <p:cNvPr id="30" name="Gruppieren 29">
              <a:extLst>
                <a:ext uri="{FF2B5EF4-FFF2-40B4-BE49-F238E27FC236}">
                  <a16:creationId xmlns:a16="http://schemas.microsoft.com/office/drawing/2014/main" id="{922D834F-A957-4C1F-9469-66B79ED90FF8}"/>
                </a:ext>
              </a:extLst>
            </p:cNvPr>
            <p:cNvGrpSpPr/>
            <p:nvPr/>
          </p:nvGrpSpPr>
          <p:grpSpPr>
            <a:xfrm>
              <a:off x="3575279" y="2550299"/>
              <a:ext cx="5968106" cy="2444427"/>
              <a:chOff x="2911045" y="2533046"/>
              <a:chExt cx="5968106" cy="2444427"/>
            </a:xfrm>
          </p:grpSpPr>
          <p:sp>
            <p:nvSpPr>
              <p:cNvPr id="34" name="Flussdiagramm: Verbinder 33">
                <a:extLst>
                  <a:ext uri="{FF2B5EF4-FFF2-40B4-BE49-F238E27FC236}">
                    <a16:creationId xmlns:a16="http://schemas.microsoft.com/office/drawing/2014/main" id="{1D08CBDC-2F7A-40CF-88D4-453CC1652E2A}"/>
                  </a:ext>
                </a:extLst>
              </p:cNvPr>
              <p:cNvSpPr/>
              <p:nvPr/>
            </p:nvSpPr>
            <p:spPr>
              <a:xfrm>
                <a:off x="4845049" y="2538071"/>
                <a:ext cx="2501901" cy="2439402"/>
              </a:xfrm>
              <a:prstGeom prst="flowChartConnector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tx2"/>
                    </a:solidFill>
                  </a:rPr>
                  <a:t>z = X</a:t>
                </a:r>
                <a:r>
                  <a:rPr lang="de-DE" baseline="-25000" dirty="0">
                    <a:solidFill>
                      <a:schemeClr val="tx2"/>
                    </a:solidFill>
                  </a:rPr>
                  <a:t>1</a:t>
                </a:r>
                <a:r>
                  <a:rPr lang="de-DE" dirty="0">
                    <a:solidFill>
                      <a:schemeClr val="tx2"/>
                    </a:solidFill>
                  </a:rPr>
                  <a:t>*w</a:t>
                </a:r>
                <a:r>
                  <a:rPr lang="de-DE" baseline="-25000" dirty="0">
                    <a:solidFill>
                      <a:schemeClr val="tx2"/>
                    </a:solidFill>
                  </a:rPr>
                  <a:t>1</a:t>
                </a:r>
                <a:r>
                  <a:rPr lang="de-DE" dirty="0">
                    <a:solidFill>
                      <a:schemeClr val="tx2"/>
                    </a:solidFill>
                  </a:rPr>
                  <a:t> + X</a:t>
                </a:r>
                <a:r>
                  <a:rPr lang="de-DE" baseline="-25000" dirty="0">
                    <a:solidFill>
                      <a:schemeClr val="tx2"/>
                    </a:solidFill>
                  </a:rPr>
                  <a:t>2</a:t>
                </a:r>
                <a:r>
                  <a:rPr lang="de-DE" dirty="0">
                    <a:solidFill>
                      <a:schemeClr val="tx2"/>
                    </a:solidFill>
                  </a:rPr>
                  <a:t>*w</a:t>
                </a:r>
                <a:r>
                  <a:rPr lang="de-DE" baseline="-25000" dirty="0">
                    <a:solidFill>
                      <a:schemeClr val="tx2"/>
                    </a:solidFill>
                  </a:rPr>
                  <a:t>2</a:t>
                </a:r>
                <a:r>
                  <a:rPr lang="de-DE" dirty="0">
                    <a:solidFill>
                      <a:schemeClr val="tx2"/>
                    </a:solidFill>
                  </a:rPr>
                  <a:t> + … + </a:t>
                </a:r>
                <a:r>
                  <a:rPr lang="de-DE" dirty="0" err="1">
                    <a:solidFill>
                      <a:schemeClr val="tx2"/>
                    </a:solidFill>
                  </a:rPr>
                  <a:t>X</a:t>
                </a:r>
                <a:r>
                  <a:rPr lang="de-DE" baseline="-25000" dirty="0" err="1">
                    <a:solidFill>
                      <a:schemeClr val="tx2"/>
                    </a:solidFill>
                  </a:rPr>
                  <a:t>n</a:t>
                </a:r>
                <a:r>
                  <a:rPr lang="de-DE" dirty="0">
                    <a:solidFill>
                      <a:schemeClr val="tx2"/>
                    </a:solidFill>
                  </a:rPr>
                  <a:t>*</a:t>
                </a:r>
                <a:r>
                  <a:rPr lang="de-DE" dirty="0" err="1">
                    <a:solidFill>
                      <a:schemeClr val="tx2"/>
                    </a:solidFill>
                  </a:rPr>
                  <a:t>w</a:t>
                </a:r>
                <a:r>
                  <a:rPr lang="de-DE" baseline="-25000" dirty="0" err="1">
                    <a:solidFill>
                      <a:schemeClr val="tx2"/>
                    </a:solidFill>
                  </a:rPr>
                  <a:t>n</a:t>
                </a:r>
                <a:r>
                  <a:rPr lang="de-DE" dirty="0">
                    <a:solidFill>
                      <a:schemeClr val="tx2"/>
                    </a:solidFill>
                  </a:rPr>
                  <a:t> + b</a:t>
                </a:r>
                <a:br>
                  <a:rPr lang="de-DE" dirty="0">
                    <a:solidFill>
                      <a:schemeClr val="tx2"/>
                    </a:solidFill>
                  </a:rPr>
                </a:br>
                <a:endParaRPr lang="de-DE" dirty="0">
                  <a:solidFill>
                    <a:schemeClr val="tx2"/>
                  </a:solidFill>
                </a:endParaRPr>
              </a:p>
              <a:p>
                <a:pPr algn="ctr"/>
                <a:r>
                  <a:rPr lang="de-DE" dirty="0">
                    <a:solidFill>
                      <a:schemeClr val="tx2"/>
                    </a:solidFill>
                  </a:rPr>
                  <a:t>Y = z</a:t>
                </a:r>
              </a:p>
            </p:txBody>
          </p:sp>
          <p:cxnSp>
            <p:nvCxnSpPr>
              <p:cNvPr id="35" name="Gerade Verbindung mit Pfeil 34">
                <a:extLst>
                  <a:ext uri="{FF2B5EF4-FFF2-40B4-BE49-F238E27FC236}">
                    <a16:creationId xmlns:a16="http://schemas.microsoft.com/office/drawing/2014/main" id="{FB9385C3-109F-445F-9E6D-1D566206D618}"/>
                  </a:ext>
                </a:extLst>
              </p:cNvPr>
              <p:cNvCxnSpPr>
                <a:cxnSpLocks/>
                <a:endCxn id="34" idx="1"/>
              </p:cNvCxnSpPr>
              <p:nvPr/>
            </p:nvCxnSpPr>
            <p:spPr>
              <a:xfrm>
                <a:off x="3544971" y="2895313"/>
                <a:ext cx="1666473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Gerade Verbindung mit Pfeil 35">
                <a:extLst>
                  <a:ext uri="{FF2B5EF4-FFF2-40B4-BE49-F238E27FC236}">
                    <a16:creationId xmlns:a16="http://schemas.microsoft.com/office/drawing/2014/main" id="{66267ED6-3028-454C-ADF5-CFE9C993018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44971" y="3629436"/>
                <a:ext cx="1300078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Textfeld 36">
                <a:extLst>
                  <a:ext uri="{FF2B5EF4-FFF2-40B4-BE49-F238E27FC236}">
                    <a16:creationId xmlns:a16="http://schemas.microsoft.com/office/drawing/2014/main" id="{8B672BE0-3AFC-4161-9E24-AE69DCE5039B}"/>
                  </a:ext>
                </a:extLst>
              </p:cNvPr>
              <p:cNvSpPr txBox="1"/>
              <p:nvPr/>
            </p:nvSpPr>
            <p:spPr>
              <a:xfrm>
                <a:off x="2940859" y="2710647"/>
                <a:ext cx="43633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/>
                  <a:t>X</a:t>
                </a:r>
                <a:r>
                  <a:rPr lang="de-DE" baseline="-25000" dirty="0"/>
                  <a:t>1</a:t>
                </a:r>
              </a:p>
            </p:txBody>
          </p:sp>
          <p:sp>
            <p:nvSpPr>
              <p:cNvPr id="38" name="Textfeld 37">
                <a:extLst>
                  <a:ext uri="{FF2B5EF4-FFF2-40B4-BE49-F238E27FC236}">
                    <a16:creationId xmlns:a16="http://schemas.microsoft.com/office/drawing/2014/main" id="{BD9AD85C-F772-47FF-8AD5-9E01BB092903}"/>
                  </a:ext>
                </a:extLst>
              </p:cNvPr>
              <p:cNvSpPr txBox="1"/>
              <p:nvPr/>
            </p:nvSpPr>
            <p:spPr>
              <a:xfrm>
                <a:off x="2940859" y="3444770"/>
                <a:ext cx="43633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/>
                  <a:t>X</a:t>
                </a:r>
                <a:r>
                  <a:rPr lang="de-DE" baseline="-25000" dirty="0"/>
                  <a:t>2</a:t>
                </a:r>
              </a:p>
            </p:txBody>
          </p:sp>
          <p:sp>
            <p:nvSpPr>
              <p:cNvPr id="39" name="Textfeld 38">
                <a:extLst>
                  <a:ext uri="{FF2B5EF4-FFF2-40B4-BE49-F238E27FC236}">
                    <a16:creationId xmlns:a16="http://schemas.microsoft.com/office/drawing/2014/main" id="{E80D13F3-BB6D-4495-87C6-E231A3CF92F5}"/>
                  </a:ext>
                </a:extLst>
              </p:cNvPr>
              <p:cNvSpPr txBox="1"/>
              <p:nvPr/>
            </p:nvSpPr>
            <p:spPr>
              <a:xfrm>
                <a:off x="4017479" y="2533046"/>
                <a:ext cx="50045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/>
                  <a:t>w</a:t>
                </a:r>
                <a:r>
                  <a:rPr lang="de-DE" baseline="-25000" dirty="0"/>
                  <a:t>1</a:t>
                </a:r>
              </a:p>
            </p:txBody>
          </p:sp>
          <p:sp>
            <p:nvSpPr>
              <p:cNvPr id="40" name="Textfeld 39">
                <a:extLst>
                  <a:ext uri="{FF2B5EF4-FFF2-40B4-BE49-F238E27FC236}">
                    <a16:creationId xmlns:a16="http://schemas.microsoft.com/office/drawing/2014/main" id="{9AA6C948-5F4C-4C36-BF2D-D745EF911E64}"/>
                  </a:ext>
                </a:extLst>
              </p:cNvPr>
              <p:cNvSpPr txBox="1"/>
              <p:nvPr/>
            </p:nvSpPr>
            <p:spPr>
              <a:xfrm>
                <a:off x="4017479" y="3267168"/>
                <a:ext cx="50045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/>
                  <a:t>w</a:t>
                </a:r>
                <a:r>
                  <a:rPr lang="de-DE" baseline="-25000" dirty="0"/>
                  <a:t>2</a:t>
                </a:r>
              </a:p>
            </p:txBody>
          </p:sp>
          <p:cxnSp>
            <p:nvCxnSpPr>
              <p:cNvPr id="41" name="Gerade Verbindung mit Pfeil 40">
                <a:extLst>
                  <a:ext uri="{FF2B5EF4-FFF2-40B4-BE49-F238E27FC236}">
                    <a16:creationId xmlns:a16="http://schemas.microsoft.com/office/drawing/2014/main" id="{C2712335-C02C-4F56-BBD2-2406453C6A21}"/>
                  </a:ext>
                </a:extLst>
              </p:cNvPr>
              <p:cNvCxnSpPr>
                <a:cxnSpLocks/>
                <a:stCxn id="34" idx="6"/>
              </p:cNvCxnSpPr>
              <p:nvPr/>
            </p:nvCxnSpPr>
            <p:spPr>
              <a:xfrm>
                <a:off x="7346950" y="3757772"/>
                <a:ext cx="1235242" cy="706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" name="Textfeld 41">
                <a:extLst>
                  <a:ext uri="{FF2B5EF4-FFF2-40B4-BE49-F238E27FC236}">
                    <a16:creationId xmlns:a16="http://schemas.microsoft.com/office/drawing/2014/main" id="{29B9E2BB-20DD-4082-B64C-65D65F351DC9}"/>
                  </a:ext>
                </a:extLst>
              </p:cNvPr>
              <p:cNvSpPr txBox="1"/>
              <p:nvPr/>
            </p:nvSpPr>
            <p:spPr>
              <a:xfrm>
                <a:off x="8540597" y="3585066"/>
                <a:ext cx="3385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dirty="0"/>
                  <a:t>Y</a:t>
                </a:r>
              </a:p>
            </p:txBody>
          </p:sp>
          <p:cxnSp>
            <p:nvCxnSpPr>
              <p:cNvPr id="45" name="Gerade Verbindung mit Pfeil 44">
                <a:extLst>
                  <a:ext uri="{FF2B5EF4-FFF2-40B4-BE49-F238E27FC236}">
                    <a16:creationId xmlns:a16="http://schemas.microsoft.com/office/drawing/2014/main" id="{C0A136CD-F0B5-4ECD-8086-50760E0DE53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54292" y="4670948"/>
                <a:ext cx="1638776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Textfeld 45">
                <a:extLst>
                  <a:ext uri="{FF2B5EF4-FFF2-40B4-BE49-F238E27FC236}">
                    <a16:creationId xmlns:a16="http://schemas.microsoft.com/office/drawing/2014/main" id="{BDE6FF44-2818-4018-8AAA-267859E09982}"/>
                  </a:ext>
                </a:extLst>
              </p:cNvPr>
              <p:cNvSpPr txBox="1"/>
              <p:nvPr/>
            </p:nvSpPr>
            <p:spPr>
              <a:xfrm>
                <a:off x="2911045" y="4486282"/>
                <a:ext cx="53102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 err="1"/>
                  <a:t>X</a:t>
                </a:r>
                <a:r>
                  <a:rPr lang="de-DE" baseline="-25000" dirty="0" err="1"/>
                  <a:t>n</a:t>
                </a:r>
                <a:endParaRPr lang="de-DE" baseline="-25000" dirty="0"/>
              </a:p>
            </p:txBody>
          </p:sp>
          <p:sp>
            <p:nvSpPr>
              <p:cNvPr id="48" name="Textfeld 47">
                <a:extLst>
                  <a:ext uri="{FF2B5EF4-FFF2-40B4-BE49-F238E27FC236}">
                    <a16:creationId xmlns:a16="http://schemas.microsoft.com/office/drawing/2014/main" id="{186F39CC-29A7-4C9F-9AFE-EC8C52C4FBBB}"/>
                  </a:ext>
                </a:extLst>
              </p:cNvPr>
              <p:cNvSpPr txBox="1"/>
              <p:nvPr/>
            </p:nvSpPr>
            <p:spPr>
              <a:xfrm>
                <a:off x="4192439" y="4276375"/>
                <a:ext cx="70693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 err="1"/>
                  <a:t>w</a:t>
                </a:r>
                <a:r>
                  <a:rPr lang="de-DE" baseline="-25000" dirty="0" err="1"/>
                  <a:t>n</a:t>
                </a:r>
                <a:endParaRPr lang="de-DE" baseline="-25000" dirty="0"/>
              </a:p>
            </p:txBody>
          </p:sp>
          <p:sp>
            <p:nvSpPr>
              <p:cNvPr id="49" name="Textfeld 48">
                <a:extLst>
                  <a:ext uri="{FF2B5EF4-FFF2-40B4-BE49-F238E27FC236}">
                    <a16:creationId xmlns:a16="http://schemas.microsoft.com/office/drawing/2014/main" id="{F858871F-F2CE-46C9-A60B-B68A81841069}"/>
                  </a:ext>
                </a:extLst>
              </p:cNvPr>
              <p:cNvSpPr txBox="1"/>
              <p:nvPr/>
            </p:nvSpPr>
            <p:spPr>
              <a:xfrm>
                <a:off x="4029807" y="3769732"/>
                <a:ext cx="41549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/>
                  <a:t>…</a:t>
                </a:r>
                <a:endParaRPr lang="de-DE" baseline="-25000" dirty="0"/>
              </a:p>
            </p:txBody>
          </p:sp>
        </p:grpSp>
        <p:sp>
          <p:nvSpPr>
            <p:cNvPr id="31" name="Geschweifte Klammer rechts 30">
              <a:extLst>
                <a:ext uri="{FF2B5EF4-FFF2-40B4-BE49-F238E27FC236}">
                  <a16:creationId xmlns:a16="http://schemas.microsoft.com/office/drawing/2014/main" id="{307C25A1-07F6-42FA-BF65-E3BB39649234}"/>
                </a:ext>
              </a:extLst>
            </p:cNvPr>
            <p:cNvSpPr/>
            <p:nvPr/>
          </p:nvSpPr>
          <p:spPr>
            <a:xfrm rot="16200000">
              <a:off x="6564290" y="1192178"/>
              <a:ext cx="391886" cy="2133602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3" name="Textfeld 32">
              <a:extLst>
                <a:ext uri="{FF2B5EF4-FFF2-40B4-BE49-F238E27FC236}">
                  <a16:creationId xmlns:a16="http://schemas.microsoft.com/office/drawing/2014/main" id="{CCC60BE2-CB75-47D7-95C7-76049333BCB7}"/>
                </a:ext>
              </a:extLst>
            </p:cNvPr>
            <p:cNvSpPr txBox="1"/>
            <p:nvPr/>
          </p:nvSpPr>
          <p:spPr>
            <a:xfrm>
              <a:off x="6456303" y="1676721"/>
              <a:ext cx="6078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p(x)</a:t>
              </a:r>
            </a:p>
          </p:txBody>
        </p:sp>
      </p:grp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EE00BCCA-43F6-4F12-A92A-96F13F072392}"/>
              </a:ext>
            </a:extLst>
          </p:cNvPr>
          <p:cNvGrpSpPr/>
          <p:nvPr/>
        </p:nvGrpSpPr>
        <p:grpSpPr>
          <a:xfrm>
            <a:off x="1961229" y="4881936"/>
            <a:ext cx="1510931" cy="901232"/>
            <a:chOff x="1961229" y="4881936"/>
            <a:chExt cx="1510931" cy="901232"/>
          </a:xfrm>
        </p:grpSpPr>
        <p:cxnSp>
          <p:nvCxnSpPr>
            <p:cNvPr id="44" name="Gerade Verbindung mit Pfeil 43">
              <a:extLst>
                <a:ext uri="{FF2B5EF4-FFF2-40B4-BE49-F238E27FC236}">
                  <a16:creationId xmlns:a16="http://schemas.microsoft.com/office/drawing/2014/main" id="{D351BE8F-27EC-43B4-A511-4A0A314F59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61229" y="4881936"/>
              <a:ext cx="1510931" cy="90123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feld 46">
              <a:extLst>
                <a:ext uri="{FF2B5EF4-FFF2-40B4-BE49-F238E27FC236}">
                  <a16:creationId xmlns:a16="http://schemas.microsoft.com/office/drawing/2014/main" id="{31DF0AED-8BF5-438C-8DAD-BD441A1E626D}"/>
                </a:ext>
              </a:extLst>
            </p:cNvPr>
            <p:cNvSpPr txBox="1"/>
            <p:nvPr/>
          </p:nvSpPr>
          <p:spPr>
            <a:xfrm>
              <a:off x="2202562" y="5147886"/>
              <a:ext cx="3385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b</a:t>
              </a:r>
            </a:p>
          </p:txBody>
        </p:sp>
      </p:grp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2A2E9981-2CF9-400E-833F-D6F9F13ACF12}"/>
              </a:ext>
            </a:extLst>
          </p:cNvPr>
          <p:cNvGrpSpPr/>
          <p:nvPr/>
        </p:nvGrpSpPr>
        <p:grpSpPr>
          <a:xfrm>
            <a:off x="3265714" y="5147886"/>
            <a:ext cx="3499323" cy="1600835"/>
            <a:chOff x="3265714" y="5147886"/>
            <a:chExt cx="3499323" cy="1600835"/>
          </a:xfrm>
        </p:grpSpPr>
        <p:grpSp>
          <p:nvGrpSpPr>
            <p:cNvPr id="7" name="Gruppieren 6">
              <a:extLst>
                <a:ext uri="{FF2B5EF4-FFF2-40B4-BE49-F238E27FC236}">
                  <a16:creationId xmlns:a16="http://schemas.microsoft.com/office/drawing/2014/main" id="{07DA539E-B5E8-45CF-8104-434DC7360F1E}"/>
                </a:ext>
              </a:extLst>
            </p:cNvPr>
            <p:cNvGrpSpPr/>
            <p:nvPr/>
          </p:nvGrpSpPr>
          <p:grpSpPr>
            <a:xfrm>
              <a:off x="4382683" y="5147886"/>
              <a:ext cx="2382354" cy="1600835"/>
              <a:chOff x="3682907" y="5075712"/>
              <a:chExt cx="2451789" cy="1603974"/>
            </a:xfrm>
          </p:grpSpPr>
          <p:pic>
            <p:nvPicPr>
              <p:cNvPr id="24" name="Picture 12">
                <a:extLst>
                  <a:ext uri="{FF2B5EF4-FFF2-40B4-BE49-F238E27FC236}">
                    <a16:creationId xmlns:a16="http://schemas.microsoft.com/office/drawing/2014/main" id="{AF1F49E8-1ABA-4831-BF50-F37B2F9237F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181" b="9217"/>
              <a:stretch/>
            </p:blipFill>
            <p:spPr bwMode="auto">
              <a:xfrm>
                <a:off x="3682907" y="5075712"/>
                <a:ext cx="2451789" cy="160397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25" name="Gerader Verbinder 24">
                <a:extLst>
                  <a:ext uri="{FF2B5EF4-FFF2-40B4-BE49-F238E27FC236}">
                    <a16:creationId xmlns:a16="http://schemas.microsoft.com/office/drawing/2014/main" id="{06D65518-4D35-4F9B-8810-0E14BD1938F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873500" y="5200695"/>
                <a:ext cx="1981909" cy="129218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Pfeil: nach rechts 8">
              <a:extLst>
                <a:ext uri="{FF2B5EF4-FFF2-40B4-BE49-F238E27FC236}">
                  <a16:creationId xmlns:a16="http://schemas.microsoft.com/office/drawing/2014/main" id="{6D3F6C57-5A82-46E0-B94C-882CC6D257F4}"/>
                </a:ext>
              </a:extLst>
            </p:cNvPr>
            <p:cNvSpPr/>
            <p:nvPr/>
          </p:nvSpPr>
          <p:spPr>
            <a:xfrm>
              <a:off x="3265714" y="5517218"/>
              <a:ext cx="1018384" cy="66586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feld 42">
                <a:extLst>
                  <a:ext uri="{FF2B5EF4-FFF2-40B4-BE49-F238E27FC236}">
                    <a16:creationId xmlns:a16="http://schemas.microsoft.com/office/drawing/2014/main" id="{066FBE2A-9079-420B-AE1E-8913F2D3A718}"/>
                  </a:ext>
                </a:extLst>
              </p:cNvPr>
              <p:cNvSpPr txBox="1"/>
              <p:nvPr/>
            </p:nvSpPr>
            <p:spPr>
              <a:xfrm>
                <a:off x="7191920" y="1671299"/>
                <a:ext cx="4586320" cy="7562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de-DE" i="1" baseline="-2500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de-DE" i="1" baseline="-2500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, …, 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𝑤𝑛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r>
                        <a:rPr lang="de-DE" i="1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de-DE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dirty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de-DE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de-DE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i="1" dirty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de-DE" i="1" dirty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i="1" dirty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de-DE" i="1" dirty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43" name="Textfeld 42">
                <a:extLst>
                  <a:ext uri="{FF2B5EF4-FFF2-40B4-BE49-F238E27FC236}">
                    <a16:creationId xmlns:a16="http://schemas.microsoft.com/office/drawing/2014/main" id="{066FBE2A-9079-420B-AE1E-8913F2D3A7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1920" y="1671299"/>
                <a:ext cx="4586320" cy="75623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98838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9A89B63-0DFA-4ABA-A268-29698C051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000" dirty="0"/>
              <a:t>Das Single Layer </a:t>
            </a:r>
            <a:r>
              <a:rPr lang="de-DE" sz="4000" dirty="0" err="1"/>
              <a:t>Perceptron</a:t>
            </a:r>
            <a:endParaRPr lang="de-DE" sz="4000" dirty="0"/>
          </a:p>
        </p:txBody>
      </p: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482DD7B2-68D0-4207-A2BD-3E75D04FFFA5}"/>
              </a:ext>
            </a:extLst>
          </p:cNvPr>
          <p:cNvGrpSpPr/>
          <p:nvPr/>
        </p:nvGrpSpPr>
        <p:grpSpPr>
          <a:xfrm>
            <a:off x="3308605" y="1515411"/>
            <a:ext cx="5968106" cy="4125863"/>
            <a:chOff x="801883" y="1657305"/>
            <a:chExt cx="5968106" cy="4125863"/>
          </a:xfrm>
        </p:grpSpPr>
        <p:grpSp>
          <p:nvGrpSpPr>
            <p:cNvPr id="29" name="Gruppieren 28">
              <a:extLst>
                <a:ext uri="{FF2B5EF4-FFF2-40B4-BE49-F238E27FC236}">
                  <a16:creationId xmlns:a16="http://schemas.microsoft.com/office/drawing/2014/main" id="{56C17E33-A3C5-43CD-9C6E-2B2FAF0E16E1}"/>
                </a:ext>
              </a:extLst>
            </p:cNvPr>
            <p:cNvGrpSpPr/>
            <p:nvPr/>
          </p:nvGrpSpPr>
          <p:grpSpPr>
            <a:xfrm>
              <a:off x="801883" y="1657305"/>
              <a:ext cx="5968106" cy="3318005"/>
              <a:chOff x="3575279" y="1676721"/>
              <a:chExt cx="5968106" cy="3318005"/>
            </a:xfrm>
          </p:grpSpPr>
          <p:grpSp>
            <p:nvGrpSpPr>
              <p:cNvPr id="30" name="Gruppieren 29">
                <a:extLst>
                  <a:ext uri="{FF2B5EF4-FFF2-40B4-BE49-F238E27FC236}">
                    <a16:creationId xmlns:a16="http://schemas.microsoft.com/office/drawing/2014/main" id="{922D834F-A957-4C1F-9469-66B79ED90FF8}"/>
                  </a:ext>
                </a:extLst>
              </p:cNvPr>
              <p:cNvGrpSpPr/>
              <p:nvPr/>
            </p:nvGrpSpPr>
            <p:grpSpPr>
              <a:xfrm>
                <a:off x="3575279" y="2550299"/>
                <a:ext cx="5968106" cy="2444427"/>
                <a:chOff x="2911045" y="2533046"/>
                <a:chExt cx="5968106" cy="2444427"/>
              </a:xfrm>
            </p:grpSpPr>
            <p:sp>
              <p:nvSpPr>
                <p:cNvPr id="34" name="Flussdiagramm: Verbinder 33">
                  <a:extLst>
                    <a:ext uri="{FF2B5EF4-FFF2-40B4-BE49-F238E27FC236}">
                      <a16:creationId xmlns:a16="http://schemas.microsoft.com/office/drawing/2014/main" id="{1D08CBDC-2F7A-40CF-88D4-453CC1652E2A}"/>
                    </a:ext>
                  </a:extLst>
                </p:cNvPr>
                <p:cNvSpPr/>
                <p:nvPr/>
              </p:nvSpPr>
              <p:spPr>
                <a:xfrm>
                  <a:off x="4845049" y="2538071"/>
                  <a:ext cx="2501901" cy="2439402"/>
                </a:xfrm>
                <a:prstGeom prst="flowChartConnector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de-DE" dirty="0">
                      <a:solidFill>
                        <a:schemeClr val="tx2"/>
                      </a:solidFill>
                    </a:rPr>
                    <a:t>z = X</a:t>
                  </a:r>
                  <a:r>
                    <a:rPr lang="de-DE" baseline="-25000" dirty="0">
                      <a:solidFill>
                        <a:schemeClr val="tx2"/>
                      </a:solidFill>
                    </a:rPr>
                    <a:t>1</a:t>
                  </a:r>
                  <a:r>
                    <a:rPr lang="de-DE" dirty="0">
                      <a:solidFill>
                        <a:schemeClr val="tx2"/>
                      </a:solidFill>
                    </a:rPr>
                    <a:t>*w</a:t>
                  </a:r>
                  <a:r>
                    <a:rPr lang="de-DE" baseline="-25000" dirty="0">
                      <a:solidFill>
                        <a:schemeClr val="tx2"/>
                      </a:solidFill>
                    </a:rPr>
                    <a:t>1</a:t>
                  </a:r>
                  <a:r>
                    <a:rPr lang="de-DE" dirty="0">
                      <a:solidFill>
                        <a:schemeClr val="tx2"/>
                      </a:solidFill>
                    </a:rPr>
                    <a:t> + X</a:t>
                  </a:r>
                  <a:r>
                    <a:rPr lang="de-DE" baseline="-25000" dirty="0">
                      <a:solidFill>
                        <a:schemeClr val="tx2"/>
                      </a:solidFill>
                    </a:rPr>
                    <a:t>2</a:t>
                  </a:r>
                  <a:r>
                    <a:rPr lang="de-DE" dirty="0">
                      <a:solidFill>
                        <a:schemeClr val="tx2"/>
                      </a:solidFill>
                    </a:rPr>
                    <a:t>*w</a:t>
                  </a:r>
                  <a:r>
                    <a:rPr lang="de-DE" baseline="-25000" dirty="0">
                      <a:solidFill>
                        <a:schemeClr val="tx2"/>
                      </a:solidFill>
                    </a:rPr>
                    <a:t>2</a:t>
                  </a:r>
                  <a:r>
                    <a:rPr lang="de-DE" dirty="0">
                      <a:solidFill>
                        <a:schemeClr val="tx2"/>
                      </a:solidFill>
                    </a:rPr>
                    <a:t> + … + </a:t>
                  </a:r>
                  <a:r>
                    <a:rPr lang="de-DE" dirty="0" err="1">
                      <a:solidFill>
                        <a:schemeClr val="tx2"/>
                      </a:solidFill>
                    </a:rPr>
                    <a:t>X</a:t>
                  </a:r>
                  <a:r>
                    <a:rPr lang="de-DE" baseline="-25000" dirty="0" err="1">
                      <a:solidFill>
                        <a:schemeClr val="tx2"/>
                      </a:solidFill>
                    </a:rPr>
                    <a:t>n</a:t>
                  </a:r>
                  <a:r>
                    <a:rPr lang="de-DE" dirty="0">
                      <a:solidFill>
                        <a:schemeClr val="tx2"/>
                      </a:solidFill>
                    </a:rPr>
                    <a:t>*</a:t>
                  </a:r>
                  <a:r>
                    <a:rPr lang="de-DE" dirty="0" err="1">
                      <a:solidFill>
                        <a:schemeClr val="tx2"/>
                      </a:solidFill>
                    </a:rPr>
                    <a:t>w</a:t>
                  </a:r>
                  <a:r>
                    <a:rPr lang="de-DE" baseline="-25000" dirty="0" err="1">
                      <a:solidFill>
                        <a:schemeClr val="tx2"/>
                      </a:solidFill>
                    </a:rPr>
                    <a:t>n</a:t>
                  </a:r>
                  <a:r>
                    <a:rPr lang="de-DE" dirty="0">
                      <a:solidFill>
                        <a:schemeClr val="tx2"/>
                      </a:solidFill>
                    </a:rPr>
                    <a:t> + b</a:t>
                  </a:r>
                  <a:br>
                    <a:rPr lang="de-DE" dirty="0">
                      <a:solidFill>
                        <a:schemeClr val="tx2"/>
                      </a:solidFill>
                    </a:rPr>
                  </a:br>
                  <a:endParaRPr lang="de-DE" dirty="0">
                    <a:solidFill>
                      <a:schemeClr val="tx2"/>
                    </a:solidFill>
                  </a:endParaRPr>
                </a:p>
                <a:p>
                  <a:pPr algn="ctr"/>
                  <a:r>
                    <a:rPr lang="de-DE" dirty="0">
                      <a:solidFill>
                        <a:schemeClr val="tx2"/>
                      </a:solidFill>
                    </a:rPr>
                    <a:t>Y = z</a:t>
                  </a:r>
                </a:p>
              </p:txBody>
            </p:sp>
            <p:cxnSp>
              <p:nvCxnSpPr>
                <p:cNvPr id="35" name="Gerade Verbindung mit Pfeil 34">
                  <a:extLst>
                    <a:ext uri="{FF2B5EF4-FFF2-40B4-BE49-F238E27FC236}">
                      <a16:creationId xmlns:a16="http://schemas.microsoft.com/office/drawing/2014/main" id="{FB9385C3-109F-445F-9E6D-1D566206D618}"/>
                    </a:ext>
                  </a:extLst>
                </p:cNvPr>
                <p:cNvCxnSpPr>
                  <a:cxnSpLocks/>
                  <a:endCxn id="34" idx="1"/>
                </p:cNvCxnSpPr>
                <p:nvPr/>
              </p:nvCxnSpPr>
              <p:spPr>
                <a:xfrm>
                  <a:off x="3544971" y="2895313"/>
                  <a:ext cx="1666473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Gerade Verbindung mit Pfeil 35">
                  <a:extLst>
                    <a:ext uri="{FF2B5EF4-FFF2-40B4-BE49-F238E27FC236}">
                      <a16:creationId xmlns:a16="http://schemas.microsoft.com/office/drawing/2014/main" id="{66267ED6-3028-454C-ADF5-CFE9C99301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544971" y="3629436"/>
                  <a:ext cx="1300078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7" name="Textfeld 36">
                  <a:extLst>
                    <a:ext uri="{FF2B5EF4-FFF2-40B4-BE49-F238E27FC236}">
                      <a16:creationId xmlns:a16="http://schemas.microsoft.com/office/drawing/2014/main" id="{8B672BE0-3AFC-4161-9E24-AE69DCE5039B}"/>
                    </a:ext>
                  </a:extLst>
                </p:cNvPr>
                <p:cNvSpPr txBox="1"/>
                <p:nvPr/>
              </p:nvSpPr>
              <p:spPr>
                <a:xfrm>
                  <a:off x="2940859" y="2710647"/>
                  <a:ext cx="43633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dirty="0"/>
                    <a:t>X</a:t>
                  </a:r>
                  <a:r>
                    <a:rPr lang="de-DE" baseline="-25000" dirty="0"/>
                    <a:t>1</a:t>
                  </a:r>
                </a:p>
              </p:txBody>
            </p:sp>
            <p:sp>
              <p:nvSpPr>
                <p:cNvPr id="38" name="Textfeld 37">
                  <a:extLst>
                    <a:ext uri="{FF2B5EF4-FFF2-40B4-BE49-F238E27FC236}">
                      <a16:creationId xmlns:a16="http://schemas.microsoft.com/office/drawing/2014/main" id="{BD9AD85C-F772-47FF-8AD5-9E01BB092903}"/>
                    </a:ext>
                  </a:extLst>
                </p:cNvPr>
                <p:cNvSpPr txBox="1"/>
                <p:nvPr/>
              </p:nvSpPr>
              <p:spPr>
                <a:xfrm>
                  <a:off x="2940859" y="3444770"/>
                  <a:ext cx="43633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dirty="0"/>
                    <a:t>X</a:t>
                  </a:r>
                  <a:r>
                    <a:rPr lang="de-DE" baseline="-25000" dirty="0"/>
                    <a:t>2</a:t>
                  </a:r>
                </a:p>
              </p:txBody>
            </p:sp>
            <p:sp>
              <p:nvSpPr>
                <p:cNvPr id="39" name="Textfeld 38">
                  <a:extLst>
                    <a:ext uri="{FF2B5EF4-FFF2-40B4-BE49-F238E27FC236}">
                      <a16:creationId xmlns:a16="http://schemas.microsoft.com/office/drawing/2014/main" id="{E80D13F3-BB6D-4495-87C6-E231A3CF92F5}"/>
                    </a:ext>
                  </a:extLst>
                </p:cNvPr>
                <p:cNvSpPr txBox="1"/>
                <p:nvPr/>
              </p:nvSpPr>
              <p:spPr>
                <a:xfrm>
                  <a:off x="4017479" y="2533046"/>
                  <a:ext cx="5004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dirty="0"/>
                    <a:t>w</a:t>
                  </a:r>
                  <a:r>
                    <a:rPr lang="de-DE" baseline="-25000" dirty="0"/>
                    <a:t>1</a:t>
                  </a:r>
                </a:p>
              </p:txBody>
            </p:sp>
            <p:sp>
              <p:nvSpPr>
                <p:cNvPr id="40" name="Textfeld 39">
                  <a:extLst>
                    <a:ext uri="{FF2B5EF4-FFF2-40B4-BE49-F238E27FC236}">
                      <a16:creationId xmlns:a16="http://schemas.microsoft.com/office/drawing/2014/main" id="{9AA6C948-5F4C-4C36-BF2D-D745EF911E64}"/>
                    </a:ext>
                  </a:extLst>
                </p:cNvPr>
                <p:cNvSpPr txBox="1"/>
                <p:nvPr/>
              </p:nvSpPr>
              <p:spPr>
                <a:xfrm>
                  <a:off x="4017479" y="3267168"/>
                  <a:ext cx="5004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dirty="0"/>
                    <a:t>w</a:t>
                  </a:r>
                  <a:r>
                    <a:rPr lang="de-DE" baseline="-25000" dirty="0"/>
                    <a:t>2</a:t>
                  </a:r>
                </a:p>
              </p:txBody>
            </p:sp>
            <p:cxnSp>
              <p:nvCxnSpPr>
                <p:cNvPr id="41" name="Gerade Verbindung mit Pfeil 40">
                  <a:extLst>
                    <a:ext uri="{FF2B5EF4-FFF2-40B4-BE49-F238E27FC236}">
                      <a16:creationId xmlns:a16="http://schemas.microsoft.com/office/drawing/2014/main" id="{C2712335-C02C-4F56-BBD2-2406453C6A21}"/>
                    </a:ext>
                  </a:extLst>
                </p:cNvPr>
                <p:cNvCxnSpPr>
                  <a:cxnSpLocks/>
                  <a:stCxn id="34" idx="6"/>
                </p:cNvCxnSpPr>
                <p:nvPr/>
              </p:nvCxnSpPr>
              <p:spPr>
                <a:xfrm>
                  <a:off x="7346950" y="3757772"/>
                  <a:ext cx="1235242" cy="7064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2" name="Textfeld 41">
                  <a:extLst>
                    <a:ext uri="{FF2B5EF4-FFF2-40B4-BE49-F238E27FC236}">
                      <a16:creationId xmlns:a16="http://schemas.microsoft.com/office/drawing/2014/main" id="{29B9E2BB-20DD-4082-B64C-65D65F351DC9}"/>
                    </a:ext>
                  </a:extLst>
                </p:cNvPr>
                <p:cNvSpPr txBox="1"/>
                <p:nvPr/>
              </p:nvSpPr>
              <p:spPr>
                <a:xfrm>
                  <a:off x="8540597" y="3585066"/>
                  <a:ext cx="33855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de-DE" dirty="0"/>
                    <a:t>Y</a:t>
                  </a:r>
                </a:p>
              </p:txBody>
            </p:sp>
            <p:cxnSp>
              <p:nvCxnSpPr>
                <p:cNvPr id="45" name="Gerade Verbindung mit Pfeil 44">
                  <a:extLst>
                    <a:ext uri="{FF2B5EF4-FFF2-40B4-BE49-F238E27FC236}">
                      <a16:creationId xmlns:a16="http://schemas.microsoft.com/office/drawing/2014/main" id="{C0A136CD-F0B5-4ECD-8086-50760E0DE53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554292" y="4670948"/>
                  <a:ext cx="1638776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6" name="Textfeld 45">
                  <a:extLst>
                    <a:ext uri="{FF2B5EF4-FFF2-40B4-BE49-F238E27FC236}">
                      <a16:creationId xmlns:a16="http://schemas.microsoft.com/office/drawing/2014/main" id="{BDE6FF44-2818-4018-8AAA-267859E09982}"/>
                    </a:ext>
                  </a:extLst>
                </p:cNvPr>
                <p:cNvSpPr txBox="1"/>
                <p:nvPr/>
              </p:nvSpPr>
              <p:spPr>
                <a:xfrm>
                  <a:off x="2911045" y="4486282"/>
                  <a:ext cx="53102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dirty="0" err="1"/>
                    <a:t>X</a:t>
                  </a:r>
                  <a:r>
                    <a:rPr lang="de-DE" baseline="-25000" dirty="0" err="1"/>
                    <a:t>n</a:t>
                  </a:r>
                  <a:endParaRPr lang="de-DE" baseline="-25000" dirty="0"/>
                </a:p>
              </p:txBody>
            </p:sp>
            <p:sp>
              <p:nvSpPr>
                <p:cNvPr id="48" name="Textfeld 47">
                  <a:extLst>
                    <a:ext uri="{FF2B5EF4-FFF2-40B4-BE49-F238E27FC236}">
                      <a16:creationId xmlns:a16="http://schemas.microsoft.com/office/drawing/2014/main" id="{186F39CC-29A7-4C9F-9AFE-EC8C52C4FBBB}"/>
                    </a:ext>
                  </a:extLst>
                </p:cNvPr>
                <p:cNvSpPr txBox="1"/>
                <p:nvPr/>
              </p:nvSpPr>
              <p:spPr>
                <a:xfrm>
                  <a:off x="4192439" y="4276375"/>
                  <a:ext cx="70693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dirty="0" err="1"/>
                    <a:t>w</a:t>
                  </a:r>
                  <a:r>
                    <a:rPr lang="de-DE" baseline="-25000" dirty="0" err="1"/>
                    <a:t>n</a:t>
                  </a:r>
                  <a:endParaRPr lang="de-DE" baseline="-25000" dirty="0"/>
                </a:p>
              </p:txBody>
            </p:sp>
            <p:sp>
              <p:nvSpPr>
                <p:cNvPr id="49" name="Textfeld 48">
                  <a:extLst>
                    <a:ext uri="{FF2B5EF4-FFF2-40B4-BE49-F238E27FC236}">
                      <a16:creationId xmlns:a16="http://schemas.microsoft.com/office/drawing/2014/main" id="{F858871F-F2CE-46C9-A60B-B68A81841069}"/>
                    </a:ext>
                  </a:extLst>
                </p:cNvPr>
                <p:cNvSpPr txBox="1"/>
                <p:nvPr/>
              </p:nvSpPr>
              <p:spPr>
                <a:xfrm>
                  <a:off x="4029807" y="3769732"/>
                  <a:ext cx="41549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dirty="0"/>
                    <a:t>…</a:t>
                  </a:r>
                  <a:endParaRPr lang="de-DE" baseline="-25000" dirty="0"/>
                </a:p>
              </p:txBody>
            </p:sp>
          </p:grpSp>
          <p:sp>
            <p:nvSpPr>
              <p:cNvPr id="31" name="Geschweifte Klammer rechts 30">
                <a:extLst>
                  <a:ext uri="{FF2B5EF4-FFF2-40B4-BE49-F238E27FC236}">
                    <a16:creationId xmlns:a16="http://schemas.microsoft.com/office/drawing/2014/main" id="{307C25A1-07F6-42FA-BF65-E3BB39649234}"/>
                  </a:ext>
                </a:extLst>
              </p:cNvPr>
              <p:cNvSpPr/>
              <p:nvPr/>
            </p:nvSpPr>
            <p:spPr>
              <a:xfrm rot="16200000">
                <a:off x="6564290" y="1192178"/>
                <a:ext cx="391886" cy="2133602"/>
              </a:xfrm>
              <a:prstGeom prst="rightBrac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3" name="Textfeld 32">
                <a:extLst>
                  <a:ext uri="{FF2B5EF4-FFF2-40B4-BE49-F238E27FC236}">
                    <a16:creationId xmlns:a16="http://schemas.microsoft.com/office/drawing/2014/main" id="{CCC60BE2-CB75-47D7-95C7-76049333BCB7}"/>
                  </a:ext>
                </a:extLst>
              </p:cNvPr>
              <p:cNvSpPr txBox="1"/>
              <p:nvPr/>
            </p:nvSpPr>
            <p:spPr>
              <a:xfrm>
                <a:off x="6456303" y="1676721"/>
                <a:ext cx="607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dirty="0"/>
                  <a:t>p(x)</a:t>
                </a:r>
              </a:p>
            </p:txBody>
          </p:sp>
        </p:grpSp>
        <p:grpSp>
          <p:nvGrpSpPr>
            <p:cNvPr id="8" name="Gruppieren 7">
              <a:extLst>
                <a:ext uri="{FF2B5EF4-FFF2-40B4-BE49-F238E27FC236}">
                  <a16:creationId xmlns:a16="http://schemas.microsoft.com/office/drawing/2014/main" id="{EE00BCCA-43F6-4F12-A92A-96F13F072392}"/>
                </a:ext>
              </a:extLst>
            </p:cNvPr>
            <p:cNvGrpSpPr/>
            <p:nvPr/>
          </p:nvGrpSpPr>
          <p:grpSpPr>
            <a:xfrm>
              <a:off x="1961229" y="4881936"/>
              <a:ext cx="1510931" cy="901232"/>
              <a:chOff x="1961229" y="4881936"/>
              <a:chExt cx="1510931" cy="901232"/>
            </a:xfrm>
          </p:grpSpPr>
          <p:cxnSp>
            <p:nvCxnSpPr>
              <p:cNvPr id="44" name="Gerade Verbindung mit Pfeil 43">
                <a:extLst>
                  <a:ext uri="{FF2B5EF4-FFF2-40B4-BE49-F238E27FC236}">
                    <a16:creationId xmlns:a16="http://schemas.microsoft.com/office/drawing/2014/main" id="{D351BE8F-27EC-43B4-A511-4A0A314F598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61229" y="4881936"/>
                <a:ext cx="1510931" cy="90123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Textfeld 46">
                <a:extLst>
                  <a:ext uri="{FF2B5EF4-FFF2-40B4-BE49-F238E27FC236}">
                    <a16:creationId xmlns:a16="http://schemas.microsoft.com/office/drawing/2014/main" id="{31DF0AED-8BF5-438C-8DAD-BD441A1E626D}"/>
                  </a:ext>
                </a:extLst>
              </p:cNvPr>
              <p:cNvSpPr txBox="1"/>
              <p:nvPr/>
            </p:nvSpPr>
            <p:spPr>
              <a:xfrm>
                <a:off x="2202562" y="5147886"/>
                <a:ext cx="33855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/>
                  <a:t>b</a:t>
                </a:r>
              </a:p>
            </p:txBody>
          </p:sp>
        </p:grpSp>
      </p:grp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2A2E9981-2CF9-400E-833F-D6F9F13ACF12}"/>
              </a:ext>
            </a:extLst>
          </p:cNvPr>
          <p:cNvGrpSpPr/>
          <p:nvPr/>
        </p:nvGrpSpPr>
        <p:grpSpPr>
          <a:xfrm>
            <a:off x="5772436" y="4942928"/>
            <a:ext cx="3499323" cy="1600835"/>
            <a:chOff x="3265714" y="5147886"/>
            <a:chExt cx="3499323" cy="1600835"/>
          </a:xfrm>
        </p:grpSpPr>
        <p:grpSp>
          <p:nvGrpSpPr>
            <p:cNvPr id="7" name="Gruppieren 6">
              <a:extLst>
                <a:ext uri="{FF2B5EF4-FFF2-40B4-BE49-F238E27FC236}">
                  <a16:creationId xmlns:a16="http://schemas.microsoft.com/office/drawing/2014/main" id="{07DA539E-B5E8-45CF-8104-434DC7360F1E}"/>
                </a:ext>
              </a:extLst>
            </p:cNvPr>
            <p:cNvGrpSpPr/>
            <p:nvPr/>
          </p:nvGrpSpPr>
          <p:grpSpPr>
            <a:xfrm>
              <a:off x="4382683" y="5147886"/>
              <a:ext cx="2382354" cy="1600835"/>
              <a:chOff x="3682907" y="5075712"/>
              <a:chExt cx="2451789" cy="1603974"/>
            </a:xfrm>
          </p:grpSpPr>
          <p:pic>
            <p:nvPicPr>
              <p:cNvPr id="24" name="Picture 12">
                <a:extLst>
                  <a:ext uri="{FF2B5EF4-FFF2-40B4-BE49-F238E27FC236}">
                    <a16:creationId xmlns:a16="http://schemas.microsoft.com/office/drawing/2014/main" id="{AF1F49E8-1ABA-4831-BF50-F37B2F9237F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181" b="9217"/>
              <a:stretch/>
            </p:blipFill>
            <p:spPr bwMode="auto">
              <a:xfrm>
                <a:off x="3682907" y="5075712"/>
                <a:ext cx="2451789" cy="160397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25" name="Gerader Verbinder 24">
                <a:extLst>
                  <a:ext uri="{FF2B5EF4-FFF2-40B4-BE49-F238E27FC236}">
                    <a16:creationId xmlns:a16="http://schemas.microsoft.com/office/drawing/2014/main" id="{06D65518-4D35-4F9B-8810-0E14BD1938F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873500" y="5200695"/>
                <a:ext cx="1981909" cy="129218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Pfeil: nach rechts 8">
              <a:extLst>
                <a:ext uri="{FF2B5EF4-FFF2-40B4-BE49-F238E27FC236}">
                  <a16:creationId xmlns:a16="http://schemas.microsoft.com/office/drawing/2014/main" id="{6D3F6C57-5A82-46E0-B94C-882CC6D257F4}"/>
                </a:ext>
              </a:extLst>
            </p:cNvPr>
            <p:cNvSpPr/>
            <p:nvPr/>
          </p:nvSpPr>
          <p:spPr>
            <a:xfrm>
              <a:off x="3265714" y="5517218"/>
              <a:ext cx="1018384" cy="66586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32" name="Textfeld 31">
            <a:extLst>
              <a:ext uri="{FF2B5EF4-FFF2-40B4-BE49-F238E27FC236}">
                <a16:creationId xmlns:a16="http://schemas.microsoft.com/office/drawing/2014/main" id="{5DCAEDDA-2F89-4F53-8D1D-3C6E68820AFD}"/>
              </a:ext>
            </a:extLst>
          </p:cNvPr>
          <p:cNvSpPr txBox="1"/>
          <p:nvPr/>
        </p:nvSpPr>
        <p:spPr>
          <a:xfrm>
            <a:off x="4058971" y="5454670"/>
            <a:ext cx="5310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1</a:t>
            </a:r>
            <a:endParaRPr lang="de-DE" baseline="-25000" dirty="0"/>
          </a:p>
        </p:txBody>
      </p:sp>
    </p:spTree>
    <p:extLst>
      <p:ext uri="{BB962C8B-B14F-4D97-AF65-F5344CB8AC3E}">
        <p14:creationId xmlns:p14="http://schemas.microsoft.com/office/powerpoint/2010/main" val="23061509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9A89B63-0DFA-4ABA-A268-29698C051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000" dirty="0"/>
              <a:t>Das Single Layer </a:t>
            </a:r>
            <a:r>
              <a:rPr lang="de-DE" sz="4000" dirty="0" err="1"/>
              <a:t>Perceptron</a:t>
            </a:r>
            <a:endParaRPr lang="de-DE" sz="4000" dirty="0"/>
          </a:p>
        </p:txBody>
      </p: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482DD7B2-68D0-4207-A2BD-3E75D04FFFA5}"/>
              </a:ext>
            </a:extLst>
          </p:cNvPr>
          <p:cNvGrpSpPr/>
          <p:nvPr/>
        </p:nvGrpSpPr>
        <p:grpSpPr>
          <a:xfrm>
            <a:off x="3308605" y="1515411"/>
            <a:ext cx="5968106" cy="4125863"/>
            <a:chOff x="801883" y="1657305"/>
            <a:chExt cx="5968106" cy="4125863"/>
          </a:xfrm>
        </p:grpSpPr>
        <p:grpSp>
          <p:nvGrpSpPr>
            <p:cNvPr id="29" name="Gruppieren 28">
              <a:extLst>
                <a:ext uri="{FF2B5EF4-FFF2-40B4-BE49-F238E27FC236}">
                  <a16:creationId xmlns:a16="http://schemas.microsoft.com/office/drawing/2014/main" id="{56C17E33-A3C5-43CD-9C6E-2B2FAF0E16E1}"/>
                </a:ext>
              </a:extLst>
            </p:cNvPr>
            <p:cNvGrpSpPr/>
            <p:nvPr/>
          </p:nvGrpSpPr>
          <p:grpSpPr>
            <a:xfrm>
              <a:off x="801883" y="1657305"/>
              <a:ext cx="5968106" cy="3318005"/>
              <a:chOff x="3575279" y="1676721"/>
              <a:chExt cx="5968106" cy="3318005"/>
            </a:xfrm>
          </p:grpSpPr>
          <p:grpSp>
            <p:nvGrpSpPr>
              <p:cNvPr id="30" name="Gruppieren 29">
                <a:extLst>
                  <a:ext uri="{FF2B5EF4-FFF2-40B4-BE49-F238E27FC236}">
                    <a16:creationId xmlns:a16="http://schemas.microsoft.com/office/drawing/2014/main" id="{922D834F-A957-4C1F-9469-66B79ED90FF8}"/>
                  </a:ext>
                </a:extLst>
              </p:cNvPr>
              <p:cNvGrpSpPr/>
              <p:nvPr/>
            </p:nvGrpSpPr>
            <p:grpSpPr>
              <a:xfrm>
                <a:off x="3575279" y="2550299"/>
                <a:ext cx="5968106" cy="2444427"/>
                <a:chOff x="2911045" y="2533046"/>
                <a:chExt cx="5968106" cy="2444427"/>
              </a:xfrm>
            </p:grpSpPr>
            <p:sp>
              <p:nvSpPr>
                <p:cNvPr id="34" name="Flussdiagramm: Verbinder 33">
                  <a:extLst>
                    <a:ext uri="{FF2B5EF4-FFF2-40B4-BE49-F238E27FC236}">
                      <a16:creationId xmlns:a16="http://schemas.microsoft.com/office/drawing/2014/main" id="{1D08CBDC-2F7A-40CF-88D4-453CC1652E2A}"/>
                    </a:ext>
                  </a:extLst>
                </p:cNvPr>
                <p:cNvSpPr/>
                <p:nvPr/>
              </p:nvSpPr>
              <p:spPr>
                <a:xfrm>
                  <a:off x="4845049" y="2538071"/>
                  <a:ext cx="2501901" cy="2439402"/>
                </a:xfrm>
                <a:prstGeom prst="flowChartConnector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de-DE" dirty="0">
                      <a:solidFill>
                        <a:schemeClr val="tx2"/>
                      </a:solidFill>
                    </a:rPr>
                    <a:t>z = X</a:t>
                  </a:r>
                  <a:r>
                    <a:rPr lang="de-DE" baseline="-25000" dirty="0">
                      <a:solidFill>
                        <a:schemeClr val="tx2"/>
                      </a:solidFill>
                    </a:rPr>
                    <a:t>1</a:t>
                  </a:r>
                  <a:r>
                    <a:rPr lang="de-DE" dirty="0">
                      <a:solidFill>
                        <a:schemeClr val="tx2"/>
                      </a:solidFill>
                    </a:rPr>
                    <a:t>*w</a:t>
                  </a:r>
                  <a:r>
                    <a:rPr lang="de-DE" baseline="-25000" dirty="0">
                      <a:solidFill>
                        <a:schemeClr val="tx2"/>
                      </a:solidFill>
                    </a:rPr>
                    <a:t>1</a:t>
                  </a:r>
                  <a:r>
                    <a:rPr lang="de-DE" dirty="0">
                      <a:solidFill>
                        <a:schemeClr val="tx2"/>
                      </a:solidFill>
                    </a:rPr>
                    <a:t> + X</a:t>
                  </a:r>
                  <a:r>
                    <a:rPr lang="de-DE" baseline="-25000" dirty="0">
                      <a:solidFill>
                        <a:schemeClr val="tx2"/>
                      </a:solidFill>
                    </a:rPr>
                    <a:t>2</a:t>
                  </a:r>
                  <a:r>
                    <a:rPr lang="de-DE" dirty="0">
                      <a:solidFill>
                        <a:schemeClr val="tx2"/>
                      </a:solidFill>
                    </a:rPr>
                    <a:t>*w</a:t>
                  </a:r>
                  <a:r>
                    <a:rPr lang="de-DE" baseline="-25000" dirty="0">
                      <a:solidFill>
                        <a:schemeClr val="tx2"/>
                      </a:solidFill>
                    </a:rPr>
                    <a:t>2</a:t>
                  </a:r>
                  <a:r>
                    <a:rPr lang="de-DE" dirty="0">
                      <a:solidFill>
                        <a:schemeClr val="tx2"/>
                      </a:solidFill>
                    </a:rPr>
                    <a:t> + … + </a:t>
                  </a:r>
                  <a:r>
                    <a:rPr lang="de-DE" dirty="0" err="1">
                      <a:solidFill>
                        <a:schemeClr val="tx2"/>
                      </a:solidFill>
                    </a:rPr>
                    <a:t>X</a:t>
                  </a:r>
                  <a:r>
                    <a:rPr lang="de-DE" baseline="-25000" dirty="0" err="1">
                      <a:solidFill>
                        <a:schemeClr val="tx2"/>
                      </a:solidFill>
                    </a:rPr>
                    <a:t>n</a:t>
                  </a:r>
                  <a:r>
                    <a:rPr lang="de-DE" dirty="0">
                      <a:solidFill>
                        <a:schemeClr val="tx2"/>
                      </a:solidFill>
                    </a:rPr>
                    <a:t>*</a:t>
                  </a:r>
                  <a:r>
                    <a:rPr lang="de-DE" dirty="0" err="1">
                      <a:solidFill>
                        <a:schemeClr val="tx2"/>
                      </a:solidFill>
                    </a:rPr>
                    <a:t>w</a:t>
                  </a:r>
                  <a:r>
                    <a:rPr lang="de-DE" baseline="-25000" dirty="0" err="1">
                      <a:solidFill>
                        <a:schemeClr val="tx2"/>
                      </a:solidFill>
                    </a:rPr>
                    <a:t>n</a:t>
                  </a:r>
                  <a:r>
                    <a:rPr lang="de-DE" dirty="0">
                      <a:solidFill>
                        <a:schemeClr val="tx2"/>
                      </a:solidFill>
                    </a:rPr>
                    <a:t> + b</a:t>
                  </a:r>
                  <a:br>
                    <a:rPr lang="de-DE" dirty="0">
                      <a:solidFill>
                        <a:schemeClr val="tx2"/>
                      </a:solidFill>
                    </a:rPr>
                  </a:br>
                  <a:endParaRPr lang="de-DE" dirty="0">
                    <a:solidFill>
                      <a:schemeClr val="tx2"/>
                    </a:solidFill>
                  </a:endParaRPr>
                </a:p>
                <a:p>
                  <a:pPr algn="ctr"/>
                  <a:r>
                    <a:rPr lang="de-DE" dirty="0">
                      <a:solidFill>
                        <a:schemeClr val="tx2"/>
                      </a:solidFill>
                    </a:rPr>
                    <a:t>Y = f(z)</a:t>
                  </a:r>
                </a:p>
              </p:txBody>
            </p:sp>
            <p:cxnSp>
              <p:nvCxnSpPr>
                <p:cNvPr id="35" name="Gerade Verbindung mit Pfeil 34">
                  <a:extLst>
                    <a:ext uri="{FF2B5EF4-FFF2-40B4-BE49-F238E27FC236}">
                      <a16:creationId xmlns:a16="http://schemas.microsoft.com/office/drawing/2014/main" id="{FB9385C3-109F-445F-9E6D-1D566206D618}"/>
                    </a:ext>
                  </a:extLst>
                </p:cNvPr>
                <p:cNvCxnSpPr>
                  <a:cxnSpLocks/>
                  <a:endCxn id="34" idx="1"/>
                </p:cNvCxnSpPr>
                <p:nvPr/>
              </p:nvCxnSpPr>
              <p:spPr>
                <a:xfrm>
                  <a:off x="3544971" y="2895313"/>
                  <a:ext cx="1666473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Gerade Verbindung mit Pfeil 35">
                  <a:extLst>
                    <a:ext uri="{FF2B5EF4-FFF2-40B4-BE49-F238E27FC236}">
                      <a16:creationId xmlns:a16="http://schemas.microsoft.com/office/drawing/2014/main" id="{66267ED6-3028-454C-ADF5-CFE9C99301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544971" y="3629436"/>
                  <a:ext cx="1300078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7" name="Textfeld 36">
                  <a:extLst>
                    <a:ext uri="{FF2B5EF4-FFF2-40B4-BE49-F238E27FC236}">
                      <a16:creationId xmlns:a16="http://schemas.microsoft.com/office/drawing/2014/main" id="{8B672BE0-3AFC-4161-9E24-AE69DCE5039B}"/>
                    </a:ext>
                  </a:extLst>
                </p:cNvPr>
                <p:cNvSpPr txBox="1"/>
                <p:nvPr/>
              </p:nvSpPr>
              <p:spPr>
                <a:xfrm>
                  <a:off x="2940859" y="2710647"/>
                  <a:ext cx="43633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dirty="0"/>
                    <a:t>X</a:t>
                  </a:r>
                  <a:r>
                    <a:rPr lang="de-DE" baseline="-25000" dirty="0"/>
                    <a:t>1</a:t>
                  </a:r>
                </a:p>
              </p:txBody>
            </p:sp>
            <p:sp>
              <p:nvSpPr>
                <p:cNvPr id="38" name="Textfeld 37">
                  <a:extLst>
                    <a:ext uri="{FF2B5EF4-FFF2-40B4-BE49-F238E27FC236}">
                      <a16:creationId xmlns:a16="http://schemas.microsoft.com/office/drawing/2014/main" id="{BD9AD85C-F772-47FF-8AD5-9E01BB092903}"/>
                    </a:ext>
                  </a:extLst>
                </p:cNvPr>
                <p:cNvSpPr txBox="1"/>
                <p:nvPr/>
              </p:nvSpPr>
              <p:spPr>
                <a:xfrm>
                  <a:off x="2940859" y="3444770"/>
                  <a:ext cx="43633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dirty="0"/>
                    <a:t>X</a:t>
                  </a:r>
                  <a:r>
                    <a:rPr lang="de-DE" baseline="-25000" dirty="0"/>
                    <a:t>2</a:t>
                  </a:r>
                </a:p>
              </p:txBody>
            </p:sp>
            <p:sp>
              <p:nvSpPr>
                <p:cNvPr id="39" name="Textfeld 38">
                  <a:extLst>
                    <a:ext uri="{FF2B5EF4-FFF2-40B4-BE49-F238E27FC236}">
                      <a16:creationId xmlns:a16="http://schemas.microsoft.com/office/drawing/2014/main" id="{E80D13F3-BB6D-4495-87C6-E231A3CF92F5}"/>
                    </a:ext>
                  </a:extLst>
                </p:cNvPr>
                <p:cNvSpPr txBox="1"/>
                <p:nvPr/>
              </p:nvSpPr>
              <p:spPr>
                <a:xfrm>
                  <a:off x="4017479" y="2533046"/>
                  <a:ext cx="5004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dirty="0"/>
                    <a:t>w</a:t>
                  </a:r>
                  <a:r>
                    <a:rPr lang="de-DE" baseline="-25000" dirty="0"/>
                    <a:t>1</a:t>
                  </a:r>
                </a:p>
              </p:txBody>
            </p:sp>
            <p:sp>
              <p:nvSpPr>
                <p:cNvPr id="40" name="Textfeld 39">
                  <a:extLst>
                    <a:ext uri="{FF2B5EF4-FFF2-40B4-BE49-F238E27FC236}">
                      <a16:creationId xmlns:a16="http://schemas.microsoft.com/office/drawing/2014/main" id="{9AA6C948-5F4C-4C36-BF2D-D745EF911E64}"/>
                    </a:ext>
                  </a:extLst>
                </p:cNvPr>
                <p:cNvSpPr txBox="1"/>
                <p:nvPr/>
              </p:nvSpPr>
              <p:spPr>
                <a:xfrm>
                  <a:off x="4017479" y="3267168"/>
                  <a:ext cx="5004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dirty="0"/>
                    <a:t>w</a:t>
                  </a:r>
                  <a:r>
                    <a:rPr lang="de-DE" baseline="-25000" dirty="0"/>
                    <a:t>2</a:t>
                  </a:r>
                </a:p>
              </p:txBody>
            </p:sp>
            <p:cxnSp>
              <p:nvCxnSpPr>
                <p:cNvPr id="41" name="Gerade Verbindung mit Pfeil 40">
                  <a:extLst>
                    <a:ext uri="{FF2B5EF4-FFF2-40B4-BE49-F238E27FC236}">
                      <a16:creationId xmlns:a16="http://schemas.microsoft.com/office/drawing/2014/main" id="{C2712335-C02C-4F56-BBD2-2406453C6A21}"/>
                    </a:ext>
                  </a:extLst>
                </p:cNvPr>
                <p:cNvCxnSpPr>
                  <a:cxnSpLocks/>
                  <a:stCxn id="34" idx="6"/>
                </p:cNvCxnSpPr>
                <p:nvPr/>
              </p:nvCxnSpPr>
              <p:spPr>
                <a:xfrm>
                  <a:off x="7346950" y="3757772"/>
                  <a:ext cx="1235242" cy="7064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2" name="Textfeld 41">
                  <a:extLst>
                    <a:ext uri="{FF2B5EF4-FFF2-40B4-BE49-F238E27FC236}">
                      <a16:creationId xmlns:a16="http://schemas.microsoft.com/office/drawing/2014/main" id="{29B9E2BB-20DD-4082-B64C-65D65F351DC9}"/>
                    </a:ext>
                  </a:extLst>
                </p:cNvPr>
                <p:cNvSpPr txBox="1"/>
                <p:nvPr/>
              </p:nvSpPr>
              <p:spPr>
                <a:xfrm>
                  <a:off x="8540597" y="3585066"/>
                  <a:ext cx="33855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de-DE" dirty="0"/>
                    <a:t>Y</a:t>
                  </a:r>
                </a:p>
              </p:txBody>
            </p:sp>
            <p:cxnSp>
              <p:nvCxnSpPr>
                <p:cNvPr id="45" name="Gerade Verbindung mit Pfeil 44">
                  <a:extLst>
                    <a:ext uri="{FF2B5EF4-FFF2-40B4-BE49-F238E27FC236}">
                      <a16:creationId xmlns:a16="http://schemas.microsoft.com/office/drawing/2014/main" id="{C0A136CD-F0B5-4ECD-8086-50760E0DE53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554292" y="4670948"/>
                  <a:ext cx="1638776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6" name="Textfeld 45">
                  <a:extLst>
                    <a:ext uri="{FF2B5EF4-FFF2-40B4-BE49-F238E27FC236}">
                      <a16:creationId xmlns:a16="http://schemas.microsoft.com/office/drawing/2014/main" id="{BDE6FF44-2818-4018-8AAA-267859E09982}"/>
                    </a:ext>
                  </a:extLst>
                </p:cNvPr>
                <p:cNvSpPr txBox="1"/>
                <p:nvPr/>
              </p:nvSpPr>
              <p:spPr>
                <a:xfrm>
                  <a:off x="2911045" y="4486282"/>
                  <a:ext cx="53102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dirty="0" err="1"/>
                    <a:t>X</a:t>
                  </a:r>
                  <a:r>
                    <a:rPr lang="de-DE" baseline="-25000" dirty="0" err="1"/>
                    <a:t>n</a:t>
                  </a:r>
                  <a:endParaRPr lang="de-DE" baseline="-25000" dirty="0"/>
                </a:p>
              </p:txBody>
            </p:sp>
            <p:sp>
              <p:nvSpPr>
                <p:cNvPr id="48" name="Textfeld 47">
                  <a:extLst>
                    <a:ext uri="{FF2B5EF4-FFF2-40B4-BE49-F238E27FC236}">
                      <a16:creationId xmlns:a16="http://schemas.microsoft.com/office/drawing/2014/main" id="{186F39CC-29A7-4C9F-9AFE-EC8C52C4FBBB}"/>
                    </a:ext>
                  </a:extLst>
                </p:cNvPr>
                <p:cNvSpPr txBox="1"/>
                <p:nvPr/>
              </p:nvSpPr>
              <p:spPr>
                <a:xfrm>
                  <a:off x="4192439" y="4276375"/>
                  <a:ext cx="70693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dirty="0" err="1"/>
                    <a:t>w</a:t>
                  </a:r>
                  <a:r>
                    <a:rPr lang="de-DE" baseline="-25000" dirty="0" err="1"/>
                    <a:t>n</a:t>
                  </a:r>
                  <a:endParaRPr lang="de-DE" baseline="-25000" dirty="0"/>
                </a:p>
              </p:txBody>
            </p:sp>
            <p:sp>
              <p:nvSpPr>
                <p:cNvPr id="49" name="Textfeld 48">
                  <a:extLst>
                    <a:ext uri="{FF2B5EF4-FFF2-40B4-BE49-F238E27FC236}">
                      <a16:creationId xmlns:a16="http://schemas.microsoft.com/office/drawing/2014/main" id="{F858871F-F2CE-46C9-A60B-B68A81841069}"/>
                    </a:ext>
                  </a:extLst>
                </p:cNvPr>
                <p:cNvSpPr txBox="1"/>
                <p:nvPr/>
              </p:nvSpPr>
              <p:spPr>
                <a:xfrm>
                  <a:off x="4029807" y="3769732"/>
                  <a:ext cx="41549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dirty="0"/>
                    <a:t>…</a:t>
                  </a:r>
                  <a:endParaRPr lang="de-DE" baseline="-25000" dirty="0"/>
                </a:p>
              </p:txBody>
            </p:sp>
          </p:grpSp>
          <p:sp>
            <p:nvSpPr>
              <p:cNvPr id="31" name="Geschweifte Klammer rechts 30">
                <a:extLst>
                  <a:ext uri="{FF2B5EF4-FFF2-40B4-BE49-F238E27FC236}">
                    <a16:creationId xmlns:a16="http://schemas.microsoft.com/office/drawing/2014/main" id="{307C25A1-07F6-42FA-BF65-E3BB39649234}"/>
                  </a:ext>
                </a:extLst>
              </p:cNvPr>
              <p:cNvSpPr/>
              <p:nvPr/>
            </p:nvSpPr>
            <p:spPr>
              <a:xfrm rot="16200000">
                <a:off x="6564290" y="1192178"/>
                <a:ext cx="391886" cy="2133602"/>
              </a:xfrm>
              <a:prstGeom prst="rightBrac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3" name="Textfeld 32">
                <a:extLst>
                  <a:ext uri="{FF2B5EF4-FFF2-40B4-BE49-F238E27FC236}">
                    <a16:creationId xmlns:a16="http://schemas.microsoft.com/office/drawing/2014/main" id="{CCC60BE2-CB75-47D7-95C7-76049333BCB7}"/>
                  </a:ext>
                </a:extLst>
              </p:cNvPr>
              <p:cNvSpPr txBox="1"/>
              <p:nvPr/>
            </p:nvSpPr>
            <p:spPr>
              <a:xfrm>
                <a:off x="6456303" y="1676721"/>
                <a:ext cx="607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dirty="0"/>
                  <a:t>p(x)</a:t>
                </a:r>
              </a:p>
            </p:txBody>
          </p:sp>
        </p:grpSp>
        <p:grpSp>
          <p:nvGrpSpPr>
            <p:cNvPr id="8" name="Gruppieren 7">
              <a:extLst>
                <a:ext uri="{FF2B5EF4-FFF2-40B4-BE49-F238E27FC236}">
                  <a16:creationId xmlns:a16="http://schemas.microsoft.com/office/drawing/2014/main" id="{EE00BCCA-43F6-4F12-A92A-96F13F072392}"/>
                </a:ext>
              </a:extLst>
            </p:cNvPr>
            <p:cNvGrpSpPr/>
            <p:nvPr/>
          </p:nvGrpSpPr>
          <p:grpSpPr>
            <a:xfrm>
              <a:off x="1961229" y="4881936"/>
              <a:ext cx="1510931" cy="901232"/>
              <a:chOff x="1961229" y="4881936"/>
              <a:chExt cx="1510931" cy="901232"/>
            </a:xfrm>
          </p:grpSpPr>
          <p:cxnSp>
            <p:nvCxnSpPr>
              <p:cNvPr id="44" name="Gerade Verbindung mit Pfeil 43">
                <a:extLst>
                  <a:ext uri="{FF2B5EF4-FFF2-40B4-BE49-F238E27FC236}">
                    <a16:creationId xmlns:a16="http://schemas.microsoft.com/office/drawing/2014/main" id="{D351BE8F-27EC-43B4-A511-4A0A314F598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61229" y="4881936"/>
                <a:ext cx="1510931" cy="90123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Textfeld 46">
                <a:extLst>
                  <a:ext uri="{FF2B5EF4-FFF2-40B4-BE49-F238E27FC236}">
                    <a16:creationId xmlns:a16="http://schemas.microsoft.com/office/drawing/2014/main" id="{31DF0AED-8BF5-438C-8DAD-BD441A1E626D}"/>
                  </a:ext>
                </a:extLst>
              </p:cNvPr>
              <p:cNvSpPr txBox="1"/>
              <p:nvPr/>
            </p:nvSpPr>
            <p:spPr>
              <a:xfrm>
                <a:off x="2202562" y="5147886"/>
                <a:ext cx="33855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/>
                  <a:t>b</a:t>
                </a:r>
              </a:p>
            </p:txBody>
          </p:sp>
        </p:grpSp>
      </p:grpSp>
      <p:sp>
        <p:nvSpPr>
          <p:cNvPr id="24" name="Textfeld 23">
            <a:extLst>
              <a:ext uri="{FF2B5EF4-FFF2-40B4-BE49-F238E27FC236}">
                <a16:creationId xmlns:a16="http://schemas.microsoft.com/office/drawing/2014/main" id="{3FF6A0F3-8039-467E-9061-07C4ACAE5471}"/>
              </a:ext>
            </a:extLst>
          </p:cNvPr>
          <p:cNvSpPr txBox="1"/>
          <p:nvPr/>
        </p:nvSpPr>
        <p:spPr>
          <a:xfrm>
            <a:off x="4058971" y="5454670"/>
            <a:ext cx="5310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1</a:t>
            </a:r>
            <a:endParaRPr lang="de-DE" baseline="-25000" dirty="0"/>
          </a:p>
        </p:txBody>
      </p:sp>
    </p:spTree>
    <p:extLst>
      <p:ext uri="{BB962C8B-B14F-4D97-AF65-F5344CB8AC3E}">
        <p14:creationId xmlns:p14="http://schemas.microsoft.com/office/powerpoint/2010/main" val="16007198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0CC69690-D338-4760-9034-330C87279B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8410" y="197860"/>
            <a:ext cx="10515600" cy="776288"/>
          </a:xfrm>
        </p:spPr>
        <p:txBody>
          <a:bodyPr>
            <a:normAutofit/>
          </a:bodyPr>
          <a:lstStyle/>
          <a:p>
            <a:r>
              <a:rPr lang="de-DE" sz="4000" dirty="0"/>
              <a:t>Übersicht über Maschinelles Lernen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EACF2B10-9E42-453F-B108-CEC476D73750}"/>
              </a:ext>
            </a:extLst>
          </p:cNvPr>
          <p:cNvSpPr/>
          <p:nvPr/>
        </p:nvSpPr>
        <p:spPr>
          <a:xfrm>
            <a:off x="918411" y="1038515"/>
            <a:ext cx="11046282" cy="553998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Maschinelles Lernen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B6E9E705-33A5-4C5D-A382-D8D7958D06FD}"/>
              </a:ext>
            </a:extLst>
          </p:cNvPr>
          <p:cNvSpPr/>
          <p:nvPr/>
        </p:nvSpPr>
        <p:spPr>
          <a:xfrm>
            <a:off x="918410" y="1892802"/>
            <a:ext cx="6288302" cy="553998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Überwachtes Lernen</a:t>
            </a:r>
          </a:p>
        </p:txBody>
      </p: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219ADF58-2F2B-4565-8C04-A99F54D3D45E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 flipH="1">
            <a:off x="4062561" y="1592513"/>
            <a:ext cx="2378991" cy="3002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feld 29">
            <a:extLst>
              <a:ext uri="{FF2B5EF4-FFF2-40B4-BE49-F238E27FC236}">
                <a16:creationId xmlns:a16="http://schemas.microsoft.com/office/drawing/2014/main" id="{249743D6-476D-461F-9393-5248E8E2F0A8}"/>
              </a:ext>
            </a:extLst>
          </p:cNvPr>
          <p:cNvSpPr txBox="1"/>
          <p:nvPr/>
        </p:nvSpPr>
        <p:spPr>
          <a:xfrm>
            <a:off x="918410" y="2805752"/>
            <a:ext cx="5792356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de-DE" sz="1500" dirty="0"/>
              <a:t>Datensatz, Wahrheitswerte als Input</a:t>
            </a:r>
            <a:br>
              <a:rPr lang="de-DE" sz="1500" dirty="0"/>
            </a:br>
            <a:r>
              <a:rPr lang="de-DE" sz="1500" dirty="0">
                <a:sym typeface="Wingdings" panose="05000000000000000000" pitchFamily="2" charset="2"/>
              </a:rPr>
              <a:t> dem Model in mehreren Trainings präsentiert</a:t>
            </a:r>
          </a:p>
          <a:p>
            <a:pPr marL="285750" indent="-285750">
              <a:buFontTx/>
              <a:buChar char="-"/>
            </a:pPr>
            <a:r>
              <a:rPr lang="de-DE" sz="1500" dirty="0">
                <a:sym typeface="Wingdings" panose="05000000000000000000" pitchFamily="2" charset="2"/>
              </a:rPr>
              <a:t>Zustand v. Model schrittweise so verändert, dass Ausgabewerte den Wahrheitswerten annähern</a:t>
            </a:r>
            <a:br>
              <a:rPr lang="de-DE" sz="1500" dirty="0">
                <a:sym typeface="Wingdings" panose="05000000000000000000" pitchFamily="2" charset="2"/>
              </a:rPr>
            </a:br>
            <a:r>
              <a:rPr lang="de-DE" sz="1500" dirty="0">
                <a:sym typeface="Wingdings" panose="05000000000000000000" pitchFamily="2" charset="2"/>
              </a:rPr>
              <a:t> Erfahrung mit Daten</a:t>
            </a:r>
            <a:br>
              <a:rPr lang="de-DE" sz="1500" dirty="0">
                <a:sym typeface="Wingdings" panose="05000000000000000000" pitchFamily="2" charset="2"/>
              </a:rPr>
            </a:br>
            <a:r>
              <a:rPr lang="de-DE" sz="1500" dirty="0">
                <a:sym typeface="Wingdings" panose="05000000000000000000" pitchFamily="2" charset="2"/>
              </a:rPr>
              <a:t> Hoffnung: Erfahrung verallgemeinerbar  Vorhersagen</a:t>
            </a:r>
            <a:br>
              <a:rPr lang="de-DE" sz="1500" dirty="0">
                <a:sym typeface="Wingdings" panose="05000000000000000000" pitchFamily="2" charset="2"/>
              </a:rPr>
            </a:br>
            <a:r>
              <a:rPr lang="de-DE" sz="1500" dirty="0">
                <a:sym typeface="Wingdings" panose="05000000000000000000" pitchFamily="2" charset="2"/>
              </a:rPr>
              <a:t> gefütterte Daten repräsentativ?</a:t>
            </a:r>
          </a:p>
        </p:txBody>
      </p:sp>
      <p:graphicFrame>
        <p:nvGraphicFramePr>
          <p:cNvPr id="37" name="Tabelle 37">
            <a:extLst>
              <a:ext uri="{FF2B5EF4-FFF2-40B4-BE49-F238E27FC236}">
                <a16:creationId xmlns:a16="http://schemas.microsoft.com/office/drawing/2014/main" id="{80D1EEFC-F841-4114-8736-E2DA62B524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3245810"/>
              </p:ext>
            </p:extLst>
          </p:nvPr>
        </p:nvGraphicFramePr>
        <p:xfrm>
          <a:off x="1334391" y="4941140"/>
          <a:ext cx="3802023" cy="13712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7341">
                  <a:extLst>
                    <a:ext uri="{9D8B030D-6E8A-4147-A177-3AD203B41FA5}">
                      <a16:colId xmlns:a16="http://schemas.microsoft.com/office/drawing/2014/main" val="93774398"/>
                    </a:ext>
                  </a:extLst>
                </a:gridCol>
                <a:gridCol w="1267341">
                  <a:extLst>
                    <a:ext uri="{9D8B030D-6E8A-4147-A177-3AD203B41FA5}">
                      <a16:colId xmlns:a16="http://schemas.microsoft.com/office/drawing/2014/main" val="1682511105"/>
                    </a:ext>
                  </a:extLst>
                </a:gridCol>
                <a:gridCol w="1267341">
                  <a:extLst>
                    <a:ext uri="{9D8B030D-6E8A-4147-A177-3AD203B41FA5}">
                      <a16:colId xmlns:a16="http://schemas.microsoft.com/office/drawing/2014/main" val="2184883872"/>
                    </a:ext>
                  </a:extLst>
                </a:gridCol>
              </a:tblGrid>
              <a:tr h="430428">
                <a:tc>
                  <a:txBody>
                    <a:bodyPr/>
                    <a:lstStyle/>
                    <a:p>
                      <a:r>
                        <a:rPr lang="de-DE" sz="1200" dirty="0"/>
                        <a:t>Schulterhöhe (cm)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Gewicht (kg)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Wahrheitswert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4902235"/>
                  </a:ext>
                </a:extLst>
              </a:tr>
              <a:tr h="304667">
                <a:tc>
                  <a:txBody>
                    <a:bodyPr/>
                    <a:lstStyle/>
                    <a:p>
                      <a:r>
                        <a:rPr lang="de-DE" sz="12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1 (Katze)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9221311"/>
                  </a:ext>
                </a:extLst>
              </a:tr>
              <a:tr h="304667">
                <a:tc>
                  <a:txBody>
                    <a:bodyPr/>
                    <a:lstStyle/>
                    <a:p>
                      <a:r>
                        <a:rPr lang="de-DE" sz="1200" dirty="0"/>
                        <a:t>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0 (Hund)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7169590"/>
                  </a:ext>
                </a:extLst>
              </a:tr>
              <a:tr h="304667">
                <a:tc>
                  <a:txBody>
                    <a:bodyPr/>
                    <a:lstStyle/>
                    <a:p>
                      <a:r>
                        <a:rPr lang="de-DE" sz="1200" dirty="0"/>
                        <a:t>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0 (Hund)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3768377"/>
                  </a:ext>
                </a:extLst>
              </a:tr>
            </a:tbl>
          </a:graphicData>
        </a:graphic>
      </p:graphicFrame>
      <p:graphicFrame>
        <p:nvGraphicFramePr>
          <p:cNvPr id="29" name="Tabelle 37">
            <a:extLst>
              <a:ext uri="{FF2B5EF4-FFF2-40B4-BE49-F238E27FC236}">
                <a16:creationId xmlns:a16="http://schemas.microsoft.com/office/drawing/2014/main" id="{99BBC0BC-C179-45C1-86E8-E87C42017A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8990431"/>
              </p:ext>
            </p:extLst>
          </p:nvPr>
        </p:nvGraphicFramePr>
        <p:xfrm>
          <a:off x="6309562" y="4941140"/>
          <a:ext cx="4921774" cy="1344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26054">
                  <a:extLst>
                    <a:ext uri="{9D8B030D-6E8A-4147-A177-3AD203B41FA5}">
                      <a16:colId xmlns:a16="http://schemas.microsoft.com/office/drawing/2014/main" val="93774398"/>
                    </a:ext>
                  </a:extLst>
                </a:gridCol>
                <a:gridCol w="1397860">
                  <a:extLst>
                    <a:ext uri="{9D8B030D-6E8A-4147-A177-3AD203B41FA5}">
                      <a16:colId xmlns:a16="http://schemas.microsoft.com/office/drawing/2014/main" val="1682511105"/>
                    </a:ext>
                  </a:extLst>
                </a:gridCol>
                <a:gridCol w="1397860">
                  <a:extLst>
                    <a:ext uri="{9D8B030D-6E8A-4147-A177-3AD203B41FA5}">
                      <a16:colId xmlns:a16="http://schemas.microsoft.com/office/drawing/2014/main" val="2184883872"/>
                    </a:ext>
                  </a:extLst>
                </a:gridCol>
              </a:tblGrid>
              <a:tr h="430428">
                <a:tc>
                  <a:txBody>
                    <a:bodyPr/>
                    <a:lstStyle/>
                    <a:p>
                      <a:r>
                        <a:rPr lang="de-DE" sz="1200" dirty="0"/>
                        <a:t>Grundstücksgröße (m</a:t>
                      </a:r>
                      <a:r>
                        <a:rPr lang="de-DE" sz="1200" baseline="30000" dirty="0"/>
                        <a:t>2</a:t>
                      </a:r>
                      <a:r>
                        <a:rPr lang="de-DE" sz="12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Hausgröße (m</a:t>
                      </a:r>
                      <a:r>
                        <a:rPr lang="de-DE" sz="1200" baseline="30000" dirty="0"/>
                        <a:t>2</a:t>
                      </a:r>
                      <a:r>
                        <a:rPr lang="de-DE" sz="12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Preis (€)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4902235"/>
                  </a:ext>
                </a:extLst>
              </a:tr>
              <a:tr h="304667">
                <a:tc>
                  <a:txBody>
                    <a:bodyPr/>
                    <a:lstStyle/>
                    <a:p>
                      <a:r>
                        <a:rPr lang="de-DE" sz="1200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700.000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9221311"/>
                  </a:ext>
                </a:extLst>
              </a:tr>
              <a:tr h="304667">
                <a:tc>
                  <a:txBody>
                    <a:bodyPr/>
                    <a:lstStyle/>
                    <a:p>
                      <a:r>
                        <a:rPr lang="de-DE" sz="1200" dirty="0"/>
                        <a:t>250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140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1.100.000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7169590"/>
                  </a:ext>
                </a:extLst>
              </a:tr>
              <a:tr h="304667">
                <a:tc>
                  <a:txBody>
                    <a:bodyPr/>
                    <a:lstStyle/>
                    <a:p>
                      <a:r>
                        <a:rPr lang="de-DE" sz="1200" dirty="0"/>
                        <a:t>300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1.300.000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3768377"/>
                  </a:ext>
                </a:extLst>
              </a:tr>
            </a:tbl>
          </a:graphicData>
        </a:graphic>
      </p:graphicFrame>
      <p:sp>
        <p:nvSpPr>
          <p:cNvPr id="25" name="Textfeld 24">
            <a:extLst>
              <a:ext uri="{FF2B5EF4-FFF2-40B4-BE49-F238E27FC236}">
                <a16:creationId xmlns:a16="http://schemas.microsoft.com/office/drawing/2014/main" id="{6EAA938B-2515-4FAB-858C-F433BEFE3091}"/>
              </a:ext>
            </a:extLst>
          </p:cNvPr>
          <p:cNvSpPr txBox="1"/>
          <p:nvPr/>
        </p:nvSpPr>
        <p:spPr>
          <a:xfrm>
            <a:off x="2148114" y="4571808"/>
            <a:ext cx="1774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Klassifizierung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18907E3A-8FCD-41B4-BB09-B48923357F56}"/>
              </a:ext>
            </a:extLst>
          </p:cNvPr>
          <p:cNvSpPr txBox="1"/>
          <p:nvPr/>
        </p:nvSpPr>
        <p:spPr>
          <a:xfrm>
            <a:off x="7990113" y="4571808"/>
            <a:ext cx="1402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Regression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FDC105E9-8D4F-4C02-9A0E-1A1BD2618DDD}"/>
              </a:ext>
            </a:extLst>
          </p:cNvPr>
          <p:cNvSpPr/>
          <p:nvPr/>
        </p:nvSpPr>
        <p:spPr>
          <a:xfrm>
            <a:off x="7627172" y="1961845"/>
            <a:ext cx="1958530" cy="553998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Unüberwachtes</a:t>
            </a:r>
            <a:br>
              <a:rPr lang="de-DE" dirty="0"/>
            </a:br>
            <a:r>
              <a:rPr lang="de-DE" dirty="0"/>
              <a:t> Lernen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5BA01954-B889-4A40-95AF-9FE9D71BEA41}"/>
              </a:ext>
            </a:extLst>
          </p:cNvPr>
          <p:cNvSpPr/>
          <p:nvPr/>
        </p:nvSpPr>
        <p:spPr>
          <a:xfrm>
            <a:off x="9851180" y="1961845"/>
            <a:ext cx="1958530" cy="55399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Bestärkendes Lernen</a:t>
            </a:r>
          </a:p>
        </p:txBody>
      </p: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219C12A6-B670-4B56-B505-153F9D714148}"/>
              </a:ext>
            </a:extLst>
          </p:cNvPr>
          <p:cNvCxnSpPr>
            <a:cxnSpLocks/>
            <a:stCxn id="6" idx="2"/>
            <a:endCxn id="16" idx="0"/>
          </p:cNvCxnSpPr>
          <p:nvPr/>
        </p:nvCxnSpPr>
        <p:spPr>
          <a:xfrm>
            <a:off x="6441552" y="1592513"/>
            <a:ext cx="2164885" cy="3693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BE59061B-0EF1-4724-B922-C0A61045A6C5}"/>
              </a:ext>
            </a:extLst>
          </p:cNvPr>
          <p:cNvCxnSpPr>
            <a:cxnSpLocks/>
            <a:endCxn id="17" idx="0"/>
          </p:cNvCxnSpPr>
          <p:nvPr/>
        </p:nvCxnSpPr>
        <p:spPr>
          <a:xfrm>
            <a:off x="6613902" y="1597703"/>
            <a:ext cx="4216543" cy="3641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1700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uppieren 30">
            <a:extLst>
              <a:ext uri="{FF2B5EF4-FFF2-40B4-BE49-F238E27FC236}">
                <a16:creationId xmlns:a16="http://schemas.microsoft.com/office/drawing/2014/main" id="{5D71C734-3984-4F13-9850-5EB462B81F38}"/>
              </a:ext>
            </a:extLst>
          </p:cNvPr>
          <p:cNvGrpSpPr/>
          <p:nvPr/>
        </p:nvGrpSpPr>
        <p:grpSpPr>
          <a:xfrm>
            <a:off x="1532466" y="2082574"/>
            <a:ext cx="10054309" cy="2826709"/>
            <a:chOff x="1532466" y="1690688"/>
            <a:chExt cx="10054309" cy="2826709"/>
          </a:xfrm>
        </p:grpSpPr>
        <p:grpSp>
          <p:nvGrpSpPr>
            <p:cNvPr id="95" name="Gruppieren 94">
              <a:extLst>
                <a:ext uri="{FF2B5EF4-FFF2-40B4-BE49-F238E27FC236}">
                  <a16:creationId xmlns:a16="http://schemas.microsoft.com/office/drawing/2014/main" id="{466FA02C-8EFE-4FDE-AACC-40B19A6AC98D}"/>
                </a:ext>
              </a:extLst>
            </p:cNvPr>
            <p:cNvGrpSpPr/>
            <p:nvPr/>
          </p:nvGrpSpPr>
          <p:grpSpPr>
            <a:xfrm>
              <a:off x="1532466" y="1690688"/>
              <a:ext cx="10054309" cy="2826709"/>
              <a:chOff x="1800480" y="1690688"/>
              <a:chExt cx="10054309" cy="2826709"/>
            </a:xfrm>
          </p:grpSpPr>
          <p:grpSp>
            <p:nvGrpSpPr>
              <p:cNvPr id="78" name="Gruppieren 77">
                <a:extLst>
                  <a:ext uri="{FF2B5EF4-FFF2-40B4-BE49-F238E27FC236}">
                    <a16:creationId xmlns:a16="http://schemas.microsoft.com/office/drawing/2014/main" id="{60270591-7225-4732-AEDE-C0B6B87F8AC6}"/>
                  </a:ext>
                </a:extLst>
              </p:cNvPr>
              <p:cNvGrpSpPr/>
              <p:nvPr/>
            </p:nvGrpSpPr>
            <p:grpSpPr>
              <a:xfrm>
                <a:off x="1800480" y="1690688"/>
                <a:ext cx="9971125" cy="2826709"/>
                <a:chOff x="1795717" y="1690688"/>
                <a:chExt cx="9971125" cy="2826709"/>
              </a:xfrm>
            </p:grpSpPr>
            <p:sp>
              <p:nvSpPr>
                <p:cNvPr id="4" name="Flussdiagramm: Verbinder 3">
                  <a:extLst>
                    <a:ext uri="{FF2B5EF4-FFF2-40B4-BE49-F238E27FC236}">
                      <a16:creationId xmlns:a16="http://schemas.microsoft.com/office/drawing/2014/main" id="{D80CE8BD-B68E-405A-83AD-C94AB11D47E5}"/>
                    </a:ext>
                  </a:extLst>
                </p:cNvPr>
                <p:cNvSpPr/>
                <p:nvPr/>
              </p:nvSpPr>
              <p:spPr>
                <a:xfrm>
                  <a:off x="1795717" y="2156200"/>
                  <a:ext cx="811354" cy="790617"/>
                </a:xfrm>
                <a:prstGeom prst="flowChartConnector">
                  <a:avLst/>
                </a:prstGeom>
                <a:noFill/>
                <a:ln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baseline="-25000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11" name="Flussdiagramm: Verbinder 10">
                  <a:extLst>
                    <a:ext uri="{FF2B5EF4-FFF2-40B4-BE49-F238E27FC236}">
                      <a16:creationId xmlns:a16="http://schemas.microsoft.com/office/drawing/2014/main" id="{D8A0F55F-069B-4976-9436-82171AA585B4}"/>
                    </a:ext>
                  </a:extLst>
                </p:cNvPr>
                <p:cNvSpPr/>
                <p:nvPr/>
              </p:nvSpPr>
              <p:spPr>
                <a:xfrm>
                  <a:off x="1795717" y="3174246"/>
                  <a:ext cx="811354" cy="790617"/>
                </a:xfrm>
                <a:prstGeom prst="flowChartConnector">
                  <a:avLst/>
                </a:prstGeom>
                <a:noFill/>
                <a:ln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baseline="-25000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13" name="Flussdiagramm: Verbinder 12">
                  <a:extLst>
                    <a:ext uri="{FF2B5EF4-FFF2-40B4-BE49-F238E27FC236}">
                      <a16:creationId xmlns:a16="http://schemas.microsoft.com/office/drawing/2014/main" id="{F2B34D62-33E4-418A-8173-E643061035AF}"/>
                    </a:ext>
                  </a:extLst>
                </p:cNvPr>
                <p:cNvSpPr/>
                <p:nvPr/>
              </p:nvSpPr>
              <p:spPr>
                <a:xfrm>
                  <a:off x="6303277" y="1690688"/>
                  <a:ext cx="811354" cy="790617"/>
                </a:xfrm>
                <a:prstGeom prst="flowChartConnector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14" name="Flussdiagramm: Verbinder 13">
                  <a:extLst>
                    <a:ext uri="{FF2B5EF4-FFF2-40B4-BE49-F238E27FC236}">
                      <a16:creationId xmlns:a16="http://schemas.microsoft.com/office/drawing/2014/main" id="{79E595C3-19CD-45D0-9465-0B35B582CD65}"/>
                    </a:ext>
                  </a:extLst>
                </p:cNvPr>
                <p:cNvSpPr/>
                <p:nvPr/>
              </p:nvSpPr>
              <p:spPr>
                <a:xfrm>
                  <a:off x="6303277" y="2708734"/>
                  <a:ext cx="811354" cy="790617"/>
                </a:xfrm>
                <a:prstGeom prst="flowChartConnector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15" name="Flussdiagramm: Verbinder 14">
                  <a:extLst>
                    <a:ext uri="{FF2B5EF4-FFF2-40B4-BE49-F238E27FC236}">
                      <a16:creationId xmlns:a16="http://schemas.microsoft.com/office/drawing/2014/main" id="{59A058CC-D9A9-47E9-833D-CF908A0D7A73}"/>
                    </a:ext>
                  </a:extLst>
                </p:cNvPr>
                <p:cNvSpPr/>
                <p:nvPr/>
              </p:nvSpPr>
              <p:spPr>
                <a:xfrm>
                  <a:off x="6303277" y="3726780"/>
                  <a:ext cx="811354" cy="790617"/>
                </a:xfrm>
                <a:prstGeom prst="flowChartConnector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17" name="Flussdiagramm: Verbinder 16">
                  <a:extLst>
                    <a:ext uri="{FF2B5EF4-FFF2-40B4-BE49-F238E27FC236}">
                      <a16:creationId xmlns:a16="http://schemas.microsoft.com/office/drawing/2014/main" id="{9F2FA80D-D8A7-4EF0-846B-3DC3BCAEE46E}"/>
                    </a:ext>
                  </a:extLst>
                </p:cNvPr>
                <p:cNvSpPr/>
                <p:nvPr/>
              </p:nvSpPr>
              <p:spPr>
                <a:xfrm>
                  <a:off x="10931673" y="2152474"/>
                  <a:ext cx="811354" cy="790617"/>
                </a:xfrm>
                <a:prstGeom prst="flowChartConnector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18" name="Flussdiagramm: Verbinder 17">
                  <a:extLst>
                    <a:ext uri="{FF2B5EF4-FFF2-40B4-BE49-F238E27FC236}">
                      <a16:creationId xmlns:a16="http://schemas.microsoft.com/office/drawing/2014/main" id="{145075B7-858A-4C26-965A-C64CEBB9AF89}"/>
                    </a:ext>
                  </a:extLst>
                </p:cNvPr>
                <p:cNvSpPr/>
                <p:nvPr/>
              </p:nvSpPr>
              <p:spPr>
                <a:xfrm>
                  <a:off x="10955488" y="3170520"/>
                  <a:ext cx="811354" cy="790617"/>
                </a:xfrm>
                <a:prstGeom prst="flowChartConnector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>
                    <a:solidFill>
                      <a:schemeClr val="tx2"/>
                    </a:solidFill>
                  </a:endParaRPr>
                </a:p>
              </p:txBody>
            </p:sp>
            <p:cxnSp>
              <p:nvCxnSpPr>
                <p:cNvPr id="20" name="Gerader Verbinder 19">
                  <a:extLst>
                    <a:ext uri="{FF2B5EF4-FFF2-40B4-BE49-F238E27FC236}">
                      <a16:creationId xmlns:a16="http://schemas.microsoft.com/office/drawing/2014/main" id="{DF0C18F0-55C5-42C0-BCBA-F438653D3589}"/>
                    </a:ext>
                  </a:extLst>
                </p:cNvPr>
                <p:cNvCxnSpPr>
                  <a:cxnSpLocks/>
                  <a:stCxn id="4" idx="6"/>
                  <a:endCxn id="13" idx="2"/>
                </p:cNvCxnSpPr>
                <p:nvPr/>
              </p:nvCxnSpPr>
              <p:spPr>
                <a:xfrm flipV="1">
                  <a:off x="2607071" y="2085997"/>
                  <a:ext cx="3696206" cy="465512"/>
                </a:xfrm>
                <a:prstGeom prst="line">
                  <a:avLst/>
                </a:prstGeom>
                <a:ln w="28575"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Gerader Verbinder 20">
                  <a:extLst>
                    <a:ext uri="{FF2B5EF4-FFF2-40B4-BE49-F238E27FC236}">
                      <a16:creationId xmlns:a16="http://schemas.microsoft.com/office/drawing/2014/main" id="{537815EE-9970-4ABE-B907-266EC6C27AFA}"/>
                    </a:ext>
                  </a:extLst>
                </p:cNvPr>
                <p:cNvCxnSpPr>
                  <a:cxnSpLocks/>
                  <a:stCxn id="4" idx="6"/>
                  <a:endCxn id="14" idx="2"/>
                </p:cNvCxnSpPr>
                <p:nvPr/>
              </p:nvCxnSpPr>
              <p:spPr>
                <a:xfrm>
                  <a:off x="2607071" y="2551509"/>
                  <a:ext cx="3696206" cy="552534"/>
                </a:xfrm>
                <a:prstGeom prst="line">
                  <a:avLst/>
                </a:prstGeom>
                <a:ln w="28575"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Gerader Verbinder 23">
                  <a:extLst>
                    <a:ext uri="{FF2B5EF4-FFF2-40B4-BE49-F238E27FC236}">
                      <a16:creationId xmlns:a16="http://schemas.microsoft.com/office/drawing/2014/main" id="{4C43C6DE-D8B8-4F31-81BF-103BC35996FF}"/>
                    </a:ext>
                  </a:extLst>
                </p:cNvPr>
                <p:cNvCxnSpPr>
                  <a:cxnSpLocks/>
                  <a:stCxn id="4" idx="6"/>
                  <a:endCxn id="15" idx="2"/>
                </p:cNvCxnSpPr>
                <p:nvPr/>
              </p:nvCxnSpPr>
              <p:spPr>
                <a:xfrm>
                  <a:off x="2607071" y="2551509"/>
                  <a:ext cx="3696206" cy="1570580"/>
                </a:xfrm>
                <a:prstGeom prst="line">
                  <a:avLst/>
                </a:prstGeom>
                <a:ln w="28575"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Gerader Verbinder 29">
                  <a:extLst>
                    <a:ext uri="{FF2B5EF4-FFF2-40B4-BE49-F238E27FC236}">
                      <a16:creationId xmlns:a16="http://schemas.microsoft.com/office/drawing/2014/main" id="{1560A915-123F-4BBD-879C-A7DFCB40DE22}"/>
                    </a:ext>
                  </a:extLst>
                </p:cNvPr>
                <p:cNvCxnSpPr>
                  <a:cxnSpLocks/>
                  <a:stCxn id="11" idx="6"/>
                  <a:endCxn id="13" idx="2"/>
                </p:cNvCxnSpPr>
                <p:nvPr/>
              </p:nvCxnSpPr>
              <p:spPr>
                <a:xfrm flipV="1">
                  <a:off x="2607071" y="2085997"/>
                  <a:ext cx="3696206" cy="1483558"/>
                </a:xfrm>
                <a:prstGeom prst="line">
                  <a:avLst/>
                </a:prstGeom>
                <a:ln w="28575"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Gerader Verbinder 32">
                  <a:extLst>
                    <a:ext uri="{FF2B5EF4-FFF2-40B4-BE49-F238E27FC236}">
                      <a16:creationId xmlns:a16="http://schemas.microsoft.com/office/drawing/2014/main" id="{6FBFA77F-C7C8-40F8-A1C7-7A6FC28E628C}"/>
                    </a:ext>
                  </a:extLst>
                </p:cNvPr>
                <p:cNvCxnSpPr>
                  <a:cxnSpLocks/>
                  <a:stCxn id="11" idx="6"/>
                  <a:endCxn id="14" idx="2"/>
                </p:cNvCxnSpPr>
                <p:nvPr/>
              </p:nvCxnSpPr>
              <p:spPr>
                <a:xfrm flipV="1">
                  <a:off x="2607071" y="3104043"/>
                  <a:ext cx="3696206" cy="465512"/>
                </a:xfrm>
                <a:prstGeom prst="line">
                  <a:avLst/>
                </a:prstGeom>
                <a:ln w="28575"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Gerader Verbinder 49">
                  <a:extLst>
                    <a:ext uri="{FF2B5EF4-FFF2-40B4-BE49-F238E27FC236}">
                      <a16:creationId xmlns:a16="http://schemas.microsoft.com/office/drawing/2014/main" id="{0B9A95E6-89E8-44CE-8E38-FA2695370C37}"/>
                    </a:ext>
                  </a:extLst>
                </p:cNvPr>
                <p:cNvCxnSpPr>
                  <a:cxnSpLocks/>
                  <a:stCxn id="17" idx="2"/>
                  <a:endCxn id="13" idx="6"/>
                </p:cNvCxnSpPr>
                <p:nvPr/>
              </p:nvCxnSpPr>
              <p:spPr>
                <a:xfrm flipH="1" flipV="1">
                  <a:off x="7114631" y="2085997"/>
                  <a:ext cx="3817042" cy="461786"/>
                </a:xfrm>
                <a:prstGeom prst="line">
                  <a:avLst/>
                </a:prstGeom>
                <a:ln w="28575"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Gerader Verbinder 52">
                  <a:extLst>
                    <a:ext uri="{FF2B5EF4-FFF2-40B4-BE49-F238E27FC236}">
                      <a16:creationId xmlns:a16="http://schemas.microsoft.com/office/drawing/2014/main" id="{04E7B7E6-5136-46D4-91B0-3AB3B0F14F2D}"/>
                    </a:ext>
                  </a:extLst>
                </p:cNvPr>
                <p:cNvCxnSpPr>
                  <a:cxnSpLocks/>
                  <a:stCxn id="17" idx="2"/>
                  <a:endCxn id="14" idx="6"/>
                </p:cNvCxnSpPr>
                <p:nvPr/>
              </p:nvCxnSpPr>
              <p:spPr>
                <a:xfrm flipH="1">
                  <a:off x="7114631" y="2547783"/>
                  <a:ext cx="3817042" cy="556260"/>
                </a:xfrm>
                <a:prstGeom prst="line">
                  <a:avLst/>
                </a:prstGeom>
                <a:ln w="28575"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Gerader Verbinder 55">
                  <a:extLst>
                    <a:ext uri="{FF2B5EF4-FFF2-40B4-BE49-F238E27FC236}">
                      <a16:creationId xmlns:a16="http://schemas.microsoft.com/office/drawing/2014/main" id="{899259C5-906E-4FF7-BD91-E27FB596501A}"/>
                    </a:ext>
                  </a:extLst>
                </p:cNvPr>
                <p:cNvCxnSpPr>
                  <a:cxnSpLocks/>
                  <a:stCxn id="17" idx="2"/>
                  <a:endCxn id="15" idx="6"/>
                </p:cNvCxnSpPr>
                <p:nvPr/>
              </p:nvCxnSpPr>
              <p:spPr>
                <a:xfrm flipH="1">
                  <a:off x="7114631" y="2547783"/>
                  <a:ext cx="3817042" cy="1574306"/>
                </a:xfrm>
                <a:prstGeom prst="line">
                  <a:avLst/>
                </a:prstGeom>
                <a:ln w="28575"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Gerader Verbinder 61">
                  <a:extLst>
                    <a:ext uri="{FF2B5EF4-FFF2-40B4-BE49-F238E27FC236}">
                      <a16:creationId xmlns:a16="http://schemas.microsoft.com/office/drawing/2014/main" id="{E40DA542-5BDC-4669-BFB3-92344F383863}"/>
                    </a:ext>
                  </a:extLst>
                </p:cNvPr>
                <p:cNvCxnSpPr>
                  <a:cxnSpLocks/>
                  <a:stCxn id="13" idx="6"/>
                  <a:endCxn id="18" idx="2"/>
                </p:cNvCxnSpPr>
                <p:nvPr/>
              </p:nvCxnSpPr>
              <p:spPr>
                <a:xfrm>
                  <a:off x="7114631" y="2085997"/>
                  <a:ext cx="3840857" cy="1479832"/>
                </a:xfrm>
                <a:prstGeom prst="line">
                  <a:avLst/>
                </a:prstGeom>
                <a:ln w="28575"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Gerader Verbinder 64">
                  <a:extLst>
                    <a:ext uri="{FF2B5EF4-FFF2-40B4-BE49-F238E27FC236}">
                      <a16:creationId xmlns:a16="http://schemas.microsoft.com/office/drawing/2014/main" id="{65389C5D-10D7-4648-BE13-5191B76B6253}"/>
                    </a:ext>
                  </a:extLst>
                </p:cNvPr>
                <p:cNvCxnSpPr>
                  <a:cxnSpLocks/>
                  <a:stCxn id="18" idx="2"/>
                  <a:endCxn id="14" idx="6"/>
                </p:cNvCxnSpPr>
                <p:nvPr/>
              </p:nvCxnSpPr>
              <p:spPr>
                <a:xfrm flipH="1" flipV="1">
                  <a:off x="7114631" y="3104043"/>
                  <a:ext cx="3840857" cy="461786"/>
                </a:xfrm>
                <a:prstGeom prst="line">
                  <a:avLst/>
                </a:prstGeom>
                <a:ln w="28575"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80" name="Gerader Verbinder 79">
                <a:extLst>
                  <a:ext uri="{FF2B5EF4-FFF2-40B4-BE49-F238E27FC236}">
                    <a16:creationId xmlns:a16="http://schemas.microsoft.com/office/drawing/2014/main" id="{04977789-8E1A-4A04-92F0-9C397881F2F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19325" y="1690688"/>
                <a:ext cx="0" cy="79061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Gerader Verbinder 80">
                <a:extLst>
                  <a:ext uri="{FF2B5EF4-FFF2-40B4-BE49-F238E27FC236}">
                    <a16:creationId xmlns:a16="http://schemas.microsoft.com/office/drawing/2014/main" id="{FA917C85-E8C7-4ECC-B603-A88EF651230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19325" y="2708734"/>
                <a:ext cx="0" cy="79061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Gerader Verbinder 84">
                <a:extLst>
                  <a:ext uri="{FF2B5EF4-FFF2-40B4-BE49-F238E27FC236}">
                    <a16:creationId xmlns:a16="http://schemas.microsoft.com/office/drawing/2014/main" id="{005B1122-3E5B-45DE-8705-9AE7F59461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19325" y="3726780"/>
                <a:ext cx="0" cy="79061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Gerader Verbinder 90">
                <a:extLst>
                  <a:ext uri="{FF2B5EF4-FFF2-40B4-BE49-F238E27FC236}">
                    <a16:creationId xmlns:a16="http://schemas.microsoft.com/office/drawing/2014/main" id="{03D458E2-0E08-4971-A6CC-8742CFC04A0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42113" y="2175334"/>
                <a:ext cx="0" cy="79061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Gerader Verbinder 93">
                <a:extLst>
                  <a:ext uri="{FF2B5EF4-FFF2-40B4-BE49-F238E27FC236}">
                    <a16:creationId xmlns:a16="http://schemas.microsoft.com/office/drawing/2014/main" id="{FCF1858F-0171-4589-9F4B-B02AE0F1914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61160" y="3193380"/>
                <a:ext cx="0" cy="79061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4081286E-F2B1-4F02-9783-040F6227AD9F}"/>
                  </a:ext>
                </a:extLst>
              </p:cNvPr>
              <p:cNvSpPr txBox="1"/>
              <p:nvPr/>
            </p:nvSpPr>
            <p:spPr>
              <a:xfrm>
                <a:off x="6257959" y="1907488"/>
                <a:ext cx="114230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600" dirty="0">
                    <a:solidFill>
                      <a:srgbClr val="7030A0"/>
                    </a:solidFill>
                  </a:rPr>
                  <a:t>z</a:t>
                </a:r>
                <a:r>
                  <a:rPr lang="de-DE" sz="1600" baseline="-25000" dirty="0">
                    <a:solidFill>
                      <a:srgbClr val="7030A0"/>
                    </a:solidFill>
                  </a:rPr>
                  <a:t>1</a:t>
                </a:r>
                <a:r>
                  <a:rPr lang="de-DE" sz="1600" baseline="30000" dirty="0">
                    <a:solidFill>
                      <a:srgbClr val="7030A0"/>
                    </a:solidFill>
                  </a:rPr>
                  <a:t>(2)</a:t>
                </a:r>
                <a:r>
                  <a:rPr lang="de-DE" sz="1600" dirty="0">
                    <a:solidFill>
                      <a:srgbClr val="7030A0"/>
                    </a:solidFill>
                  </a:rPr>
                  <a:t> a</a:t>
                </a:r>
                <a:r>
                  <a:rPr lang="de-DE" sz="1600" baseline="-25000" dirty="0">
                    <a:solidFill>
                      <a:srgbClr val="7030A0"/>
                    </a:solidFill>
                  </a:rPr>
                  <a:t>1</a:t>
                </a:r>
                <a:r>
                  <a:rPr lang="de-DE" sz="1600" baseline="30000" dirty="0">
                    <a:solidFill>
                      <a:srgbClr val="7030A0"/>
                    </a:solidFill>
                  </a:rPr>
                  <a:t>(2)</a:t>
                </a:r>
                <a:endParaRPr lang="de-DE" sz="1600" baseline="-25000" dirty="0">
                  <a:solidFill>
                    <a:srgbClr val="7030A0"/>
                  </a:solidFill>
                </a:endParaRPr>
              </a:p>
            </p:txBody>
          </p:sp>
          <p:sp>
            <p:nvSpPr>
              <p:cNvPr id="79" name="Textfeld 78">
                <a:extLst>
                  <a:ext uri="{FF2B5EF4-FFF2-40B4-BE49-F238E27FC236}">
                    <a16:creationId xmlns:a16="http://schemas.microsoft.com/office/drawing/2014/main" id="{4D2382D3-D50C-4C4A-B0EB-DB23F44DB601}"/>
                  </a:ext>
                </a:extLst>
              </p:cNvPr>
              <p:cNvSpPr txBox="1"/>
              <p:nvPr/>
            </p:nvSpPr>
            <p:spPr>
              <a:xfrm>
                <a:off x="6277442" y="2931019"/>
                <a:ext cx="94026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600" dirty="0">
                    <a:solidFill>
                      <a:srgbClr val="7030A0"/>
                    </a:solidFill>
                  </a:rPr>
                  <a:t>z</a:t>
                </a:r>
                <a:r>
                  <a:rPr lang="de-DE" sz="1600" baseline="-25000" dirty="0">
                    <a:solidFill>
                      <a:srgbClr val="7030A0"/>
                    </a:solidFill>
                  </a:rPr>
                  <a:t>2</a:t>
                </a:r>
                <a:r>
                  <a:rPr lang="de-DE" sz="1600" baseline="30000" dirty="0">
                    <a:solidFill>
                      <a:srgbClr val="7030A0"/>
                    </a:solidFill>
                  </a:rPr>
                  <a:t>(2)</a:t>
                </a:r>
                <a:r>
                  <a:rPr lang="de-DE" sz="1600" dirty="0">
                    <a:solidFill>
                      <a:srgbClr val="7030A0"/>
                    </a:solidFill>
                  </a:rPr>
                  <a:t> a</a:t>
                </a:r>
                <a:r>
                  <a:rPr lang="de-DE" sz="1600" baseline="-25000" dirty="0">
                    <a:solidFill>
                      <a:srgbClr val="7030A0"/>
                    </a:solidFill>
                  </a:rPr>
                  <a:t>2</a:t>
                </a:r>
                <a:r>
                  <a:rPr lang="de-DE" sz="1600" baseline="30000" dirty="0">
                    <a:solidFill>
                      <a:srgbClr val="7030A0"/>
                    </a:solidFill>
                  </a:rPr>
                  <a:t>(2)</a:t>
                </a:r>
                <a:endParaRPr lang="de-DE" sz="1600" baseline="-25000" dirty="0">
                  <a:solidFill>
                    <a:srgbClr val="7030A0"/>
                  </a:solidFill>
                </a:endParaRPr>
              </a:p>
            </p:txBody>
          </p:sp>
          <p:sp>
            <p:nvSpPr>
              <p:cNvPr id="82" name="Textfeld 81">
                <a:extLst>
                  <a:ext uri="{FF2B5EF4-FFF2-40B4-BE49-F238E27FC236}">
                    <a16:creationId xmlns:a16="http://schemas.microsoft.com/office/drawing/2014/main" id="{55F01395-7EF4-4869-899B-BD28D97C1F0B}"/>
                  </a:ext>
                </a:extLst>
              </p:cNvPr>
              <p:cNvSpPr txBox="1"/>
              <p:nvPr/>
            </p:nvSpPr>
            <p:spPr>
              <a:xfrm>
                <a:off x="6267912" y="3934939"/>
                <a:ext cx="193442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600" dirty="0">
                    <a:solidFill>
                      <a:srgbClr val="7030A0"/>
                    </a:solidFill>
                  </a:rPr>
                  <a:t>z</a:t>
                </a:r>
                <a:r>
                  <a:rPr lang="de-DE" sz="1600" baseline="-25000" dirty="0">
                    <a:solidFill>
                      <a:srgbClr val="7030A0"/>
                    </a:solidFill>
                  </a:rPr>
                  <a:t>3</a:t>
                </a:r>
                <a:r>
                  <a:rPr lang="de-DE" sz="1600" baseline="30000" dirty="0">
                    <a:solidFill>
                      <a:srgbClr val="7030A0"/>
                    </a:solidFill>
                  </a:rPr>
                  <a:t>(2)</a:t>
                </a:r>
                <a:r>
                  <a:rPr lang="de-DE" sz="1600" dirty="0">
                    <a:solidFill>
                      <a:srgbClr val="7030A0"/>
                    </a:solidFill>
                  </a:rPr>
                  <a:t> a</a:t>
                </a:r>
                <a:r>
                  <a:rPr lang="de-DE" sz="1600" baseline="-25000" dirty="0">
                    <a:solidFill>
                      <a:srgbClr val="7030A0"/>
                    </a:solidFill>
                  </a:rPr>
                  <a:t>3</a:t>
                </a:r>
                <a:r>
                  <a:rPr lang="de-DE" sz="1600" baseline="30000" dirty="0">
                    <a:solidFill>
                      <a:srgbClr val="7030A0"/>
                    </a:solidFill>
                  </a:rPr>
                  <a:t>(2)</a:t>
                </a:r>
                <a:endParaRPr lang="de-DE" sz="1600" baseline="-25000" dirty="0">
                  <a:solidFill>
                    <a:srgbClr val="7030A0"/>
                  </a:solidFill>
                </a:endParaRPr>
              </a:p>
            </p:txBody>
          </p:sp>
          <p:sp>
            <p:nvSpPr>
              <p:cNvPr id="84" name="Textfeld 83">
                <a:extLst>
                  <a:ext uri="{FF2B5EF4-FFF2-40B4-BE49-F238E27FC236}">
                    <a16:creationId xmlns:a16="http://schemas.microsoft.com/office/drawing/2014/main" id="{4D379492-4380-46BD-B44F-54CC2D94EF4B}"/>
                  </a:ext>
                </a:extLst>
              </p:cNvPr>
              <p:cNvSpPr txBox="1"/>
              <p:nvPr/>
            </p:nvSpPr>
            <p:spPr>
              <a:xfrm>
                <a:off x="10914523" y="2386317"/>
                <a:ext cx="94026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600" dirty="0">
                    <a:solidFill>
                      <a:srgbClr val="7030A0"/>
                    </a:solidFill>
                  </a:rPr>
                  <a:t>z</a:t>
                </a:r>
                <a:r>
                  <a:rPr lang="de-DE" sz="1600" baseline="-25000" dirty="0">
                    <a:solidFill>
                      <a:srgbClr val="7030A0"/>
                    </a:solidFill>
                  </a:rPr>
                  <a:t>1</a:t>
                </a:r>
                <a:r>
                  <a:rPr lang="de-DE" sz="1600" baseline="30000" dirty="0">
                    <a:solidFill>
                      <a:srgbClr val="7030A0"/>
                    </a:solidFill>
                  </a:rPr>
                  <a:t>(3)</a:t>
                </a:r>
                <a:r>
                  <a:rPr lang="de-DE" sz="1600" dirty="0">
                    <a:solidFill>
                      <a:srgbClr val="7030A0"/>
                    </a:solidFill>
                  </a:rPr>
                  <a:t> a</a:t>
                </a:r>
                <a:r>
                  <a:rPr lang="de-DE" sz="1600" baseline="-25000" dirty="0">
                    <a:solidFill>
                      <a:srgbClr val="7030A0"/>
                    </a:solidFill>
                  </a:rPr>
                  <a:t>1</a:t>
                </a:r>
                <a:r>
                  <a:rPr lang="de-DE" sz="1600" baseline="30000" dirty="0">
                    <a:solidFill>
                      <a:srgbClr val="7030A0"/>
                    </a:solidFill>
                  </a:rPr>
                  <a:t>(3)</a:t>
                </a:r>
                <a:endParaRPr lang="de-DE" sz="1600" baseline="-25000" dirty="0">
                  <a:solidFill>
                    <a:srgbClr val="7030A0"/>
                  </a:solidFill>
                </a:endParaRPr>
              </a:p>
            </p:txBody>
          </p:sp>
          <p:sp>
            <p:nvSpPr>
              <p:cNvPr id="86" name="Textfeld 85">
                <a:extLst>
                  <a:ext uri="{FF2B5EF4-FFF2-40B4-BE49-F238E27FC236}">
                    <a16:creationId xmlns:a16="http://schemas.microsoft.com/office/drawing/2014/main" id="{1F94262B-E4D8-4E09-A95F-36958853F70E}"/>
                  </a:ext>
                </a:extLst>
              </p:cNvPr>
              <p:cNvSpPr txBox="1"/>
              <p:nvPr/>
            </p:nvSpPr>
            <p:spPr>
              <a:xfrm>
                <a:off x="10900226" y="3415017"/>
                <a:ext cx="94026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600" dirty="0">
                    <a:solidFill>
                      <a:srgbClr val="7030A0"/>
                    </a:solidFill>
                  </a:rPr>
                  <a:t>z</a:t>
                </a:r>
                <a:r>
                  <a:rPr lang="de-DE" sz="1600" baseline="-25000" dirty="0">
                    <a:solidFill>
                      <a:srgbClr val="7030A0"/>
                    </a:solidFill>
                  </a:rPr>
                  <a:t>2</a:t>
                </a:r>
                <a:r>
                  <a:rPr lang="de-DE" sz="1600" baseline="30000" dirty="0">
                    <a:solidFill>
                      <a:srgbClr val="7030A0"/>
                    </a:solidFill>
                  </a:rPr>
                  <a:t>(3)</a:t>
                </a:r>
                <a:r>
                  <a:rPr lang="de-DE" sz="1600" dirty="0">
                    <a:solidFill>
                      <a:srgbClr val="7030A0"/>
                    </a:solidFill>
                  </a:rPr>
                  <a:t> a</a:t>
                </a:r>
                <a:r>
                  <a:rPr lang="de-DE" sz="1600" baseline="-25000" dirty="0">
                    <a:solidFill>
                      <a:srgbClr val="7030A0"/>
                    </a:solidFill>
                  </a:rPr>
                  <a:t>2</a:t>
                </a:r>
                <a:r>
                  <a:rPr lang="de-DE" sz="1600" baseline="30000" dirty="0">
                    <a:solidFill>
                      <a:srgbClr val="7030A0"/>
                    </a:solidFill>
                  </a:rPr>
                  <a:t>(3)</a:t>
                </a:r>
                <a:endParaRPr lang="de-DE" sz="1600" baseline="-25000" dirty="0">
                  <a:solidFill>
                    <a:srgbClr val="7030A0"/>
                  </a:solidFill>
                </a:endParaRPr>
              </a:p>
            </p:txBody>
          </p:sp>
          <p:cxnSp>
            <p:nvCxnSpPr>
              <p:cNvPr id="89" name="Gerader Verbinder 88">
                <a:extLst>
                  <a:ext uri="{FF2B5EF4-FFF2-40B4-BE49-F238E27FC236}">
                    <a16:creationId xmlns:a16="http://schemas.microsoft.com/office/drawing/2014/main" id="{647F9C60-6A3E-4979-BFE7-F39C1D602E11}"/>
                  </a:ext>
                </a:extLst>
              </p:cNvPr>
              <p:cNvCxnSpPr>
                <a:cxnSpLocks/>
                <a:stCxn id="11" idx="6"/>
                <a:endCxn id="82" idx="1"/>
              </p:cNvCxnSpPr>
              <p:nvPr/>
            </p:nvCxnSpPr>
            <p:spPr>
              <a:xfrm>
                <a:off x="2611834" y="3569555"/>
                <a:ext cx="3656078" cy="534661"/>
              </a:xfrm>
              <a:prstGeom prst="line">
                <a:avLst/>
              </a:prstGeom>
              <a:ln w="28575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Gerader Verbinder 91">
                <a:extLst>
                  <a:ext uri="{FF2B5EF4-FFF2-40B4-BE49-F238E27FC236}">
                    <a16:creationId xmlns:a16="http://schemas.microsoft.com/office/drawing/2014/main" id="{4B731F63-E43E-4EEE-8F97-C862CE08A3CF}"/>
                  </a:ext>
                </a:extLst>
              </p:cNvPr>
              <p:cNvCxnSpPr>
                <a:cxnSpLocks/>
                <a:endCxn id="18" idx="2"/>
              </p:cNvCxnSpPr>
              <p:nvPr/>
            </p:nvCxnSpPr>
            <p:spPr>
              <a:xfrm flipV="1">
                <a:off x="7130611" y="3565829"/>
                <a:ext cx="3829640" cy="556260"/>
              </a:xfrm>
              <a:prstGeom prst="line">
                <a:avLst/>
              </a:prstGeom>
              <a:ln w="28575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8" name="Textfeld 97">
              <a:extLst>
                <a:ext uri="{FF2B5EF4-FFF2-40B4-BE49-F238E27FC236}">
                  <a16:creationId xmlns:a16="http://schemas.microsoft.com/office/drawing/2014/main" id="{F20E87CE-BCD1-412B-9B3D-DEAB751A6965}"/>
                </a:ext>
              </a:extLst>
            </p:cNvPr>
            <p:cNvSpPr txBox="1"/>
            <p:nvPr/>
          </p:nvSpPr>
          <p:spPr>
            <a:xfrm>
              <a:off x="1775528" y="2386317"/>
              <a:ext cx="37285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600" dirty="0">
                  <a:solidFill>
                    <a:srgbClr val="7030A0"/>
                  </a:solidFill>
                </a:rPr>
                <a:t>x</a:t>
              </a:r>
              <a:r>
                <a:rPr lang="de-DE" sz="1600" baseline="-25000" dirty="0">
                  <a:solidFill>
                    <a:srgbClr val="7030A0"/>
                  </a:solidFill>
                </a:rPr>
                <a:t>1</a:t>
              </a:r>
            </a:p>
          </p:txBody>
        </p:sp>
        <p:sp>
          <p:nvSpPr>
            <p:cNvPr id="99" name="Textfeld 98">
              <a:extLst>
                <a:ext uri="{FF2B5EF4-FFF2-40B4-BE49-F238E27FC236}">
                  <a16:creationId xmlns:a16="http://schemas.microsoft.com/office/drawing/2014/main" id="{D544D3F6-2F2F-4E25-9B10-01FD6AF11C42}"/>
                </a:ext>
              </a:extLst>
            </p:cNvPr>
            <p:cNvSpPr txBox="1"/>
            <p:nvPr/>
          </p:nvSpPr>
          <p:spPr>
            <a:xfrm>
              <a:off x="1746105" y="3388226"/>
              <a:ext cx="37285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600" dirty="0">
                  <a:solidFill>
                    <a:srgbClr val="7030A0"/>
                  </a:solidFill>
                </a:rPr>
                <a:t>x</a:t>
              </a:r>
              <a:r>
                <a:rPr lang="de-DE" sz="1600" baseline="-25000" dirty="0">
                  <a:solidFill>
                    <a:srgbClr val="7030A0"/>
                  </a:solidFill>
                </a:rPr>
                <a:t>2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Textfeld 59">
                  <a:extLst>
                    <a:ext uri="{FF2B5EF4-FFF2-40B4-BE49-F238E27FC236}">
                      <a16:creationId xmlns:a16="http://schemas.microsoft.com/office/drawing/2014/main" id="{C66B9BA3-F344-4AFC-8888-9542A1DFE367}"/>
                    </a:ext>
                  </a:extLst>
                </p:cNvPr>
                <p:cNvSpPr txBox="1"/>
                <p:nvPr/>
              </p:nvSpPr>
              <p:spPr>
                <a:xfrm rot="21132359">
                  <a:off x="2864063" y="2206291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i="1" baseline="-25000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de-DE" sz="1200" i="1" baseline="-2500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chemeClr val="accent4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60" name="Textfeld 59">
                  <a:extLst>
                    <a:ext uri="{FF2B5EF4-FFF2-40B4-BE49-F238E27FC236}">
                      <a16:creationId xmlns:a16="http://schemas.microsoft.com/office/drawing/2014/main" id="{C66B9BA3-F344-4AFC-8888-9542A1DFE36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132359">
                  <a:off x="2864063" y="2206291"/>
                  <a:ext cx="647700" cy="284693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Textfeld 60">
                  <a:extLst>
                    <a:ext uri="{FF2B5EF4-FFF2-40B4-BE49-F238E27FC236}">
                      <a16:creationId xmlns:a16="http://schemas.microsoft.com/office/drawing/2014/main" id="{4548EA23-D8A3-4734-A0F4-BB79D7242F3E}"/>
                    </a:ext>
                  </a:extLst>
                </p:cNvPr>
                <p:cNvSpPr txBox="1"/>
                <p:nvPr/>
              </p:nvSpPr>
              <p:spPr>
                <a:xfrm rot="537625">
                  <a:off x="2874462" y="2438634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de-DE" sz="1200" i="1" baseline="-2500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chemeClr val="accent4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61" name="Textfeld 60">
                  <a:extLst>
                    <a:ext uri="{FF2B5EF4-FFF2-40B4-BE49-F238E27FC236}">
                      <a16:creationId xmlns:a16="http://schemas.microsoft.com/office/drawing/2014/main" id="{4548EA23-D8A3-4734-A0F4-BB79D7242F3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37625">
                  <a:off x="2874462" y="2438634"/>
                  <a:ext cx="647700" cy="284693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Textfeld 62">
                  <a:extLst>
                    <a:ext uri="{FF2B5EF4-FFF2-40B4-BE49-F238E27FC236}">
                      <a16:creationId xmlns:a16="http://schemas.microsoft.com/office/drawing/2014/main" id="{48CA03BC-C898-4037-B4EA-B1E897E7B522}"/>
                    </a:ext>
                  </a:extLst>
                </p:cNvPr>
                <p:cNvSpPr txBox="1"/>
                <p:nvPr/>
              </p:nvSpPr>
              <p:spPr>
                <a:xfrm rot="1034911">
                  <a:off x="2864062" y="2652730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de-DE" sz="1200" i="1" baseline="-2500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chemeClr val="accent4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63" name="Textfeld 62">
                  <a:extLst>
                    <a:ext uri="{FF2B5EF4-FFF2-40B4-BE49-F238E27FC236}">
                      <a16:creationId xmlns:a16="http://schemas.microsoft.com/office/drawing/2014/main" id="{48CA03BC-C898-4037-B4EA-B1E897E7B52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034911">
                  <a:off x="2864062" y="2652730"/>
                  <a:ext cx="647700" cy="284693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feld 63">
                  <a:extLst>
                    <a:ext uri="{FF2B5EF4-FFF2-40B4-BE49-F238E27FC236}">
                      <a16:creationId xmlns:a16="http://schemas.microsoft.com/office/drawing/2014/main" id="{83320953-FC17-4000-A119-4F9903F39BA9}"/>
                    </a:ext>
                  </a:extLst>
                </p:cNvPr>
                <p:cNvSpPr txBox="1"/>
                <p:nvPr/>
              </p:nvSpPr>
              <p:spPr>
                <a:xfrm rot="20305657">
                  <a:off x="2774747" y="2998699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12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chemeClr val="accent4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64" name="Textfeld 63">
                  <a:extLst>
                    <a:ext uri="{FF2B5EF4-FFF2-40B4-BE49-F238E27FC236}">
                      <a16:creationId xmlns:a16="http://schemas.microsoft.com/office/drawing/2014/main" id="{83320953-FC17-4000-A119-4F9903F39BA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305657">
                  <a:off x="2774747" y="2998699"/>
                  <a:ext cx="647700" cy="284693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Textfeld 65">
                  <a:extLst>
                    <a:ext uri="{FF2B5EF4-FFF2-40B4-BE49-F238E27FC236}">
                      <a16:creationId xmlns:a16="http://schemas.microsoft.com/office/drawing/2014/main" id="{90637BFD-A3C9-43E0-AAD3-C13D2438699A}"/>
                    </a:ext>
                  </a:extLst>
                </p:cNvPr>
                <p:cNvSpPr txBox="1"/>
                <p:nvPr/>
              </p:nvSpPr>
              <p:spPr>
                <a:xfrm rot="21244584">
                  <a:off x="2864063" y="3219189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22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chemeClr val="accent4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66" name="Textfeld 65">
                  <a:extLst>
                    <a:ext uri="{FF2B5EF4-FFF2-40B4-BE49-F238E27FC236}">
                      <a16:creationId xmlns:a16="http://schemas.microsoft.com/office/drawing/2014/main" id="{90637BFD-A3C9-43E0-AAD3-C13D2438699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244584">
                  <a:off x="2864063" y="3219189"/>
                  <a:ext cx="647700" cy="284693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Textfeld 66">
                  <a:extLst>
                    <a:ext uri="{FF2B5EF4-FFF2-40B4-BE49-F238E27FC236}">
                      <a16:creationId xmlns:a16="http://schemas.microsoft.com/office/drawing/2014/main" id="{8826B8FF-5DF8-48DA-8AF8-04B6357FF0AB}"/>
                    </a:ext>
                  </a:extLst>
                </p:cNvPr>
                <p:cNvSpPr txBox="1"/>
                <p:nvPr/>
              </p:nvSpPr>
              <p:spPr>
                <a:xfrm rot="473313">
                  <a:off x="2865161" y="3444474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32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chemeClr val="accent4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67" name="Textfeld 66">
                  <a:extLst>
                    <a:ext uri="{FF2B5EF4-FFF2-40B4-BE49-F238E27FC236}">
                      <a16:creationId xmlns:a16="http://schemas.microsoft.com/office/drawing/2014/main" id="{8826B8FF-5DF8-48DA-8AF8-04B6357FF0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473313">
                  <a:off x="2865161" y="3444474"/>
                  <a:ext cx="647700" cy="284693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Textfeld 96">
                  <a:extLst>
                    <a:ext uri="{FF2B5EF4-FFF2-40B4-BE49-F238E27FC236}">
                      <a16:creationId xmlns:a16="http://schemas.microsoft.com/office/drawing/2014/main" id="{16B41562-AC7B-41E6-A6B4-A8558E266D62}"/>
                    </a:ext>
                  </a:extLst>
                </p:cNvPr>
                <p:cNvSpPr txBox="1"/>
                <p:nvPr/>
              </p:nvSpPr>
              <p:spPr>
                <a:xfrm rot="20268254">
                  <a:off x="7279404" y="3550992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22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DE" sz="1200" b="0" i="1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de-DE" sz="12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chemeClr val="accent4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97" name="Textfeld 96">
                  <a:extLst>
                    <a:ext uri="{FF2B5EF4-FFF2-40B4-BE49-F238E27FC236}">
                      <a16:creationId xmlns:a16="http://schemas.microsoft.com/office/drawing/2014/main" id="{16B41562-AC7B-41E6-A6B4-A8558E266D6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268254">
                  <a:off x="7279404" y="3550992"/>
                  <a:ext cx="647700" cy="284693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Textfeld 99">
                  <a:extLst>
                    <a:ext uri="{FF2B5EF4-FFF2-40B4-BE49-F238E27FC236}">
                      <a16:creationId xmlns:a16="http://schemas.microsoft.com/office/drawing/2014/main" id="{B9BB9D79-157A-4CA3-907B-57CADD92DB28}"/>
                    </a:ext>
                  </a:extLst>
                </p:cNvPr>
                <p:cNvSpPr txBox="1"/>
                <p:nvPr/>
              </p:nvSpPr>
              <p:spPr>
                <a:xfrm rot="20861327">
                  <a:off x="7380430" y="3750121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32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DE" sz="1200" b="0" i="1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de-DE" sz="12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chemeClr val="accent4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00" name="Textfeld 99">
                  <a:extLst>
                    <a:ext uri="{FF2B5EF4-FFF2-40B4-BE49-F238E27FC236}">
                      <a16:creationId xmlns:a16="http://schemas.microsoft.com/office/drawing/2014/main" id="{B9BB9D79-157A-4CA3-907B-57CADD92DB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861327">
                  <a:off x="7380430" y="3750121"/>
                  <a:ext cx="647700" cy="284693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4" name="Textfeld 103">
                  <a:extLst>
                    <a:ext uri="{FF2B5EF4-FFF2-40B4-BE49-F238E27FC236}">
                      <a16:creationId xmlns:a16="http://schemas.microsoft.com/office/drawing/2014/main" id="{6129D651-8BF9-4452-9BE7-53EB595E51A0}"/>
                    </a:ext>
                  </a:extLst>
                </p:cNvPr>
                <p:cNvSpPr txBox="1"/>
                <p:nvPr/>
              </p:nvSpPr>
              <p:spPr>
                <a:xfrm rot="21121081">
                  <a:off x="7249871" y="2745308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22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DE" sz="1200" b="0" i="1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de-DE" sz="12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chemeClr val="accent4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04" name="Textfeld 103">
                  <a:extLst>
                    <a:ext uri="{FF2B5EF4-FFF2-40B4-BE49-F238E27FC236}">
                      <a16:creationId xmlns:a16="http://schemas.microsoft.com/office/drawing/2014/main" id="{6129D651-8BF9-4452-9BE7-53EB595E51A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121081">
                  <a:off x="7249871" y="2745308"/>
                  <a:ext cx="647700" cy="284693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5" name="Textfeld 104">
                  <a:extLst>
                    <a:ext uri="{FF2B5EF4-FFF2-40B4-BE49-F238E27FC236}">
                      <a16:creationId xmlns:a16="http://schemas.microsoft.com/office/drawing/2014/main" id="{5006FF0F-D10D-4941-8956-00D4990ED2BA}"/>
                    </a:ext>
                  </a:extLst>
                </p:cNvPr>
                <p:cNvSpPr txBox="1"/>
                <p:nvPr/>
              </p:nvSpPr>
              <p:spPr>
                <a:xfrm rot="430678">
                  <a:off x="7300170" y="2949552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32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DE" sz="1200" b="0" i="1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de-DE" sz="12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chemeClr val="accent4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05" name="Textfeld 104">
                  <a:extLst>
                    <a:ext uri="{FF2B5EF4-FFF2-40B4-BE49-F238E27FC236}">
                      <a16:creationId xmlns:a16="http://schemas.microsoft.com/office/drawing/2014/main" id="{5006FF0F-D10D-4941-8956-00D4990ED2B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430678">
                  <a:off x="7300170" y="2949552"/>
                  <a:ext cx="647700" cy="284693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6" name="Textfeld 105">
                  <a:extLst>
                    <a:ext uri="{FF2B5EF4-FFF2-40B4-BE49-F238E27FC236}">
                      <a16:creationId xmlns:a16="http://schemas.microsoft.com/office/drawing/2014/main" id="{BA94EB87-DFE3-4304-9560-A5A511EE2324}"/>
                    </a:ext>
                  </a:extLst>
                </p:cNvPr>
                <p:cNvSpPr txBox="1"/>
                <p:nvPr/>
              </p:nvSpPr>
              <p:spPr>
                <a:xfrm rot="406972">
                  <a:off x="7259758" y="1921081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22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DE" sz="1200" b="0" i="1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de-DE" sz="12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chemeClr val="accent4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06" name="Textfeld 105">
                  <a:extLst>
                    <a:ext uri="{FF2B5EF4-FFF2-40B4-BE49-F238E27FC236}">
                      <a16:creationId xmlns:a16="http://schemas.microsoft.com/office/drawing/2014/main" id="{BA94EB87-DFE3-4304-9560-A5A511EE23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406972">
                  <a:off x="7259758" y="1921081"/>
                  <a:ext cx="647700" cy="284693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" name="Textfeld 106">
                  <a:extLst>
                    <a:ext uri="{FF2B5EF4-FFF2-40B4-BE49-F238E27FC236}">
                      <a16:creationId xmlns:a16="http://schemas.microsoft.com/office/drawing/2014/main" id="{184BF8FA-DC10-4862-A81B-CE20ABD5DE8A}"/>
                    </a:ext>
                  </a:extLst>
                </p:cNvPr>
                <p:cNvSpPr txBox="1"/>
                <p:nvPr/>
              </p:nvSpPr>
              <p:spPr>
                <a:xfrm rot="1348392">
                  <a:off x="7310057" y="2125325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32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DE" sz="1200" b="0" i="1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de-DE" sz="12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chemeClr val="accent4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07" name="Textfeld 106">
                  <a:extLst>
                    <a:ext uri="{FF2B5EF4-FFF2-40B4-BE49-F238E27FC236}">
                      <a16:creationId xmlns:a16="http://schemas.microsoft.com/office/drawing/2014/main" id="{184BF8FA-DC10-4862-A81B-CE20ABD5DE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348392">
                  <a:off x="7310057" y="2125325"/>
                  <a:ext cx="647700" cy="284693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7" name="Titel 1">
            <a:extLst>
              <a:ext uri="{FF2B5EF4-FFF2-40B4-BE49-F238E27FC236}">
                <a16:creationId xmlns:a16="http://schemas.microsoft.com/office/drawing/2014/main" id="{001E2DB6-CB1E-484F-932B-2B70385640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-99326"/>
            <a:ext cx="10748575" cy="1325563"/>
          </a:xfrm>
        </p:spPr>
        <p:txBody>
          <a:bodyPr>
            <a:normAutofit/>
          </a:bodyPr>
          <a:lstStyle/>
          <a:p>
            <a:r>
              <a:rPr lang="de-DE" sz="4000" dirty="0"/>
              <a:t>Reizweiterleitung in einem neuronalen Netz</a:t>
            </a:r>
          </a:p>
        </p:txBody>
      </p:sp>
    </p:spTree>
    <p:extLst>
      <p:ext uri="{BB962C8B-B14F-4D97-AF65-F5344CB8AC3E}">
        <p14:creationId xmlns:p14="http://schemas.microsoft.com/office/powerpoint/2010/main" val="2394243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95 0.00255 L -0.01068 -0.13935 " pathEditMode="relative" ptsTypes="AA">
                                      <p:cBhvr>
                                        <p:cTn id="6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ruppieren 48">
            <a:extLst>
              <a:ext uri="{FF2B5EF4-FFF2-40B4-BE49-F238E27FC236}">
                <a16:creationId xmlns:a16="http://schemas.microsoft.com/office/drawing/2014/main" id="{D2B02388-CCB4-46B4-9CE1-CA6BD090D803}"/>
              </a:ext>
            </a:extLst>
          </p:cNvPr>
          <p:cNvGrpSpPr/>
          <p:nvPr/>
        </p:nvGrpSpPr>
        <p:grpSpPr>
          <a:xfrm>
            <a:off x="1532466" y="2082574"/>
            <a:ext cx="10054309" cy="2826709"/>
            <a:chOff x="1532466" y="1690688"/>
            <a:chExt cx="10054309" cy="2826709"/>
          </a:xfrm>
        </p:grpSpPr>
        <p:grpSp>
          <p:nvGrpSpPr>
            <p:cNvPr id="50" name="Gruppieren 49">
              <a:extLst>
                <a:ext uri="{FF2B5EF4-FFF2-40B4-BE49-F238E27FC236}">
                  <a16:creationId xmlns:a16="http://schemas.microsoft.com/office/drawing/2014/main" id="{953CC386-738B-4D26-A02F-A7C6D7404F55}"/>
                </a:ext>
              </a:extLst>
            </p:cNvPr>
            <p:cNvGrpSpPr/>
            <p:nvPr/>
          </p:nvGrpSpPr>
          <p:grpSpPr>
            <a:xfrm>
              <a:off x="1532466" y="1690688"/>
              <a:ext cx="10054309" cy="2826709"/>
              <a:chOff x="1800480" y="1690688"/>
              <a:chExt cx="10054309" cy="2826709"/>
            </a:xfrm>
          </p:grpSpPr>
          <p:grpSp>
            <p:nvGrpSpPr>
              <p:cNvPr id="65" name="Gruppieren 64">
                <a:extLst>
                  <a:ext uri="{FF2B5EF4-FFF2-40B4-BE49-F238E27FC236}">
                    <a16:creationId xmlns:a16="http://schemas.microsoft.com/office/drawing/2014/main" id="{C3326E6D-F546-4090-B1F5-BBD54C45C5E2}"/>
                  </a:ext>
                </a:extLst>
              </p:cNvPr>
              <p:cNvGrpSpPr/>
              <p:nvPr/>
            </p:nvGrpSpPr>
            <p:grpSpPr>
              <a:xfrm>
                <a:off x="1800480" y="1690688"/>
                <a:ext cx="9971125" cy="2826709"/>
                <a:chOff x="1795717" y="1690688"/>
                <a:chExt cx="9971125" cy="2826709"/>
              </a:xfrm>
            </p:grpSpPr>
            <p:sp>
              <p:nvSpPr>
                <p:cNvPr id="78" name="Flussdiagramm: Verbinder 77">
                  <a:extLst>
                    <a:ext uri="{FF2B5EF4-FFF2-40B4-BE49-F238E27FC236}">
                      <a16:creationId xmlns:a16="http://schemas.microsoft.com/office/drawing/2014/main" id="{E007F1A7-9D92-4B62-8E08-6EC66D0B7786}"/>
                    </a:ext>
                  </a:extLst>
                </p:cNvPr>
                <p:cNvSpPr/>
                <p:nvPr/>
              </p:nvSpPr>
              <p:spPr>
                <a:xfrm>
                  <a:off x="1795717" y="2156200"/>
                  <a:ext cx="811354" cy="790617"/>
                </a:xfrm>
                <a:prstGeom prst="flowChartConnector">
                  <a:avLst/>
                </a:prstGeom>
                <a:noFill/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baseline="-25000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79" name="Flussdiagramm: Verbinder 78">
                  <a:extLst>
                    <a:ext uri="{FF2B5EF4-FFF2-40B4-BE49-F238E27FC236}">
                      <a16:creationId xmlns:a16="http://schemas.microsoft.com/office/drawing/2014/main" id="{65E56660-349D-43E7-B3B8-D405A8224537}"/>
                    </a:ext>
                  </a:extLst>
                </p:cNvPr>
                <p:cNvSpPr/>
                <p:nvPr/>
              </p:nvSpPr>
              <p:spPr>
                <a:xfrm>
                  <a:off x="1795717" y="3174246"/>
                  <a:ext cx="811354" cy="790617"/>
                </a:xfrm>
                <a:prstGeom prst="flowChartConnector">
                  <a:avLst/>
                </a:prstGeom>
                <a:noFill/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baseline="-25000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80" name="Flussdiagramm: Verbinder 79">
                  <a:extLst>
                    <a:ext uri="{FF2B5EF4-FFF2-40B4-BE49-F238E27FC236}">
                      <a16:creationId xmlns:a16="http://schemas.microsoft.com/office/drawing/2014/main" id="{9F3E63D7-BD7C-419C-9F9C-DFEC89E43606}"/>
                    </a:ext>
                  </a:extLst>
                </p:cNvPr>
                <p:cNvSpPr/>
                <p:nvPr/>
              </p:nvSpPr>
              <p:spPr>
                <a:xfrm>
                  <a:off x="6303277" y="1690688"/>
                  <a:ext cx="811354" cy="790617"/>
                </a:xfrm>
                <a:prstGeom prst="flowChartConnector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81" name="Flussdiagramm: Verbinder 80">
                  <a:extLst>
                    <a:ext uri="{FF2B5EF4-FFF2-40B4-BE49-F238E27FC236}">
                      <a16:creationId xmlns:a16="http://schemas.microsoft.com/office/drawing/2014/main" id="{A6961EA4-DA96-4234-B47E-AE74A8F52445}"/>
                    </a:ext>
                  </a:extLst>
                </p:cNvPr>
                <p:cNvSpPr/>
                <p:nvPr/>
              </p:nvSpPr>
              <p:spPr>
                <a:xfrm>
                  <a:off x="6303277" y="2708734"/>
                  <a:ext cx="811354" cy="790617"/>
                </a:xfrm>
                <a:prstGeom prst="flowChartConnector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82" name="Flussdiagramm: Verbinder 81">
                  <a:extLst>
                    <a:ext uri="{FF2B5EF4-FFF2-40B4-BE49-F238E27FC236}">
                      <a16:creationId xmlns:a16="http://schemas.microsoft.com/office/drawing/2014/main" id="{A8D327BA-02CF-4926-B08A-2E0B6819EF55}"/>
                    </a:ext>
                  </a:extLst>
                </p:cNvPr>
                <p:cNvSpPr/>
                <p:nvPr/>
              </p:nvSpPr>
              <p:spPr>
                <a:xfrm>
                  <a:off x="6303277" y="3726780"/>
                  <a:ext cx="811354" cy="790617"/>
                </a:xfrm>
                <a:prstGeom prst="flowChartConnector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83" name="Flussdiagramm: Verbinder 82">
                  <a:extLst>
                    <a:ext uri="{FF2B5EF4-FFF2-40B4-BE49-F238E27FC236}">
                      <a16:creationId xmlns:a16="http://schemas.microsoft.com/office/drawing/2014/main" id="{E58C4672-A358-4DBF-B655-A1D6C5913575}"/>
                    </a:ext>
                  </a:extLst>
                </p:cNvPr>
                <p:cNvSpPr/>
                <p:nvPr/>
              </p:nvSpPr>
              <p:spPr>
                <a:xfrm>
                  <a:off x="10931673" y="2152474"/>
                  <a:ext cx="811354" cy="790617"/>
                </a:xfrm>
                <a:prstGeom prst="flowChartConnector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84" name="Flussdiagramm: Verbinder 83">
                  <a:extLst>
                    <a:ext uri="{FF2B5EF4-FFF2-40B4-BE49-F238E27FC236}">
                      <a16:creationId xmlns:a16="http://schemas.microsoft.com/office/drawing/2014/main" id="{14CE5234-3F78-429B-9873-823D83F1E2D5}"/>
                    </a:ext>
                  </a:extLst>
                </p:cNvPr>
                <p:cNvSpPr/>
                <p:nvPr/>
              </p:nvSpPr>
              <p:spPr>
                <a:xfrm>
                  <a:off x="10955488" y="3170520"/>
                  <a:ext cx="811354" cy="790617"/>
                </a:xfrm>
                <a:prstGeom prst="flowChartConnector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>
                    <a:solidFill>
                      <a:schemeClr val="tx2"/>
                    </a:solidFill>
                  </a:endParaRPr>
                </a:p>
              </p:txBody>
            </p:sp>
            <p:cxnSp>
              <p:nvCxnSpPr>
                <p:cNvPr id="85" name="Gerader Verbinder 84">
                  <a:extLst>
                    <a:ext uri="{FF2B5EF4-FFF2-40B4-BE49-F238E27FC236}">
                      <a16:creationId xmlns:a16="http://schemas.microsoft.com/office/drawing/2014/main" id="{337B142D-E3D7-41AE-BE8B-C02946D72BBC}"/>
                    </a:ext>
                  </a:extLst>
                </p:cNvPr>
                <p:cNvCxnSpPr>
                  <a:cxnSpLocks/>
                  <a:stCxn id="78" idx="6"/>
                  <a:endCxn id="80" idx="2"/>
                </p:cNvCxnSpPr>
                <p:nvPr/>
              </p:nvCxnSpPr>
              <p:spPr>
                <a:xfrm flipV="1">
                  <a:off x="2607071" y="2085997"/>
                  <a:ext cx="3696206" cy="465512"/>
                </a:xfrm>
                <a:prstGeom prst="line">
                  <a:avLst/>
                </a:prstGeom>
                <a:ln w="28575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6" name="Gerader Verbinder 85">
                  <a:extLst>
                    <a:ext uri="{FF2B5EF4-FFF2-40B4-BE49-F238E27FC236}">
                      <a16:creationId xmlns:a16="http://schemas.microsoft.com/office/drawing/2014/main" id="{B8570F26-4A5A-4E2A-811C-C9C9AB3B3807}"/>
                    </a:ext>
                  </a:extLst>
                </p:cNvPr>
                <p:cNvCxnSpPr>
                  <a:cxnSpLocks/>
                  <a:stCxn id="78" idx="6"/>
                  <a:endCxn id="81" idx="2"/>
                </p:cNvCxnSpPr>
                <p:nvPr/>
              </p:nvCxnSpPr>
              <p:spPr>
                <a:xfrm>
                  <a:off x="2607071" y="2551509"/>
                  <a:ext cx="3696206" cy="552534"/>
                </a:xfrm>
                <a:prstGeom prst="line">
                  <a:avLst/>
                </a:prstGeom>
                <a:ln w="28575"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Gerader Verbinder 86">
                  <a:extLst>
                    <a:ext uri="{FF2B5EF4-FFF2-40B4-BE49-F238E27FC236}">
                      <a16:creationId xmlns:a16="http://schemas.microsoft.com/office/drawing/2014/main" id="{25248207-03D0-4B31-A258-D4AB7FDB7133}"/>
                    </a:ext>
                  </a:extLst>
                </p:cNvPr>
                <p:cNvCxnSpPr>
                  <a:cxnSpLocks/>
                  <a:stCxn id="78" idx="6"/>
                  <a:endCxn id="82" idx="2"/>
                </p:cNvCxnSpPr>
                <p:nvPr/>
              </p:nvCxnSpPr>
              <p:spPr>
                <a:xfrm>
                  <a:off x="2607071" y="2551509"/>
                  <a:ext cx="3696206" cy="1570580"/>
                </a:xfrm>
                <a:prstGeom prst="line">
                  <a:avLst/>
                </a:prstGeom>
                <a:ln w="28575"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Gerader Verbinder 87">
                  <a:extLst>
                    <a:ext uri="{FF2B5EF4-FFF2-40B4-BE49-F238E27FC236}">
                      <a16:creationId xmlns:a16="http://schemas.microsoft.com/office/drawing/2014/main" id="{9EE6DA56-FAA1-44B1-8176-100746F838CF}"/>
                    </a:ext>
                  </a:extLst>
                </p:cNvPr>
                <p:cNvCxnSpPr>
                  <a:cxnSpLocks/>
                  <a:stCxn id="79" idx="6"/>
                  <a:endCxn id="80" idx="2"/>
                </p:cNvCxnSpPr>
                <p:nvPr/>
              </p:nvCxnSpPr>
              <p:spPr>
                <a:xfrm flipV="1">
                  <a:off x="2607071" y="2085997"/>
                  <a:ext cx="3696206" cy="1483558"/>
                </a:xfrm>
                <a:prstGeom prst="line">
                  <a:avLst/>
                </a:prstGeom>
                <a:ln w="28575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" name="Gerader Verbinder 88">
                  <a:extLst>
                    <a:ext uri="{FF2B5EF4-FFF2-40B4-BE49-F238E27FC236}">
                      <a16:creationId xmlns:a16="http://schemas.microsoft.com/office/drawing/2014/main" id="{945F517D-B204-4640-9C6C-292EE0522769}"/>
                    </a:ext>
                  </a:extLst>
                </p:cNvPr>
                <p:cNvCxnSpPr>
                  <a:cxnSpLocks/>
                  <a:stCxn id="79" idx="6"/>
                  <a:endCxn id="81" idx="2"/>
                </p:cNvCxnSpPr>
                <p:nvPr/>
              </p:nvCxnSpPr>
              <p:spPr>
                <a:xfrm flipV="1">
                  <a:off x="2607071" y="3104043"/>
                  <a:ext cx="3696206" cy="465512"/>
                </a:xfrm>
                <a:prstGeom prst="line">
                  <a:avLst/>
                </a:prstGeom>
                <a:ln w="28575"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0" name="Gerader Verbinder 89">
                  <a:extLst>
                    <a:ext uri="{FF2B5EF4-FFF2-40B4-BE49-F238E27FC236}">
                      <a16:creationId xmlns:a16="http://schemas.microsoft.com/office/drawing/2014/main" id="{0A20CC8E-E5AF-4744-BC3C-F6D2FC049802}"/>
                    </a:ext>
                  </a:extLst>
                </p:cNvPr>
                <p:cNvCxnSpPr>
                  <a:cxnSpLocks/>
                  <a:stCxn id="83" idx="2"/>
                  <a:endCxn id="80" idx="6"/>
                </p:cNvCxnSpPr>
                <p:nvPr/>
              </p:nvCxnSpPr>
              <p:spPr>
                <a:xfrm flipH="1" flipV="1">
                  <a:off x="7114631" y="2085997"/>
                  <a:ext cx="3817042" cy="461786"/>
                </a:xfrm>
                <a:prstGeom prst="line">
                  <a:avLst/>
                </a:prstGeom>
                <a:ln w="28575"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1" name="Gerader Verbinder 90">
                  <a:extLst>
                    <a:ext uri="{FF2B5EF4-FFF2-40B4-BE49-F238E27FC236}">
                      <a16:creationId xmlns:a16="http://schemas.microsoft.com/office/drawing/2014/main" id="{56F68D85-727E-41E8-8585-1AC308C65DFE}"/>
                    </a:ext>
                  </a:extLst>
                </p:cNvPr>
                <p:cNvCxnSpPr>
                  <a:cxnSpLocks/>
                  <a:stCxn id="83" idx="2"/>
                  <a:endCxn id="81" idx="6"/>
                </p:cNvCxnSpPr>
                <p:nvPr/>
              </p:nvCxnSpPr>
              <p:spPr>
                <a:xfrm flipH="1">
                  <a:off x="7114631" y="2547783"/>
                  <a:ext cx="3817042" cy="556260"/>
                </a:xfrm>
                <a:prstGeom prst="line">
                  <a:avLst/>
                </a:prstGeom>
                <a:ln w="28575"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2" name="Gerader Verbinder 91">
                  <a:extLst>
                    <a:ext uri="{FF2B5EF4-FFF2-40B4-BE49-F238E27FC236}">
                      <a16:creationId xmlns:a16="http://schemas.microsoft.com/office/drawing/2014/main" id="{870B398C-BE8A-4EC0-8B79-A3DB815ED30B}"/>
                    </a:ext>
                  </a:extLst>
                </p:cNvPr>
                <p:cNvCxnSpPr>
                  <a:cxnSpLocks/>
                  <a:stCxn id="83" idx="2"/>
                  <a:endCxn id="82" idx="6"/>
                </p:cNvCxnSpPr>
                <p:nvPr/>
              </p:nvCxnSpPr>
              <p:spPr>
                <a:xfrm flipH="1">
                  <a:off x="7114631" y="2547783"/>
                  <a:ext cx="3817042" cy="1574306"/>
                </a:xfrm>
                <a:prstGeom prst="line">
                  <a:avLst/>
                </a:prstGeom>
                <a:ln w="28575"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3" name="Gerader Verbinder 92">
                  <a:extLst>
                    <a:ext uri="{FF2B5EF4-FFF2-40B4-BE49-F238E27FC236}">
                      <a16:creationId xmlns:a16="http://schemas.microsoft.com/office/drawing/2014/main" id="{A6E1E18E-9E6D-4CEF-ADB9-BD494AC932CE}"/>
                    </a:ext>
                  </a:extLst>
                </p:cNvPr>
                <p:cNvCxnSpPr>
                  <a:cxnSpLocks/>
                  <a:stCxn id="80" idx="6"/>
                  <a:endCxn id="84" idx="2"/>
                </p:cNvCxnSpPr>
                <p:nvPr/>
              </p:nvCxnSpPr>
              <p:spPr>
                <a:xfrm>
                  <a:off x="7114631" y="2085997"/>
                  <a:ext cx="3840857" cy="1479832"/>
                </a:xfrm>
                <a:prstGeom prst="line">
                  <a:avLst/>
                </a:prstGeom>
                <a:ln w="28575"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" name="Gerader Verbinder 93">
                  <a:extLst>
                    <a:ext uri="{FF2B5EF4-FFF2-40B4-BE49-F238E27FC236}">
                      <a16:creationId xmlns:a16="http://schemas.microsoft.com/office/drawing/2014/main" id="{E29F4C6E-0148-4481-95F0-136380E589D4}"/>
                    </a:ext>
                  </a:extLst>
                </p:cNvPr>
                <p:cNvCxnSpPr>
                  <a:cxnSpLocks/>
                  <a:stCxn id="84" idx="2"/>
                  <a:endCxn id="81" idx="6"/>
                </p:cNvCxnSpPr>
                <p:nvPr/>
              </p:nvCxnSpPr>
              <p:spPr>
                <a:xfrm flipH="1" flipV="1">
                  <a:off x="7114631" y="3104043"/>
                  <a:ext cx="3840857" cy="461786"/>
                </a:xfrm>
                <a:prstGeom prst="line">
                  <a:avLst/>
                </a:prstGeom>
                <a:ln w="28575"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66" name="Gerader Verbinder 65">
                <a:extLst>
                  <a:ext uri="{FF2B5EF4-FFF2-40B4-BE49-F238E27FC236}">
                    <a16:creationId xmlns:a16="http://schemas.microsoft.com/office/drawing/2014/main" id="{596EBE27-91F2-4C7C-9EAE-42312D0C93F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19325" y="1690688"/>
                <a:ext cx="0" cy="79061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Gerader Verbinder 66">
                <a:extLst>
                  <a:ext uri="{FF2B5EF4-FFF2-40B4-BE49-F238E27FC236}">
                    <a16:creationId xmlns:a16="http://schemas.microsoft.com/office/drawing/2014/main" id="{C2778847-A262-4E42-B76B-AD254DAD243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19325" y="2708734"/>
                <a:ext cx="0" cy="79061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Gerader Verbinder 67">
                <a:extLst>
                  <a:ext uri="{FF2B5EF4-FFF2-40B4-BE49-F238E27FC236}">
                    <a16:creationId xmlns:a16="http://schemas.microsoft.com/office/drawing/2014/main" id="{7CEE2E2D-2C3D-4A47-829B-B39F0231F16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19325" y="3726780"/>
                <a:ext cx="0" cy="79061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Gerader Verbinder 68">
                <a:extLst>
                  <a:ext uri="{FF2B5EF4-FFF2-40B4-BE49-F238E27FC236}">
                    <a16:creationId xmlns:a16="http://schemas.microsoft.com/office/drawing/2014/main" id="{6FEAFF7A-CE7D-413E-AFCB-3FCDAEB00D4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42113" y="2175334"/>
                <a:ext cx="0" cy="79061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Gerader Verbinder 69">
                <a:extLst>
                  <a:ext uri="{FF2B5EF4-FFF2-40B4-BE49-F238E27FC236}">
                    <a16:creationId xmlns:a16="http://schemas.microsoft.com/office/drawing/2014/main" id="{A5A37196-6238-4F4F-8F88-EF8A9C9E77D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61160" y="3193380"/>
                <a:ext cx="0" cy="79061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1" name="Textfeld 70">
                <a:extLst>
                  <a:ext uri="{FF2B5EF4-FFF2-40B4-BE49-F238E27FC236}">
                    <a16:creationId xmlns:a16="http://schemas.microsoft.com/office/drawing/2014/main" id="{B0A9DD6D-E8F6-49B2-9B9B-D2017E9E05AA}"/>
                  </a:ext>
                </a:extLst>
              </p:cNvPr>
              <p:cNvSpPr txBox="1"/>
              <p:nvPr/>
            </p:nvSpPr>
            <p:spPr>
              <a:xfrm>
                <a:off x="6257959" y="1907488"/>
                <a:ext cx="114230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600" dirty="0">
                    <a:solidFill>
                      <a:srgbClr val="7030A0"/>
                    </a:solidFill>
                  </a:rPr>
                  <a:t>z</a:t>
                </a:r>
                <a:r>
                  <a:rPr lang="de-DE" sz="1600" baseline="-25000" dirty="0">
                    <a:solidFill>
                      <a:srgbClr val="7030A0"/>
                    </a:solidFill>
                  </a:rPr>
                  <a:t>1</a:t>
                </a:r>
                <a:r>
                  <a:rPr lang="de-DE" sz="1600" baseline="30000" dirty="0">
                    <a:solidFill>
                      <a:srgbClr val="7030A0"/>
                    </a:solidFill>
                  </a:rPr>
                  <a:t>(2)</a:t>
                </a:r>
                <a:r>
                  <a:rPr lang="de-DE" sz="1600" dirty="0">
                    <a:solidFill>
                      <a:srgbClr val="7030A0"/>
                    </a:solidFill>
                  </a:rPr>
                  <a:t> a</a:t>
                </a:r>
                <a:r>
                  <a:rPr lang="de-DE" sz="1600" baseline="-25000" dirty="0">
                    <a:solidFill>
                      <a:srgbClr val="7030A0"/>
                    </a:solidFill>
                  </a:rPr>
                  <a:t>1</a:t>
                </a:r>
                <a:r>
                  <a:rPr lang="de-DE" sz="1600" baseline="30000" dirty="0">
                    <a:solidFill>
                      <a:srgbClr val="7030A0"/>
                    </a:solidFill>
                  </a:rPr>
                  <a:t>(2)</a:t>
                </a:r>
                <a:endParaRPr lang="de-DE" sz="1600" baseline="-25000" dirty="0">
                  <a:solidFill>
                    <a:srgbClr val="7030A0"/>
                  </a:solidFill>
                </a:endParaRPr>
              </a:p>
            </p:txBody>
          </p:sp>
          <p:sp>
            <p:nvSpPr>
              <p:cNvPr id="72" name="Textfeld 71">
                <a:extLst>
                  <a:ext uri="{FF2B5EF4-FFF2-40B4-BE49-F238E27FC236}">
                    <a16:creationId xmlns:a16="http://schemas.microsoft.com/office/drawing/2014/main" id="{FB7C4F54-D2EA-429D-B88D-19AF199FB1F4}"/>
                  </a:ext>
                </a:extLst>
              </p:cNvPr>
              <p:cNvSpPr txBox="1"/>
              <p:nvPr/>
            </p:nvSpPr>
            <p:spPr>
              <a:xfrm>
                <a:off x="6277442" y="2931019"/>
                <a:ext cx="94026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600" dirty="0">
                    <a:solidFill>
                      <a:srgbClr val="7030A0"/>
                    </a:solidFill>
                  </a:rPr>
                  <a:t>z</a:t>
                </a:r>
                <a:r>
                  <a:rPr lang="de-DE" sz="1600" baseline="-25000" dirty="0">
                    <a:solidFill>
                      <a:srgbClr val="7030A0"/>
                    </a:solidFill>
                  </a:rPr>
                  <a:t>2</a:t>
                </a:r>
                <a:r>
                  <a:rPr lang="de-DE" sz="1600" baseline="30000" dirty="0">
                    <a:solidFill>
                      <a:srgbClr val="7030A0"/>
                    </a:solidFill>
                  </a:rPr>
                  <a:t>(2)</a:t>
                </a:r>
                <a:r>
                  <a:rPr lang="de-DE" sz="1600" dirty="0">
                    <a:solidFill>
                      <a:srgbClr val="7030A0"/>
                    </a:solidFill>
                  </a:rPr>
                  <a:t> a</a:t>
                </a:r>
                <a:r>
                  <a:rPr lang="de-DE" sz="1600" baseline="-25000" dirty="0">
                    <a:solidFill>
                      <a:srgbClr val="7030A0"/>
                    </a:solidFill>
                  </a:rPr>
                  <a:t>2</a:t>
                </a:r>
                <a:r>
                  <a:rPr lang="de-DE" sz="1600" baseline="30000" dirty="0">
                    <a:solidFill>
                      <a:srgbClr val="7030A0"/>
                    </a:solidFill>
                  </a:rPr>
                  <a:t>(2)</a:t>
                </a:r>
                <a:endParaRPr lang="de-DE" sz="1600" baseline="-25000" dirty="0">
                  <a:solidFill>
                    <a:srgbClr val="7030A0"/>
                  </a:solidFill>
                </a:endParaRPr>
              </a:p>
            </p:txBody>
          </p:sp>
          <p:sp>
            <p:nvSpPr>
              <p:cNvPr id="73" name="Textfeld 72">
                <a:extLst>
                  <a:ext uri="{FF2B5EF4-FFF2-40B4-BE49-F238E27FC236}">
                    <a16:creationId xmlns:a16="http://schemas.microsoft.com/office/drawing/2014/main" id="{D47BF554-C7E7-43C4-AA0C-C690D7A6DB43}"/>
                  </a:ext>
                </a:extLst>
              </p:cNvPr>
              <p:cNvSpPr txBox="1"/>
              <p:nvPr/>
            </p:nvSpPr>
            <p:spPr>
              <a:xfrm>
                <a:off x="6267912" y="3934939"/>
                <a:ext cx="193442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600" dirty="0">
                    <a:solidFill>
                      <a:srgbClr val="7030A0"/>
                    </a:solidFill>
                  </a:rPr>
                  <a:t>z</a:t>
                </a:r>
                <a:r>
                  <a:rPr lang="de-DE" sz="1600" baseline="-25000" dirty="0">
                    <a:solidFill>
                      <a:srgbClr val="7030A0"/>
                    </a:solidFill>
                  </a:rPr>
                  <a:t>3</a:t>
                </a:r>
                <a:r>
                  <a:rPr lang="de-DE" sz="1600" baseline="30000" dirty="0">
                    <a:solidFill>
                      <a:srgbClr val="7030A0"/>
                    </a:solidFill>
                  </a:rPr>
                  <a:t>(2)</a:t>
                </a:r>
                <a:r>
                  <a:rPr lang="de-DE" sz="1600" dirty="0">
                    <a:solidFill>
                      <a:srgbClr val="7030A0"/>
                    </a:solidFill>
                  </a:rPr>
                  <a:t> a</a:t>
                </a:r>
                <a:r>
                  <a:rPr lang="de-DE" sz="1600" baseline="-25000" dirty="0">
                    <a:solidFill>
                      <a:srgbClr val="7030A0"/>
                    </a:solidFill>
                  </a:rPr>
                  <a:t>3</a:t>
                </a:r>
                <a:r>
                  <a:rPr lang="de-DE" sz="1600" baseline="30000" dirty="0">
                    <a:solidFill>
                      <a:srgbClr val="7030A0"/>
                    </a:solidFill>
                  </a:rPr>
                  <a:t>(2)</a:t>
                </a:r>
                <a:endParaRPr lang="de-DE" sz="1600" baseline="-25000" dirty="0">
                  <a:solidFill>
                    <a:srgbClr val="7030A0"/>
                  </a:solidFill>
                </a:endParaRPr>
              </a:p>
            </p:txBody>
          </p:sp>
          <p:sp>
            <p:nvSpPr>
              <p:cNvPr id="74" name="Textfeld 73">
                <a:extLst>
                  <a:ext uri="{FF2B5EF4-FFF2-40B4-BE49-F238E27FC236}">
                    <a16:creationId xmlns:a16="http://schemas.microsoft.com/office/drawing/2014/main" id="{36589BCC-5742-4DB3-AC69-D28861E01F5F}"/>
                  </a:ext>
                </a:extLst>
              </p:cNvPr>
              <p:cNvSpPr txBox="1"/>
              <p:nvPr/>
            </p:nvSpPr>
            <p:spPr>
              <a:xfrm>
                <a:off x="10914523" y="2386317"/>
                <a:ext cx="94026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600" dirty="0">
                    <a:solidFill>
                      <a:srgbClr val="7030A0"/>
                    </a:solidFill>
                  </a:rPr>
                  <a:t>z</a:t>
                </a:r>
                <a:r>
                  <a:rPr lang="de-DE" sz="1600" baseline="-25000" dirty="0">
                    <a:solidFill>
                      <a:srgbClr val="7030A0"/>
                    </a:solidFill>
                  </a:rPr>
                  <a:t>1</a:t>
                </a:r>
                <a:r>
                  <a:rPr lang="de-DE" sz="1600" baseline="30000" dirty="0">
                    <a:solidFill>
                      <a:srgbClr val="7030A0"/>
                    </a:solidFill>
                  </a:rPr>
                  <a:t>(3)</a:t>
                </a:r>
                <a:r>
                  <a:rPr lang="de-DE" sz="1600" dirty="0">
                    <a:solidFill>
                      <a:srgbClr val="7030A0"/>
                    </a:solidFill>
                  </a:rPr>
                  <a:t> a</a:t>
                </a:r>
                <a:r>
                  <a:rPr lang="de-DE" sz="1600" baseline="-25000" dirty="0">
                    <a:solidFill>
                      <a:srgbClr val="7030A0"/>
                    </a:solidFill>
                  </a:rPr>
                  <a:t>1</a:t>
                </a:r>
                <a:r>
                  <a:rPr lang="de-DE" sz="1600" baseline="30000" dirty="0">
                    <a:solidFill>
                      <a:srgbClr val="7030A0"/>
                    </a:solidFill>
                  </a:rPr>
                  <a:t>(3)</a:t>
                </a:r>
                <a:endParaRPr lang="de-DE" sz="1600" baseline="-25000" dirty="0">
                  <a:solidFill>
                    <a:srgbClr val="7030A0"/>
                  </a:solidFill>
                </a:endParaRPr>
              </a:p>
            </p:txBody>
          </p:sp>
          <p:sp>
            <p:nvSpPr>
              <p:cNvPr id="75" name="Textfeld 74">
                <a:extLst>
                  <a:ext uri="{FF2B5EF4-FFF2-40B4-BE49-F238E27FC236}">
                    <a16:creationId xmlns:a16="http://schemas.microsoft.com/office/drawing/2014/main" id="{8BC83001-DF71-4353-81DE-B7860AFD31BF}"/>
                  </a:ext>
                </a:extLst>
              </p:cNvPr>
              <p:cNvSpPr txBox="1"/>
              <p:nvPr/>
            </p:nvSpPr>
            <p:spPr>
              <a:xfrm>
                <a:off x="10900226" y="3415017"/>
                <a:ext cx="94026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600" dirty="0">
                    <a:solidFill>
                      <a:srgbClr val="7030A0"/>
                    </a:solidFill>
                  </a:rPr>
                  <a:t>z</a:t>
                </a:r>
                <a:r>
                  <a:rPr lang="de-DE" sz="1600" baseline="-25000" dirty="0">
                    <a:solidFill>
                      <a:srgbClr val="7030A0"/>
                    </a:solidFill>
                  </a:rPr>
                  <a:t>2</a:t>
                </a:r>
                <a:r>
                  <a:rPr lang="de-DE" sz="1600" baseline="30000" dirty="0">
                    <a:solidFill>
                      <a:srgbClr val="7030A0"/>
                    </a:solidFill>
                  </a:rPr>
                  <a:t>(3)</a:t>
                </a:r>
                <a:r>
                  <a:rPr lang="de-DE" sz="1600" dirty="0">
                    <a:solidFill>
                      <a:srgbClr val="7030A0"/>
                    </a:solidFill>
                  </a:rPr>
                  <a:t> a</a:t>
                </a:r>
                <a:r>
                  <a:rPr lang="de-DE" sz="1600" baseline="-25000" dirty="0">
                    <a:solidFill>
                      <a:srgbClr val="7030A0"/>
                    </a:solidFill>
                  </a:rPr>
                  <a:t>2</a:t>
                </a:r>
                <a:r>
                  <a:rPr lang="de-DE" sz="1600" baseline="30000" dirty="0">
                    <a:solidFill>
                      <a:srgbClr val="7030A0"/>
                    </a:solidFill>
                  </a:rPr>
                  <a:t>(3)</a:t>
                </a:r>
                <a:endParaRPr lang="de-DE" sz="1600" baseline="-25000" dirty="0">
                  <a:solidFill>
                    <a:srgbClr val="7030A0"/>
                  </a:solidFill>
                </a:endParaRPr>
              </a:p>
            </p:txBody>
          </p:sp>
          <p:cxnSp>
            <p:nvCxnSpPr>
              <p:cNvPr id="76" name="Gerader Verbinder 75">
                <a:extLst>
                  <a:ext uri="{FF2B5EF4-FFF2-40B4-BE49-F238E27FC236}">
                    <a16:creationId xmlns:a16="http://schemas.microsoft.com/office/drawing/2014/main" id="{C1BACDA6-ED7A-4532-9D48-011E10B9816D}"/>
                  </a:ext>
                </a:extLst>
              </p:cNvPr>
              <p:cNvCxnSpPr>
                <a:cxnSpLocks/>
                <a:stCxn id="79" idx="6"/>
                <a:endCxn id="73" idx="1"/>
              </p:cNvCxnSpPr>
              <p:nvPr/>
            </p:nvCxnSpPr>
            <p:spPr>
              <a:xfrm>
                <a:off x="2611834" y="3569555"/>
                <a:ext cx="3656078" cy="534661"/>
              </a:xfrm>
              <a:prstGeom prst="line">
                <a:avLst/>
              </a:prstGeom>
              <a:ln w="28575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Gerader Verbinder 76">
                <a:extLst>
                  <a:ext uri="{FF2B5EF4-FFF2-40B4-BE49-F238E27FC236}">
                    <a16:creationId xmlns:a16="http://schemas.microsoft.com/office/drawing/2014/main" id="{666016D6-0A45-4AE2-9764-534D15572218}"/>
                  </a:ext>
                </a:extLst>
              </p:cNvPr>
              <p:cNvCxnSpPr>
                <a:cxnSpLocks/>
                <a:endCxn id="84" idx="2"/>
              </p:cNvCxnSpPr>
              <p:nvPr/>
            </p:nvCxnSpPr>
            <p:spPr>
              <a:xfrm flipV="1">
                <a:off x="7130611" y="3565829"/>
                <a:ext cx="3829640" cy="556260"/>
              </a:xfrm>
              <a:prstGeom prst="line">
                <a:avLst/>
              </a:prstGeom>
              <a:ln w="28575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1" name="Textfeld 50">
              <a:extLst>
                <a:ext uri="{FF2B5EF4-FFF2-40B4-BE49-F238E27FC236}">
                  <a16:creationId xmlns:a16="http://schemas.microsoft.com/office/drawing/2014/main" id="{7C390A09-D662-4032-815D-AD85AB17B016}"/>
                </a:ext>
              </a:extLst>
            </p:cNvPr>
            <p:cNvSpPr txBox="1"/>
            <p:nvPr/>
          </p:nvSpPr>
          <p:spPr>
            <a:xfrm>
              <a:off x="1775528" y="2386317"/>
              <a:ext cx="37285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600" dirty="0">
                  <a:solidFill>
                    <a:srgbClr val="00B050"/>
                  </a:solidFill>
                </a:rPr>
                <a:t>x</a:t>
              </a:r>
              <a:r>
                <a:rPr lang="de-DE" sz="1600" baseline="-25000" dirty="0">
                  <a:solidFill>
                    <a:srgbClr val="00B050"/>
                  </a:solidFill>
                </a:rPr>
                <a:t>1</a:t>
              </a:r>
            </a:p>
          </p:txBody>
        </p:sp>
        <p:sp>
          <p:nvSpPr>
            <p:cNvPr id="52" name="Textfeld 51">
              <a:extLst>
                <a:ext uri="{FF2B5EF4-FFF2-40B4-BE49-F238E27FC236}">
                  <a16:creationId xmlns:a16="http://schemas.microsoft.com/office/drawing/2014/main" id="{4D55B049-A52E-43B0-AFB0-C791CC64EA30}"/>
                </a:ext>
              </a:extLst>
            </p:cNvPr>
            <p:cNvSpPr txBox="1"/>
            <p:nvPr/>
          </p:nvSpPr>
          <p:spPr>
            <a:xfrm>
              <a:off x="1746105" y="3388226"/>
              <a:ext cx="37285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600" dirty="0">
                  <a:solidFill>
                    <a:srgbClr val="00B050"/>
                  </a:solidFill>
                </a:rPr>
                <a:t>x</a:t>
              </a:r>
              <a:r>
                <a:rPr lang="de-DE" sz="1600" baseline="-25000" dirty="0">
                  <a:solidFill>
                    <a:srgbClr val="00B050"/>
                  </a:solidFill>
                </a:rPr>
                <a:t>2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feld 52">
                  <a:extLst>
                    <a:ext uri="{FF2B5EF4-FFF2-40B4-BE49-F238E27FC236}">
                      <a16:creationId xmlns:a16="http://schemas.microsoft.com/office/drawing/2014/main" id="{7996FCA1-D537-4F2A-9A9C-6DF5FA068B37}"/>
                    </a:ext>
                  </a:extLst>
                </p:cNvPr>
                <p:cNvSpPr txBox="1"/>
                <p:nvPr/>
              </p:nvSpPr>
              <p:spPr>
                <a:xfrm rot="21132359">
                  <a:off x="2864063" y="2206291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i="1" baseline="-2500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de-DE" sz="1200" i="1" baseline="-2500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53" name="Textfeld 52">
                  <a:extLst>
                    <a:ext uri="{FF2B5EF4-FFF2-40B4-BE49-F238E27FC236}">
                      <a16:creationId xmlns:a16="http://schemas.microsoft.com/office/drawing/2014/main" id="{7996FCA1-D537-4F2A-9A9C-6DF5FA068B3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132359">
                  <a:off x="2864063" y="2206291"/>
                  <a:ext cx="647700" cy="284693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feld 53">
                  <a:extLst>
                    <a:ext uri="{FF2B5EF4-FFF2-40B4-BE49-F238E27FC236}">
                      <a16:creationId xmlns:a16="http://schemas.microsoft.com/office/drawing/2014/main" id="{B0C968E1-D187-45FD-AAAE-5AD9F718A03D}"/>
                    </a:ext>
                  </a:extLst>
                </p:cNvPr>
                <p:cNvSpPr txBox="1"/>
                <p:nvPr/>
              </p:nvSpPr>
              <p:spPr>
                <a:xfrm rot="537625">
                  <a:off x="2874462" y="2438634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de-DE" sz="1200" i="1" baseline="-2500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chemeClr val="accent4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54" name="Textfeld 53">
                  <a:extLst>
                    <a:ext uri="{FF2B5EF4-FFF2-40B4-BE49-F238E27FC236}">
                      <a16:creationId xmlns:a16="http://schemas.microsoft.com/office/drawing/2014/main" id="{B0C968E1-D187-45FD-AAAE-5AD9F718A0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37625">
                  <a:off x="2874462" y="2438634"/>
                  <a:ext cx="647700" cy="284693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feld 54">
                  <a:extLst>
                    <a:ext uri="{FF2B5EF4-FFF2-40B4-BE49-F238E27FC236}">
                      <a16:creationId xmlns:a16="http://schemas.microsoft.com/office/drawing/2014/main" id="{DA6FCB84-45CF-4382-8996-5D4470C28A33}"/>
                    </a:ext>
                  </a:extLst>
                </p:cNvPr>
                <p:cNvSpPr txBox="1"/>
                <p:nvPr/>
              </p:nvSpPr>
              <p:spPr>
                <a:xfrm rot="1034911">
                  <a:off x="2864062" y="2652730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de-DE" sz="1200" i="1" baseline="-2500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chemeClr val="accent4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55" name="Textfeld 54">
                  <a:extLst>
                    <a:ext uri="{FF2B5EF4-FFF2-40B4-BE49-F238E27FC236}">
                      <a16:creationId xmlns:a16="http://schemas.microsoft.com/office/drawing/2014/main" id="{DA6FCB84-45CF-4382-8996-5D4470C28A3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034911">
                  <a:off x="2864062" y="2652730"/>
                  <a:ext cx="647700" cy="284693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Textfeld 55">
                  <a:extLst>
                    <a:ext uri="{FF2B5EF4-FFF2-40B4-BE49-F238E27FC236}">
                      <a16:creationId xmlns:a16="http://schemas.microsoft.com/office/drawing/2014/main" id="{508278A0-4A98-45F7-9162-DE2F5A777BC3}"/>
                    </a:ext>
                  </a:extLst>
                </p:cNvPr>
                <p:cNvSpPr txBox="1"/>
                <p:nvPr/>
              </p:nvSpPr>
              <p:spPr>
                <a:xfrm rot="20305657">
                  <a:off x="2774747" y="2998699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12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56" name="Textfeld 55">
                  <a:extLst>
                    <a:ext uri="{FF2B5EF4-FFF2-40B4-BE49-F238E27FC236}">
                      <a16:creationId xmlns:a16="http://schemas.microsoft.com/office/drawing/2014/main" id="{508278A0-4A98-45F7-9162-DE2F5A777BC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305657">
                  <a:off x="2774747" y="2998699"/>
                  <a:ext cx="647700" cy="284693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feld 56">
                  <a:extLst>
                    <a:ext uri="{FF2B5EF4-FFF2-40B4-BE49-F238E27FC236}">
                      <a16:creationId xmlns:a16="http://schemas.microsoft.com/office/drawing/2014/main" id="{8B380192-F511-4969-B933-C4448A6E7A6C}"/>
                    </a:ext>
                  </a:extLst>
                </p:cNvPr>
                <p:cNvSpPr txBox="1"/>
                <p:nvPr/>
              </p:nvSpPr>
              <p:spPr>
                <a:xfrm rot="21244584">
                  <a:off x="2864063" y="3219189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22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chemeClr val="accent4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57" name="Textfeld 56">
                  <a:extLst>
                    <a:ext uri="{FF2B5EF4-FFF2-40B4-BE49-F238E27FC236}">
                      <a16:creationId xmlns:a16="http://schemas.microsoft.com/office/drawing/2014/main" id="{8B380192-F511-4969-B933-C4448A6E7A6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244584">
                  <a:off x="2864063" y="3219189"/>
                  <a:ext cx="647700" cy="284693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feld 57">
                  <a:extLst>
                    <a:ext uri="{FF2B5EF4-FFF2-40B4-BE49-F238E27FC236}">
                      <a16:creationId xmlns:a16="http://schemas.microsoft.com/office/drawing/2014/main" id="{B6557DC2-C202-43F9-BF90-2B79E6D67BE5}"/>
                    </a:ext>
                  </a:extLst>
                </p:cNvPr>
                <p:cNvSpPr txBox="1"/>
                <p:nvPr/>
              </p:nvSpPr>
              <p:spPr>
                <a:xfrm rot="473313">
                  <a:off x="2865161" y="3444474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32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chemeClr val="accent4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58" name="Textfeld 57">
                  <a:extLst>
                    <a:ext uri="{FF2B5EF4-FFF2-40B4-BE49-F238E27FC236}">
                      <a16:creationId xmlns:a16="http://schemas.microsoft.com/office/drawing/2014/main" id="{B6557DC2-C202-43F9-BF90-2B79E6D67B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473313">
                  <a:off x="2865161" y="3444474"/>
                  <a:ext cx="647700" cy="284693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Textfeld 58">
                  <a:extLst>
                    <a:ext uri="{FF2B5EF4-FFF2-40B4-BE49-F238E27FC236}">
                      <a16:creationId xmlns:a16="http://schemas.microsoft.com/office/drawing/2014/main" id="{16952FEA-A97B-402D-B775-DB4EA5E0EAEE}"/>
                    </a:ext>
                  </a:extLst>
                </p:cNvPr>
                <p:cNvSpPr txBox="1"/>
                <p:nvPr/>
              </p:nvSpPr>
              <p:spPr>
                <a:xfrm rot="20268254">
                  <a:off x="7279404" y="3550992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22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DE" sz="1200" b="0" i="1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de-DE" sz="12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chemeClr val="accent4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59" name="Textfeld 58">
                  <a:extLst>
                    <a:ext uri="{FF2B5EF4-FFF2-40B4-BE49-F238E27FC236}">
                      <a16:creationId xmlns:a16="http://schemas.microsoft.com/office/drawing/2014/main" id="{16952FEA-A97B-402D-B775-DB4EA5E0EAE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268254">
                  <a:off x="7279404" y="3550992"/>
                  <a:ext cx="647700" cy="284693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Textfeld 59">
                  <a:extLst>
                    <a:ext uri="{FF2B5EF4-FFF2-40B4-BE49-F238E27FC236}">
                      <a16:creationId xmlns:a16="http://schemas.microsoft.com/office/drawing/2014/main" id="{737B2E19-1A26-4A0F-A600-1CFBB23A0127}"/>
                    </a:ext>
                  </a:extLst>
                </p:cNvPr>
                <p:cNvSpPr txBox="1"/>
                <p:nvPr/>
              </p:nvSpPr>
              <p:spPr>
                <a:xfrm rot="20861327">
                  <a:off x="7380430" y="3750121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32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DE" sz="1200" b="0" i="1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de-DE" sz="12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chemeClr val="accent4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60" name="Textfeld 59">
                  <a:extLst>
                    <a:ext uri="{FF2B5EF4-FFF2-40B4-BE49-F238E27FC236}">
                      <a16:creationId xmlns:a16="http://schemas.microsoft.com/office/drawing/2014/main" id="{737B2E19-1A26-4A0F-A600-1CFBB23A012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861327">
                  <a:off x="7380430" y="3750121"/>
                  <a:ext cx="647700" cy="284693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Textfeld 60">
                  <a:extLst>
                    <a:ext uri="{FF2B5EF4-FFF2-40B4-BE49-F238E27FC236}">
                      <a16:creationId xmlns:a16="http://schemas.microsoft.com/office/drawing/2014/main" id="{C6385A76-77D6-48E4-8B93-85B9743F9270}"/>
                    </a:ext>
                  </a:extLst>
                </p:cNvPr>
                <p:cNvSpPr txBox="1"/>
                <p:nvPr/>
              </p:nvSpPr>
              <p:spPr>
                <a:xfrm rot="21121081">
                  <a:off x="7249871" y="2745308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22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DE" sz="1200" b="0" i="1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de-DE" sz="12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chemeClr val="accent4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61" name="Textfeld 60">
                  <a:extLst>
                    <a:ext uri="{FF2B5EF4-FFF2-40B4-BE49-F238E27FC236}">
                      <a16:creationId xmlns:a16="http://schemas.microsoft.com/office/drawing/2014/main" id="{C6385A76-77D6-48E4-8B93-85B9743F92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121081">
                  <a:off x="7249871" y="2745308"/>
                  <a:ext cx="647700" cy="284693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Textfeld 61">
                  <a:extLst>
                    <a:ext uri="{FF2B5EF4-FFF2-40B4-BE49-F238E27FC236}">
                      <a16:creationId xmlns:a16="http://schemas.microsoft.com/office/drawing/2014/main" id="{86BC2EC5-BE9D-40F4-A5DA-B42958C10E71}"/>
                    </a:ext>
                  </a:extLst>
                </p:cNvPr>
                <p:cNvSpPr txBox="1"/>
                <p:nvPr/>
              </p:nvSpPr>
              <p:spPr>
                <a:xfrm rot="430678">
                  <a:off x="7300170" y="2949552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32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DE" sz="1200" b="0" i="1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de-DE" sz="12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chemeClr val="accent4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62" name="Textfeld 61">
                  <a:extLst>
                    <a:ext uri="{FF2B5EF4-FFF2-40B4-BE49-F238E27FC236}">
                      <a16:creationId xmlns:a16="http://schemas.microsoft.com/office/drawing/2014/main" id="{86BC2EC5-BE9D-40F4-A5DA-B42958C10E7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430678">
                  <a:off x="7300170" y="2949552"/>
                  <a:ext cx="647700" cy="284693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Textfeld 62">
                  <a:extLst>
                    <a:ext uri="{FF2B5EF4-FFF2-40B4-BE49-F238E27FC236}">
                      <a16:creationId xmlns:a16="http://schemas.microsoft.com/office/drawing/2014/main" id="{2D8D0F4C-790C-4AE3-830D-425B6B1E2FB0}"/>
                    </a:ext>
                  </a:extLst>
                </p:cNvPr>
                <p:cNvSpPr txBox="1"/>
                <p:nvPr/>
              </p:nvSpPr>
              <p:spPr>
                <a:xfrm rot="406972">
                  <a:off x="7259758" y="1921081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22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DE" sz="1200" b="0" i="1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de-DE" sz="12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chemeClr val="accent4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63" name="Textfeld 62">
                  <a:extLst>
                    <a:ext uri="{FF2B5EF4-FFF2-40B4-BE49-F238E27FC236}">
                      <a16:creationId xmlns:a16="http://schemas.microsoft.com/office/drawing/2014/main" id="{2D8D0F4C-790C-4AE3-830D-425B6B1E2FB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406972">
                  <a:off x="7259758" y="1921081"/>
                  <a:ext cx="647700" cy="284693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feld 63">
                  <a:extLst>
                    <a:ext uri="{FF2B5EF4-FFF2-40B4-BE49-F238E27FC236}">
                      <a16:creationId xmlns:a16="http://schemas.microsoft.com/office/drawing/2014/main" id="{7133144E-90DB-4FF9-8380-500200CDBF53}"/>
                    </a:ext>
                  </a:extLst>
                </p:cNvPr>
                <p:cNvSpPr txBox="1"/>
                <p:nvPr/>
              </p:nvSpPr>
              <p:spPr>
                <a:xfrm rot="1348392">
                  <a:off x="7310057" y="2125325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32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DE" sz="1200" b="0" i="1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de-DE" sz="12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chemeClr val="accent4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64" name="Textfeld 63">
                  <a:extLst>
                    <a:ext uri="{FF2B5EF4-FFF2-40B4-BE49-F238E27FC236}">
                      <a16:creationId xmlns:a16="http://schemas.microsoft.com/office/drawing/2014/main" id="{7133144E-90DB-4FF9-8380-500200CDBF5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348392">
                  <a:off x="7310057" y="2125325"/>
                  <a:ext cx="647700" cy="284693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" name="Pfeil: nach oben gebogen 3">
            <a:extLst>
              <a:ext uri="{FF2B5EF4-FFF2-40B4-BE49-F238E27FC236}">
                <a16:creationId xmlns:a16="http://schemas.microsoft.com/office/drawing/2014/main" id="{51DACB88-2E22-4BE8-A20C-401114C1FF2B}"/>
              </a:ext>
            </a:extLst>
          </p:cNvPr>
          <p:cNvSpPr/>
          <p:nvPr/>
        </p:nvSpPr>
        <p:spPr>
          <a:xfrm rot="16200000" flipV="1">
            <a:off x="6109069" y="1491958"/>
            <a:ext cx="515212" cy="484963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feld 98">
                <a:extLst>
                  <a:ext uri="{FF2B5EF4-FFF2-40B4-BE49-F238E27FC236}">
                    <a16:creationId xmlns:a16="http://schemas.microsoft.com/office/drawing/2014/main" id="{584B886C-0F95-4DA5-A6E6-9CA6CBDCE055}"/>
                  </a:ext>
                </a:extLst>
              </p:cNvPr>
              <p:cNvSpPr txBox="1"/>
              <p:nvPr/>
            </p:nvSpPr>
            <p:spPr>
              <a:xfrm>
                <a:off x="6718300" y="1377049"/>
                <a:ext cx="6096000" cy="3929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m:rPr>
                              <m:nor/>
                            </m:rPr>
                            <a:rPr lang="de-DE" baseline="-2500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  <m:sup>
                          <m:r>
                            <a:rPr lang="de-DE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  <m:sSup>
                        <m:sSupPr>
                          <m:ctrlPr>
                            <a:rPr lang="de-DE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brk m:alnAt="7"/>
                            </m:rPr>
                            <a:rPr lang="de-DE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de-DE" i="1" baseline="-2500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e>
                        <m:sup>
                          <m:r>
                            <a:rPr lang="de-DE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de-DE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de-DE" b="0" i="1" baseline="-2500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de-DE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de-DE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brk m:alnAt="7"/>
                            </m:rPr>
                            <a:rPr lang="de-DE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de-DE" i="1" baseline="-2500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e>
                        <m:sup>
                          <m:r>
                            <a:rPr lang="de-DE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de-DE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de-DE" b="0" i="1" baseline="-2500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99" name="Textfeld 98">
                <a:extLst>
                  <a:ext uri="{FF2B5EF4-FFF2-40B4-BE49-F238E27FC236}">
                    <a16:creationId xmlns:a16="http://schemas.microsoft.com/office/drawing/2014/main" id="{584B886C-0F95-4DA5-A6E6-9CA6CBDCE0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8300" y="1377049"/>
                <a:ext cx="6096000" cy="392993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feld 99">
                <a:extLst>
                  <a:ext uri="{FF2B5EF4-FFF2-40B4-BE49-F238E27FC236}">
                    <a16:creationId xmlns:a16="http://schemas.microsoft.com/office/drawing/2014/main" id="{6300EB85-79F7-46D9-9F50-0E8D90A61A3E}"/>
                  </a:ext>
                </a:extLst>
              </p:cNvPr>
              <p:cNvSpPr txBox="1"/>
              <p:nvPr/>
            </p:nvSpPr>
            <p:spPr>
              <a:xfrm>
                <a:off x="6723457" y="1820573"/>
                <a:ext cx="6096000" cy="3808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de-DE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  <m:r>
                            <m:rPr>
                              <m:nor/>
                            </m:rPr>
                            <a:rPr lang="de-DE" baseline="-2500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  <m:sup>
                          <m:r>
                            <a:rPr lang="de-DE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de-DE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m:rPr>
                              <m:nor/>
                            </m:rPr>
                            <a:rPr lang="de-DE" baseline="-2500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  <m:sup>
                          <m:r>
                            <a:rPr lang="de-DE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00" name="Textfeld 99">
                <a:extLst>
                  <a:ext uri="{FF2B5EF4-FFF2-40B4-BE49-F238E27FC236}">
                    <a16:creationId xmlns:a16="http://schemas.microsoft.com/office/drawing/2014/main" id="{6300EB85-79F7-46D9-9F50-0E8D90A61A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3457" y="1820573"/>
                <a:ext cx="6096000" cy="380810"/>
              </a:xfrm>
              <a:prstGeom prst="rect">
                <a:avLst/>
              </a:prstGeom>
              <a:blipFill>
                <a:blip r:embed="rId15"/>
                <a:stretch>
                  <a:fillRect b="-1451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6" name="Titel 1">
            <a:extLst>
              <a:ext uri="{FF2B5EF4-FFF2-40B4-BE49-F238E27FC236}">
                <a16:creationId xmlns:a16="http://schemas.microsoft.com/office/drawing/2014/main" id="{F5FAC6E2-A3E9-4873-94F2-67B407EC1A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-99326"/>
            <a:ext cx="10748575" cy="1325563"/>
          </a:xfrm>
        </p:spPr>
        <p:txBody>
          <a:bodyPr>
            <a:normAutofit/>
          </a:bodyPr>
          <a:lstStyle/>
          <a:p>
            <a:r>
              <a:rPr lang="de-DE" sz="4000" dirty="0"/>
              <a:t>Reizweiterleitung in einem neuronalen Netz</a:t>
            </a:r>
          </a:p>
        </p:txBody>
      </p:sp>
    </p:spTree>
    <p:extLst>
      <p:ext uri="{BB962C8B-B14F-4D97-AF65-F5344CB8AC3E}">
        <p14:creationId xmlns:p14="http://schemas.microsoft.com/office/powerpoint/2010/main" val="15509943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8747FF7C-3541-4613-B0C7-FA8593F921B4}"/>
              </a:ext>
            </a:extLst>
          </p:cNvPr>
          <p:cNvGrpSpPr/>
          <p:nvPr/>
        </p:nvGrpSpPr>
        <p:grpSpPr>
          <a:xfrm>
            <a:off x="1366547" y="4484644"/>
            <a:ext cx="10377960" cy="1671425"/>
            <a:chOff x="1366547" y="4484644"/>
            <a:chExt cx="10377960" cy="167142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feld 50">
                  <a:extLst>
                    <a:ext uri="{FF2B5EF4-FFF2-40B4-BE49-F238E27FC236}">
                      <a16:creationId xmlns:a16="http://schemas.microsoft.com/office/drawing/2014/main" id="{153B84F3-847C-438E-A2B5-74147A017104}"/>
                    </a:ext>
                  </a:extLst>
                </p:cNvPr>
                <p:cNvSpPr txBox="1"/>
                <p:nvPr/>
              </p:nvSpPr>
              <p:spPr>
                <a:xfrm>
                  <a:off x="8265363" y="4553650"/>
                  <a:ext cx="1775743" cy="74308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5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de-DE" sz="15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de-DE" sz="15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sz="15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5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500" i="1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500" i="1" baseline="-2500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sup>
                                          <m:r>
                                            <a:rPr lang="de-DE" sz="1500" i="1">
                                              <a:latin typeface="Cambria Math" panose="02040503050406030204" pitchFamily="18" charset="0"/>
                                            </a:rPr>
                                            <m:t>(2)</m:t>
                                          </m:r>
                                        </m:sup>
                                      </m:sSup>
                                    </m:e>
                                  </m:m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5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500" i="1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500" i="1" baseline="-2500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  <m:sup>
                                          <m:r>
                                            <a:rPr lang="de-DE" sz="1500" i="1">
                                              <a:latin typeface="Cambria Math" panose="02040503050406030204" pitchFamily="18" charset="0"/>
                                            </a:rPr>
                                            <m:t>(2)</m:t>
                                          </m:r>
                                        </m:sup>
                                      </m:sSup>
                                    </m:e>
                                  </m:m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5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500" i="1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500" i="1" baseline="-25000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e>
                                        <m:sup>
                                          <m:r>
                                            <a:rPr lang="de-DE" sz="1500" i="1">
                                              <a:latin typeface="Cambria Math" panose="02040503050406030204" pitchFamily="18" charset="0"/>
                                            </a:rPr>
                                            <m:t>(2)</m:t>
                                          </m:r>
                                        </m:sup>
                                      </m:sSup>
                                    </m:e>
                                  </m:mr>
                                </m:m>
                              </m:e>
                            </m:d>
                          </m:e>
                        </m:d>
                        <m:r>
                          <a:rPr lang="de-DE" sz="150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de-DE" sz="15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de-DE" sz="150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5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500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500" i="1" baseline="-2500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sup>
                                      <m:r>
                                        <a:rPr lang="de-DE" sz="15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5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de-DE" sz="15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5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500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500" i="1" baseline="-2500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r>
                                        <a:rPr lang="de-DE" sz="15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5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de-DE" sz="15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5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500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500" i="1" baseline="-2500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  <m:sup>
                                      <m:r>
                                        <a:rPr lang="de-DE" sz="15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5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de-DE" sz="15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de-DE" sz="1500" dirty="0"/>
                </a:p>
              </p:txBody>
            </p:sp>
          </mc:Choice>
          <mc:Fallback xmlns="">
            <p:sp>
              <p:nvSpPr>
                <p:cNvPr id="51" name="Textfeld 50">
                  <a:extLst>
                    <a:ext uri="{FF2B5EF4-FFF2-40B4-BE49-F238E27FC236}">
                      <a16:creationId xmlns:a16="http://schemas.microsoft.com/office/drawing/2014/main" id="{153B84F3-847C-438E-A2B5-74147A01710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65363" y="4553650"/>
                  <a:ext cx="1775743" cy="743089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feld 51">
                  <a:extLst>
                    <a:ext uri="{FF2B5EF4-FFF2-40B4-BE49-F238E27FC236}">
                      <a16:creationId xmlns:a16="http://schemas.microsoft.com/office/drawing/2014/main" id="{7EF2C9AF-7098-4727-BA37-8E976125AFF0}"/>
                    </a:ext>
                  </a:extLst>
                </p:cNvPr>
                <p:cNvSpPr txBox="1"/>
                <p:nvPr/>
              </p:nvSpPr>
              <p:spPr>
                <a:xfrm>
                  <a:off x="1376074" y="4484644"/>
                  <a:ext cx="6538126" cy="8259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de-DE" sz="15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5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sz="15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500" i="1" baseline="-2500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sz="15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500" i="1" baseline="-2500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  <m:r>
                        <a:rPr lang="de-DE" sz="1500" i="1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500" i="1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500" i="1" smtClean="0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chemeClr val="accent4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chemeClr val="accent4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chemeClr val="accent4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chemeClr val="accent4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chemeClr val="accent4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chemeClr val="accent4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chemeClr val="accent4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chemeClr val="accent4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chemeClr val="accent4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chemeClr val="accent4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chemeClr val="accent4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chemeClr val="accent4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de-DE" sz="1500" dirty="0"/>
                    <a:t> </a:t>
                  </a:r>
                  <a14:m>
                    <m:oMath xmlns:m="http://schemas.openxmlformats.org/officeDocument/2006/math">
                      <m:r>
                        <a:rPr lang="de-DE" sz="15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5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5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sz="15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500" i="1" baseline="-2500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chemeClr val="accent4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chemeClr val="accent4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5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de-DE" sz="150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500" i="1" baseline="-2500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chemeClr val="accent4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chemeClr val="accent4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sz="15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500" i="1" baseline="-2500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chemeClr val="accent4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chemeClr val="accent4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5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de-DE" sz="150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500" i="1" baseline="-2500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chemeClr val="accent4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chemeClr val="accent4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sz="15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500" i="1" baseline="-2500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chemeClr val="accent4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chemeClr val="accent4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5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de-DE" sz="150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500" i="1" baseline="-2500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chemeClr val="accent4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chemeClr val="accent4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de-DE" sz="1500" dirty="0"/>
                    <a:t> </a:t>
                  </a:r>
                  <a14:m>
                    <m:oMath xmlns:m="http://schemas.openxmlformats.org/officeDocument/2006/math">
                      <m:r>
                        <a:rPr lang="de-DE" sz="1500" i="1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5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5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500" i="1" baseline="-2500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r>
                                      <a:rPr lang="de-DE" sz="15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5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5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500" i="1" baseline="-2500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de-DE" sz="15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5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5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500" i="1" baseline="-2500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r>
                                      <a:rPr lang="de-DE" sz="15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5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5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endParaRPr lang="de-DE" sz="1500" dirty="0"/>
                </a:p>
              </p:txBody>
            </p:sp>
          </mc:Choice>
          <mc:Fallback xmlns="">
            <p:sp>
              <p:nvSpPr>
                <p:cNvPr id="52" name="Textfeld 51">
                  <a:extLst>
                    <a:ext uri="{FF2B5EF4-FFF2-40B4-BE49-F238E27FC236}">
                      <a16:creationId xmlns:a16="http://schemas.microsoft.com/office/drawing/2014/main" id="{7EF2C9AF-7098-4727-BA37-8E976125AFF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76074" y="4484644"/>
                  <a:ext cx="6538126" cy="8259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feld 53">
                  <a:extLst>
                    <a:ext uri="{FF2B5EF4-FFF2-40B4-BE49-F238E27FC236}">
                      <a16:creationId xmlns:a16="http://schemas.microsoft.com/office/drawing/2014/main" id="{78B6CCEB-7A8B-4E81-9CBB-A9F4B16D276F}"/>
                    </a:ext>
                  </a:extLst>
                </p:cNvPr>
                <p:cNvSpPr txBox="1"/>
                <p:nvPr/>
              </p:nvSpPr>
              <p:spPr>
                <a:xfrm>
                  <a:off x="1366547" y="5330137"/>
                  <a:ext cx="9660471" cy="8259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de-DE" sz="15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5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500" i="1" baseline="-2500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500" i="1" baseline="-2500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500" i="1" baseline="-2500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lang="de-DE" sz="1500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500" i="1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500" i="1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b="0" i="1">
                                            <a:solidFill>
                                              <a:schemeClr val="accent4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b="0" i="1" smtClean="0">
                                            <a:solidFill>
                                              <a:schemeClr val="accent4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de-DE" sz="1500" b="0" i="1" baseline="-25000" smtClean="0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chemeClr val="accent4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chemeClr val="accent4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de-DE" sz="1500" b="0" i="1" baseline="-25000" smtClean="0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chemeClr val="accent4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chemeClr val="accent4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b="0" i="1">
                                            <a:solidFill>
                                              <a:schemeClr val="accent4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b="0" i="1" smtClean="0">
                                            <a:solidFill>
                                              <a:schemeClr val="accent4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500" b="0" i="1" baseline="-25000" smtClean="0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chemeClr val="accent4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chemeClr val="accent4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500" b="0" i="1" baseline="-25000" smtClean="0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chemeClr val="accent4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chemeClr val="accent4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lang="de-DE" sz="15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5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5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500" i="1" baseline="-2500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chemeClr val="accent4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chemeClr val="accent4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5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5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500" i="1" baseline="-2500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chemeClr val="accent4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chemeClr val="accent4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5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5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500" i="1" baseline="-2500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chemeClr val="accent4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chemeClr val="accent4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500" i="1" baseline="-2500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chemeClr val="accent4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chemeClr val="accent4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5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5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500" i="1" baseline="-2500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chemeClr val="accent4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chemeClr val="accent4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5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5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500" i="1" baseline="-2500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chemeClr val="accent4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chemeClr val="accent4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de-DE" sz="1500" dirty="0"/>
                    <a:t> </a:t>
                  </a:r>
                  <a14:m>
                    <m:oMath xmlns:m="http://schemas.openxmlformats.org/officeDocument/2006/math">
                      <m:r>
                        <a:rPr lang="de-DE" sz="1500" i="1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5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5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500" i="1" baseline="-2500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r>
                                      <a:rPr lang="de-DE" sz="15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5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de-DE" sz="15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500" b="0" i="1" baseline="-250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de-DE" sz="15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5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de-DE" sz="15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endParaRPr lang="de-DE" sz="1500" dirty="0"/>
                </a:p>
              </p:txBody>
            </p:sp>
          </mc:Choice>
          <mc:Fallback xmlns="">
            <p:sp>
              <p:nvSpPr>
                <p:cNvPr id="54" name="Textfeld 53">
                  <a:extLst>
                    <a:ext uri="{FF2B5EF4-FFF2-40B4-BE49-F238E27FC236}">
                      <a16:creationId xmlns:a16="http://schemas.microsoft.com/office/drawing/2014/main" id="{78B6CCEB-7A8B-4E81-9CBB-A9F4B16D27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66547" y="5330137"/>
                  <a:ext cx="9660471" cy="8259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feld 54">
                  <a:extLst>
                    <a:ext uri="{FF2B5EF4-FFF2-40B4-BE49-F238E27FC236}">
                      <a16:creationId xmlns:a16="http://schemas.microsoft.com/office/drawing/2014/main" id="{2DB1924B-07CA-4BC2-B605-4A2F51279A0D}"/>
                    </a:ext>
                  </a:extLst>
                </p:cNvPr>
                <p:cNvSpPr txBox="1"/>
                <p:nvPr/>
              </p:nvSpPr>
              <p:spPr>
                <a:xfrm>
                  <a:off x="10028268" y="5603799"/>
                  <a:ext cx="1716239" cy="43159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5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de-DE" sz="15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de-DE" sz="15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sz="15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5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500" i="1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500" i="1" baseline="-2500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sup>
                                          <m:r>
                                            <a:rPr lang="de-DE" sz="1500" i="1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de-DE" sz="1500" b="0" i="1" smtClean="0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  <m:r>
                                            <a:rPr lang="de-DE" sz="1500" i="1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m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5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500" i="1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500" b="0" i="1" baseline="-25000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  <m:sup>
                                          <m:r>
                                            <a:rPr lang="de-DE" sz="1500" i="1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de-DE" sz="1500" b="0" i="1" smtClean="0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  <m:r>
                                            <a:rPr lang="de-DE" sz="1500" i="1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mr>
                                </m:m>
                              </m:e>
                            </m:d>
                          </m:e>
                        </m:d>
                        <m:r>
                          <a:rPr lang="de-DE" sz="150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de-DE" sz="15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de-DE" sz="15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5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500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500" i="1" baseline="-2500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sup>
                                      <m:r>
                                        <a:rPr lang="de-DE" sz="15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500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lang="de-DE" sz="15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5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500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500" b="0" i="1" baseline="-25000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r>
                                        <a:rPr lang="de-DE" sz="15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500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lang="de-DE" sz="15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de-DE" sz="1500" dirty="0"/>
                </a:p>
              </p:txBody>
            </p:sp>
          </mc:Choice>
          <mc:Fallback xmlns="">
            <p:sp>
              <p:nvSpPr>
                <p:cNvPr id="55" name="Textfeld 54">
                  <a:extLst>
                    <a:ext uri="{FF2B5EF4-FFF2-40B4-BE49-F238E27FC236}">
                      <a16:creationId xmlns:a16="http://schemas.microsoft.com/office/drawing/2014/main" id="{2DB1924B-07CA-4BC2-B605-4A2F51279A0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28268" y="5603799"/>
                  <a:ext cx="1716239" cy="431593"/>
                </a:xfrm>
                <a:prstGeom prst="rect">
                  <a:avLst/>
                </a:prstGeom>
                <a:blipFill>
                  <a:blip r:embed="rId5"/>
                  <a:stretch>
                    <a:fillRect l="-2128" b="-19718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8" name="Gruppieren 57">
            <a:extLst>
              <a:ext uri="{FF2B5EF4-FFF2-40B4-BE49-F238E27FC236}">
                <a16:creationId xmlns:a16="http://schemas.microsoft.com/office/drawing/2014/main" id="{DE2438ED-4DCC-4AE3-BD8A-1AFF01319097}"/>
              </a:ext>
            </a:extLst>
          </p:cNvPr>
          <p:cNvGrpSpPr/>
          <p:nvPr/>
        </p:nvGrpSpPr>
        <p:grpSpPr>
          <a:xfrm>
            <a:off x="1532466" y="2082574"/>
            <a:ext cx="10054309" cy="2826709"/>
            <a:chOff x="1532466" y="1690688"/>
            <a:chExt cx="10054309" cy="2826709"/>
          </a:xfrm>
        </p:grpSpPr>
        <p:grpSp>
          <p:nvGrpSpPr>
            <p:cNvPr id="59" name="Gruppieren 58">
              <a:extLst>
                <a:ext uri="{FF2B5EF4-FFF2-40B4-BE49-F238E27FC236}">
                  <a16:creationId xmlns:a16="http://schemas.microsoft.com/office/drawing/2014/main" id="{BDA1A8EF-9F15-40D6-8F29-4D946C8612C0}"/>
                </a:ext>
              </a:extLst>
            </p:cNvPr>
            <p:cNvGrpSpPr/>
            <p:nvPr/>
          </p:nvGrpSpPr>
          <p:grpSpPr>
            <a:xfrm>
              <a:off x="1532466" y="1690688"/>
              <a:ext cx="10054309" cy="2826709"/>
              <a:chOff x="1800480" y="1690688"/>
              <a:chExt cx="10054309" cy="2826709"/>
            </a:xfrm>
          </p:grpSpPr>
          <p:grpSp>
            <p:nvGrpSpPr>
              <p:cNvPr id="93" name="Gruppieren 92">
                <a:extLst>
                  <a:ext uri="{FF2B5EF4-FFF2-40B4-BE49-F238E27FC236}">
                    <a16:creationId xmlns:a16="http://schemas.microsoft.com/office/drawing/2014/main" id="{CA6C6AEC-991B-49CA-999A-F5330CCC5DEC}"/>
                  </a:ext>
                </a:extLst>
              </p:cNvPr>
              <p:cNvGrpSpPr/>
              <p:nvPr/>
            </p:nvGrpSpPr>
            <p:grpSpPr>
              <a:xfrm>
                <a:off x="1800480" y="1690688"/>
                <a:ext cx="9971125" cy="2826709"/>
                <a:chOff x="1795717" y="1690688"/>
                <a:chExt cx="9971125" cy="2826709"/>
              </a:xfrm>
            </p:grpSpPr>
            <p:sp>
              <p:nvSpPr>
                <p:cNvPr id="116" name="Flussdiagramm: Verbinder 115">
                  <a:extLst>
                    <a:ext uri="{FF2B5EF4-FFF2-40B4-BE49-F238E27FC236}">
                      <a16:creationId xmlns:a16="http://schemas.microsoft.com/office/drawing/2014/main" id="{4E4F686C-17FD-44FB-A62B-C20A6235839A}"/>
                    </a:ext>
                  </a:extLst>
                </p:cNvPr>
                <p:cNvSpPr/>
                <p:nvPr/>
              </p:nvSpPr>
              <p:spPr>
                <a:xfrm>
                  <a:off x="1795717" y="2156200"/>
                  <a:ext cx="811354" cy="790617"/>
                </a:xfrm>
                <a:prstGeom prst="flowChartConnector">
                  <a:avLst/>
                </a:prstGeom>
                <a:noFill/>
                <a:ln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baseline="-25000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117" name="Flussdiagramm: Verbinder 116">
                  <a:extLst>
                    <a:ext uri="{FF2B5EF4-FFF2-40B4-BE49-F238E27FC236}">
                      <a16:creationId xmlns:a16="http://schemas.microsoft.com/office/drawing/2014/main" id="{E33231A8-F775-4663-9C21-F747AC644065}"/>
                    </a:ext>
                  </a:extLst>
                </p:cNvPr>
                <p:cNvSpPr/>
                <p:nvPr/>
              </p:nvSpPr>
              <p:spPr>
                <a:xfrm>
                  <a:off x="1795717" y="3174246"/>
                  <a:ext cx="811354" cy="790617"/>
                </a:xfrm>
                <a:prstGeom prst="flowChartConnector">
                  <a:avLst/>
                </a:prstGeom>
                <a:noFill/>
                <a:ln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baseline="-25000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118" name="Flussdiagramm: Verbinder 117">
                  <a:extLst>
                    <a:ext uri="{FF2B5EF4-FFF2-40B4-BE49-F238E27FC236}">
                      <a16:creationId xmlns:a16="http://schemas.microsoft.com/office/drawing/2014/main" id="{BD030CC5-98A6-49B7-B4ED-40FB46C5A2E5}"/>
                    </a:ext>
                  </a:extLst>
                </p:cNvPr>
                <p:cNvSpPr/>
                <p:nvPr/>
              </p:nvSpPr>
              <p:spPr>
                <a:xfrm>
                  <a:off x="6303277" y="1690688"/>
                  <a:ext cx="811354" cy="790617"/>
                </a:xfrm>
                <a:prstGeom prst="flowChartConnector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119" name="Flussdiagramm: Verbinder 118">
                  <a:extLst>
                    <a:ext uri="{FF2B5EF4-FFF2-40B4-BE49-F238E27FC236}">
                      <a16:creationId xmlns:a16="http://schemas.microsoft.com/office/drawing/2014/main" id="{364141BE-73D4-402D-B66F-C23F902A2E3E}"/>
                    </a:ext>
                  </a:extLst>
                </p:cNvPr>
                <p:cNvSpPr/>
                <p:nvPr/>
              </p:nvSpPr>
              <p:spPr>
                <a:xfrm>
                  <a:off x="6303277" y="2708734"/>
                  <a:ext cx="811354" cy="790617"/>
                </a:xfrm>
                <a:prstGeom prst="flowChartConnector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120" name="Flussdiagramm: Verbinder 119">
                  <a:extLst>
                    <a:ext uri="{FF2B5EF4-FFF2-40B4-BE49-F238E27FC236}">
                      <a16:creationId xmlns:a16="http://schemas.microsoft.com/office/drawing/2014/main" id="{EE6E192E-6359-49FF-9BBC-4EC406694A7D}"/>
                    </a:ext>
                  </a:extLst>
                </p:cNvPr>
                <p:cNvSpPr/>
                <p:nvPr/>
              </p:nvSpPr>
              <p:spPr>
                <a:xfrm>
                  <a:off x="6303277" y="3726780"/>
                  <a:ext cx="811354" cy="790617"/>
                </a:xfrm>
                <a:prstGeom prst="flowChartConnector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121" name="Flussdiagramm: Verbinder 120">
                  <a:extLst>
                    <a:ext uri="{FF2B5EF4-FFF2-40B4-BE49-F238E27FC236}">
                      <a16:creationId xmlns:a16="http://schemas.microsoft.com/office/drawing/2014/main" id="{7C9DAB08-C71C-437D-8F05-B75DBA947041}"/>
                    </a:ext>
                  </a:extLst>
                </p:cNvPr>
                <p:cNvSpPr/>
                <p:nvPr/>
              </p:nvSpPr>
              <p:spPr>
                <a:xfrm>
                  <a:off x="10931673" y="2152474"/>
                  <a:ext cx="811354" cy="790617"/>
                </a:xfrm>
                <a:prstGeom prst="flowChartConnector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122" name="Flussdiagramm: Verbinder 121">
                  <a:extLst>
                    <a:ext uri="{FF2B5EF4-FFF2-40B4-BE49-F238E27FC236}">
                      <a16:creationId xmlns:a16="http://schemas.microsoft.com/office/drawing/2014/main" id="{B63B8952-80F6-4BF0-AE61-B62CC92D009B}"/>
                    </a:ext>
                  </a:extLst>
                </p:cNvPr>
                <p:cNvSpPr/>
                <p:nvPr/>
              </p:nvSpPr>
              <p:spPr>
                <a:xfrm>
                  <a:off x="10955488" y="3170520"/>
                  <a:ext cx="811354" cy="790617"/>
                </a:xfrm>
                <a:prstGeom prst="flowChartConnector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>
                    <a:solidFill>
                      <a:schemeClr val="tx2"/>
                    </a:solidFill>
                  </a:endParaRPr>
                </a:p>
              </p:txBody>
            </p:sp>
            <p:cxnSp>
              <p:nvCxnSpPr>
                <p:cNvPr id="123" name="Gerader Verbinder 122">
                  <a:extLst>
                    <a:ext uri="{FF2B5EF4-FFF2-40B4-BE49-F238E27FC236}">
                      <a16:creationId xmlns:a16="http://schemas.microsoft.com/office/drawing/2014/main" id="{2B08CA64-CC19-4C71-BED6-36CBD5E93EA1}"/>
                    </a:ext>
                  </a:extLst>
                </p:cNvPr>
                <p:cNvCxnSpPr>
                  <a:cxnSpLocks/>
                  <a:stCxn id="116" idx="6"/>
                  <a:endCxn id="118" idx="2"/>
                </p:cNvCxnSpPr>
                <p:nvPr/>
              </p:nvCxnSpPr>
              <p:spPr>
                <a:xfrm flipV="1">
                  <a:off x="2607071" y="2085997"/>
                  <a:ext cx="3696206" cy="465512"/>
                </a:xfrm>
                <a:prstGeom prst="line">
                  <a:avLst/>
                </a:prstGeom>
                <a:ln w="28575"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4" name="Gerader Verbinder 123">
                  <a:extLst>
                    <a:ext uri="{FF2B5EF4-FFF2-40B4-BE49-F238E27FC236}">
                      <a16:creationId xmlns:a16="http://schemas.microsoft.com/office/drawing/2014/main" id="{324EBA58-F180-4C61-B179-86570537F264}"/>
                    </a:ext>
                  </a:extLst>
                </p:cNvPr>
                <p:cNvCxnSpPr>
                  <a:cxnSpLocks/>
                  <a:stCxn id="116" idx="6"/>
                  <a:endCxn id="119" idx="2"/>
                </p:cNvCxnSpPr>
                <p:nvPr/>
              </p:nvCxnSpPr>
              <p:spPr>
                <a:xfrm>
                  <a:off x="2607071" y="2551509"/>
                  <a:ext cx="3696206" cy="552534"/>
                </a:xfrm>
                <a:prstGeom prst="line">
                  <a:avLst/>
                </a:prstGeom>
                <a:ln w="28575"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5" name="Gerader Verbinder 124">
                  <a:extLst>
                    <a:ext uri="{FF2B5EF4-FFF2-40B4-BE49-F238E27FC236}">
                      <a16:creationId xmlns:a16="http://schemas.microsoft.com/office/drawing/2014/main" id="{A3EBD67C-7C2A-49BE-8F79-C8042F98D8F5}"/>
                    </a:ext>
                  </a:extLst>
                </p:cNvPr>
                <p:cNvCxnSpPr>
                  <a:cxnSpLocks/>
                  <a:stCxn id="116" idx="6"/>
                  <a:endCxn id="120" idx="2"/>
                </p:cNvCxnSpPr>
                <p:nvPr/>
              </p:nvCxnSpPr>
              <p:spPr>
                <a:xfrm>
                  <a:off x="2607071" y="2551509"/>
                  <a:ext cx="3696206" cy="1570580"/>
                </a:xfrm>
                <a:prstGeom prst="line">
                  <a:avLst/>
                </a:prstGeom>
                <a:ln w="28575"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6" name="Gerader Verbinder 125">
                  <a:extLst>
                    <a:ext uri="{FF2B5EF4-FFF2-40B4-BE49-F238E27FC236}">
                      <a16:creationId xmlns:a16="http://schemas.microsoft.com/office/drawing/2014/main" id="{7EA9056F-E8A0-44E7-93EB-97E87FB21CEF}"/>
                    </a:ext>
                  </a:extLst>
                </p:cNvPr>
                <p:cNvCxnSpPr>
                  <a:cxnSpLocks/>
                  <a:stCxn id="117" idx="6"/>
                  <a:endCxn id="118" idx="2"/>
                </p:cNvCxnSpPr>
                <p:nvPr/>
              </p:nvCxnSpPr>
              <p:spPr>
                <a:xfrm flipV="1">
                  <a:off x="2607071" y="2085997"/>
                  <a:ext cx="3696206" cy="1483558"/>
                </a:xfrm>
                <a:prstGeom prst="line">
                  <a:avLst/>
                </a:prstGeom>
                <a:ln w="28575"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Gerader Verbinder 126">
                  <a:extLst>
                    <a:ext uri="{FF2B5EF4-FFF2-40B4-BE49-F238E27FC236}">
                      <a16:creationId xmlns:a16="http://schemas.microsoft.com/office/drawing/2014/main" id="{27FCD525-5195-4FE2-A420-4B2BFA097721}"/>
                    </a:ext>
                  </a:extLst>
                </p:cNvPr>
                <p:cNvCxnSpPr>
                  <a:cxnSpLocks/>
                  <a:stCxn id="117" idx="6"/>
                  <a:endCxn id="119" idx="2"/>
                </p:cNvCxnSpPr>
                <p:nvPr/>
              </p:nvCxnSpPr>
              <p:spPr>
                <a:xfrm flipV="1">
                  <a:off x="2607071" y="3104043"/>
                  <a:ext cx="3696206" cy="465512"/>
                </a:xfrm>
                <a:prstGeom prst="line">
                  <a:avLst/>
                </a:prstGeom>
                <a:ln w="28575"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Gerader Verbinder 127">
                  <a:extLst>
                    <a:ext uri="{FF2B5EF4-FFF2-40B4-BE49-F238E27FC236}">
                      <a16:creationId xmlns:a16="http://schemas.microsoft.com/office/drawing/2014/main" id="{90610CA2-AC24-4806-B31F-68B7100766DD}"/>
                    </a:ext>
                  </a:extLst>
                </p:cNvPr>
                <p:cNvCxnSpPr>
                  <a:cxnSpLocks/>
                  <a:stCxn id="121" idx="2"/>
                  <a:endCxn id="118" idx="6"/>
                </p:cNvCxnSpPr>
                <p:nvPr/>
              </p:nvCxnSpPr>
              <p:spPr>
                <a:xfrm flipH="1" flipV="1">
                  <a:off x="7114631" y="2085997"/>
                  <a:ext cx="3817042" cy="461786"/>
                </a:xfrm>
                <a:prstGeom prst="line">
                  <a:avLst/>
                </a:prstGeom>
                <a:ln w="28575"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Gerader Verbinder 128">
                  <a:extLst>
                    <a:ext uri="{FF2B5EF4-FFF2-40B4-BE49-F238E27FC236}">
                      <a16:creationId xmlns:a16="http://schemas.microsoft.com/office/drawing/2014/main" id="{23A34161-8C5A-4229-8084-75BBF25F02D9}"/>
                    </a:ext>
                  </a:extLst>
                </p:cNvPr>
                <p:cNvCxnSpPr>
                  <a:cxnSpLocks/>
                  <a:stCxn id="121" idx="2"/>
                  <a:endCxn id="119" idx="6"/>
                </p:cNvCxnSpPr>
                <p:nvPr/>
              </p:nvCxnSpPr>
              <p:spPr>
                <a:xfrm flipH="1">
                  <a:off x="7114631" y="2547783"/>
                  <a:ext cx="3817042" cy="556260"/>
                </a:xfrm>
                <a:prstGeom prst="line">
                  <a:avLst/>
                </a:prstGeom>
                <a:ln w="28575"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Gerader Verbinder 129">
                  <a:extLst>
                    <a:ext uri="{FF2B5EF4-FFF2-40B4-BE49-F238E27FC236}">
                      <a16:creationId xmlns:a16="http://schemas.microsoft.com/office/drawing/2014/main" id="{7C5ADD1D-49FA-4E85-A6EC-732A080DF51C}"/>
                    </a:ext>
                  </a:extLst>
                </p:cNvPr>
                <p:cNvCxnSpPr>
                  <a:cxnSpLocks/>
                  <a:stCxn id="121" idx="2"/>
                  <a:endCxn id="120" idx="6"/>
                </p:cNvCxnSpPr>
                <p:nvPr/>
              </p:nvCxnSpPr>
              <p:spPr>
                <a:xfrm flipH="1">
                  <a:off x="7114631" y="2547783"/>
                  <a:ext cx="3817042" cy="1574306"/>
                </a:xfrm>
                <a:prstGeom prst="line">
                  <a:avLst/>
                </a:prstGeom>
                <a:ln w="28575"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1" name="Gerader Verbinder 130">
                  <a:extLst>
                    <a:ext uri="{FF2B5EF4-FFF2-40B4-BE49-F238E27FC236}">
                      <a16:creationId xmlns:a16="http://schemas.microsoft.com/office/drawing/2014/main" id="{7A7A55B4-1B5D-4679-997C-1F40D673512A}"/>
                    </a:ext>
                  </a:extLst>
                </p:cNvPr>
                <p:cNvCxnSpPr>
                  <a:cxnSpLocks/>
                  <a:stCxn id="118" idx="6"/>
                  <a:endCxn id="122" idx="2"/>
                </p:cNvCxnSpPr>
                <p:nvPr/>
              </p:nvCxnSpPr>
              <p:spPr>
                <a:xfrm>
                  <a:off x="7114631" y="2085997"/>
                  <a:ext cx="3840857" cy="1479832"/>
                </a:xfrm>
                <a:prstGeom prst="line">
                  <a:avLst/>
                </a:prstGeom>
                <a:ln w="28575"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2" name="Gerader Verbinder 131">
                  <a:extLst>
                    <a:ext uri="{FF2B5EF4-FFF2-40B4-BE49-F238E27FC236}">
                      <a16:creationId xmlns:a16="http://schemas.microsoft.com/office/drawing/2014/main" id="{9C7A7C23-B0C9-4D5D-944E-DA37AE45AFE6}"/>
                    </a:ext>
                  </a:extLst>
                </p:cNvPr>
                <p:cNvCxnSpPr>
                  <a:cxnSpLocks/>
                  <a:stCxn id="122" idx="2"/>
                  <a:endCxn id="119" idx="6"/>
                </p:cNvCxnSpPr>
                <p:nvPr/>
              </p:nvCxnSpPr>
              <p:spPr>
                <a:xfrm flipH="1" flipV="1">
                  <a:off x="7114631" y="3104043"/>
                  <a:ext cx="3840857" cy="461786"/>
                </a:xfrm>
                <a:prstGeom prst="line">
                  <a:avLst/>
                </a:prstGeom>
                <a:ln w="28575"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96" name="Gerader Verbinder 95">
                <a:extLst>
                  <a:ext uri="{FF2B5EF4-FFF2-40B4-BE49-F238E27FC236}">
                    <a16:creationId xmlns:a16="http://schemas.microsoft.com/office/drawing/2014/main" id="{64CBA091-28FA-430A-8B07-4E89C7B0303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19325" y="1690688"/>
                <a:ext cx="0" cy="79061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Gerader Verbinder 100">
                <a:extLst>
                  <a:ext uri="{FF2B5EF4-FFF2-40B4-BE49-F238E27FC236}">
                    <a16:creationId xmlns:a16="http://schemas.microsoft.com/office/drawing/2014/main" id="{736183B2-F27F-4602-8E01-DDFAB66C3A3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19325" y="2708734"/>
                <a:ext cx="0" cy="79061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Gerader Verbinder 101">
                <a:extLst>
                  <a:ext uri="{FF2B5EF4-FFF2-40B4-BE49-F238E27FC236}">
                    <a16:creationId xmlns:a16="http://schemas.microsoft.com/office/drawing/2014/main" id="{014BA6DF-F6E2-4AD0-AAB7-6BEF0A5486F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19325" y="3726780"/>
                <a:ext cx="0" cy="79061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Gerader Verbinder 102">
                <a:extLst>
                  <a:ext uri="{FF2B5EF4-FFF2-40B4-BE49-F238E27FC236}">
                    <a16:creationId xmlns:a16="http://schemas.microsoft.com/office/drawing/2014/main" id="{D218B2E6-72C0-4230-AE09-265EF9D820D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42113" y="2175334"/>
                <a:ext cx="0" cy="79061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Gerader Verbinder 107">
                <a:extLst>
                  <a:ext uri="{FF2B5EF4-FFF2-40B4-BE49-F238E27FC236}">
                    <a16:creationId xmlns:a16="http://schemas.microsoft.com/office/drawing/2014/main" id="{1364648D-C93F-4BEC-A634-8D7F3A00E55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61160" y="3193380"/>
                <a:ext cx="0" cy="79061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9" name="Textfeld 108">
                <a:extLst>
                  <a:ext uri="{FF2B5EF4-FFF2-40B4-BE49-F238E27FC236}">
                    <a16:creationId xmlns:a16="http://schemas.microsoft.com/office/drawing/2014/main" id="{5973EB0A-624B-4FCB-AB38-A7ADD9EF7EC3}"/>
                  </a:ext>
                </a:extLst>
              </p:cNvPr>
              <p:cNvSpPr txBox="1"/>
              <p:nvPr/>
            </p:nvSpPr>
            <p:spPr>
              <a:xfrm>
                <a:off x="6257959" y="1907488"/>
                <a:ext cx="114230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600" dirty="0">
                    <a:solidFill>
                      <a:srgbClr val="7030A0"/>
                    </a:solidFill>
                  </a:rPr>
                  <a:t>z</a:t>
                </a:r>
                <a:r>
                  <a:rPr lang="de-DE" sz="1600" baseline="-25000" dirty="0">
                    <a:solidFill>
                      <a:srgbClr val="7030A0"/>
                    </a:solidFill>
                  </a:rPr>
                  <a:t>1</a:t>
                </a:r>
                <a:r>
                  <a:rPr lang="de-DE" sz="1600" baseline="30000" dirty="0">
                    <a:solidFill>
                      <a:srgbClr val="7030A0"/>
                    </a:solidFill>
                  </a:rPr>
                  <a:t>(2)</a:t>
                </a:r>
                <a:r>
                  <a:rPr lang="de-DE" sz="1600" dirty="0">
                    <a:solidFill>
                      <a:srgbClr val="7030A0"/>
                    </a:solidFill>
                  </a:rPr>
                  <a:t> a</a:t>
                </a:r>
                <a:r>
                  <a:rPr lang="de-DE" sz="1600" baseline="-25000" dirty="0">
                    <a:solidFill>
                      <a:srgbClr val="7030A0"/>
                    </a:solidFill>
                  </a:rPr>
                  <a:t>1</a:t>
                </a:r>
                <a:r>
                  <a:rPr lang="de-DE" sz="1600" baseline="30000" dirty="0">
                    <a:solidFill>
                      <a:srgbClr val="7030A0"/>
                    </a:solidFill>
                  </a:rPr>
                  <a:t>(2)</a:t>
                </a:r>
                <a:endParaRPr lang="de-DE" sz="1600" baseline="-25000" dirty="0">
                  <a:solidFill>
                    <a:srgbClr val="7030A0"/>
                  </a:solidFill>
                </a:endParaRPr>
              </a:p>
            </p:txBody>
          </p:sp>
          <p:sp>
            <p:nvSpPr>
              <p:cNvPr id="110" name="Textfeld 109">
                <a:extLst>
                  <a:ext uri="{FF2B5EF4-FFF2-40B4-BE49-F238E27FC236}">
                    <a16:creationId xmlns:a16="http://schemas.microsoft.com/office/drawing/2014/main" id="{D001F4A5-1853-4AA0-9593-9AD3BF5F43A1}"/>
                  </a:ext>
                </a:extLst>
              </p:cNvPr>
              <p:cNvSpPr txBox="1"/>
              <p:nvPr/>
            </p:nvSpPr>
            <p:spPr>
              <a:xfrm>
                <a:off x="6277442" y="2931019"/>
                <a:ext cx="94026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600" dirty="0">
                    <a:solidFill>
                      <a:srgbClr val="7030A0"/>
                    </a:solidFill>
                  </a:rPr>
                  <a:t>z</a:t>
                </a:r>
                <a:r>
                  <a:rPr lang="de-DE" sz="1600" baseline="-25000" dirty="0">
                    <a:solidFill>
                      <a:srgbClr val="7030A0"/>
                    </a:solidFill>
                  </a:rPr>
                  <a:t>2</a:t>
                </a:r>
                <a:r>
                  <a:rPr lang="de-DE" sz="1600" baseline="30000" dirty="0">
                    <a:solidFill>
                      <a:srgbClr val="7030A0"/>
                    </a:solidFill>
                  </a:rPr>
                  <a:t>(2)</a:t>
                </a:r>
                <a:r>
                  <a:rPr lang="de-DE" sz="1600" dirty="0">
                    <a:solidFill>
                      <a:srgbClr val="7030A0"/>
                    </a:solidFill>
                  </a:rPr>
                  <a:t> a</a:t>
                </a:r>
                <a:r>
                  <a:rPr lang="de-DE" sz="1600" baseline="-25000" dirty="0">
                    <a:solidFill>
                      <a:srgbClr val="7030A0"/>
                    </a:solidFill>
                  </a:rPr>
                  <a:t>2</a:t>
                </a:r>
                <a:r>
                  <a:rPr lang="de-DE" sz="1600" baseline="30000" dirty="0">
                    <a:solidFill>
                      <a:srgbClr val="7030A0"/>
                    </a:solidFill>
                  </a:rPr>
                  <a:t>(2)</a:t>
                </a:r>
                <a:endParaRPr lang="de-DE" sz="1600" baseline="-25000" dirty="0">
                  <a:solidFill>
                    <a:srgbClr val="7030A0"/>
                  </a:solidFill>
                </a:endParaRPr>
              </a:p>
            </p:txBody>
          </p:sp>
          <p:sp>
            <p:nvSpPr>
              <p:cNvPr id="111" name="Textfeld 110">
                <a:extLst>
                  <a:ext uri="{FF2B5EF4-FFF2-40B4-BE49-F238E27FC236}">
                    <a16:creationId xmlns:a16="http://schemas.microsoft.com/office/drawing/2014/main" id="{E844BEA6-4ABC-4B83-BE57-E0776457DBF7}"/>
                  </a:ext>
                </a:extLst>
              </p:cNvPr>
              <p:cNvSpPr txBox="1"/>
              <p:nvPr/>
            </p:nvSpPr>
            <p:spPr>
              <a:xfrm>
                <a:off x="6267912" y="3934939"/>
                <a:ext cx="193442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600" dirty="0">
                    <a:solidFill>
                      <a:srgbClr val="7030A0"/>
                    </a:solidFill>
                  </a:rPr>
                  <a:t>z</a:t>
                </a:r>
                <a:r>
                  <a:rPr lang="de-DE" sz="1600" baseline="-25000" dirty="0">
                    <a:solidFill>
                      <a:srgbClr val="7030A0"/>
                    </a:solidFill>
                  </a:rPr>
                  <a:t>3</a:t>
                </a:r>
                <a:r>
                  <a:rPr lang="de-DE" sz="1600" baseline="30000" dirty="0">
                    <a:solidFill>
                      <a:srgbClr val="7030A0"/>
                    </a:solidFill>
                  </a:rPr>
                  <a:t>(2)</a:t>
                </a:r>
                <a:r>
                  <a:rPr lang="de-DE" sz="1600" dirty="0">
                    <a:solidFill>
                      <a:srgbClr val="7030A0"/>
                    </a:solidFill>
                  </a:rPr>
                  <a:t> a</a:t>
                </a:r>
                <a:r>
                  <a:rPr lang="de-DE" sz="1600" baseline="-25000" dirty="0">
                    <a:solidFill>
                      <a:srgbClr val="7030A0"/>
                    </a:solidFill>
                  </a:rPr>
                  <a:t>3</a:t>
                </a:r>
                <a:r>
                  <a:rPr lang="de-DE" sz="1600" baseline="30000" dirty="0">
                    <a:solidFill>
                      <a:srgbClr val="7030A0"/>
                    </a:solidFill>
                  </a:rPr>
                  <a:t>(2)</a:t>
                </a:r>
                <a:endParaRPr lang="de-DE" sz="1600" baseline="-25000" dirty="0">
                  <a:solidFill>
                    <a:srgbClr val="7030A0"/>
                  </a:solidFill>
                </a:endParaRPr>
              </a:p>
            </p:txBody>
          </p:sp>
          <p:sp>
            <p:nvSpPr>
              <p:cNvPr id="112" name="Textfeld 111">
                <a:extLst>
                  <a:ext uri="{FF2B5EF4-FFF2-40B4-BE49-F238E27FC236}">
                    <a16:creationId xmlns:a16="http://schemas.microsoft.com/office/drawing/2014/main" id="{17E4D0DF-7308-4F01-B024-F75A82FEADBA}"/>
                  </a:ext>
                </a:extLst>
              </p:cNvPr>
              <p:cNvSpPr txBox="1"/>
              <p:nvPr/>
            </p:nvSpPr>
            <p:spPr>
              <a:xfrm>
                <a:off x="10914523" y="2386317"/>
                <a:ext cx="94026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600" dirty="0">
                    <a:solidFill>
                      <a:srgbClr val="7030A0"/>
                    </a:solidFill>
                  </a:rPr>
                  <a:t>z</a:t>
                </a:r>
                <a:r>
                  <a:rPr lang="de-DE" sz="1600" baseline="-25000" dirty="0">
                    <a:solidFill>
                      <a:srgbClr val="7030A0"/>
                    </a:solidFill>
                  </a:rPr>
                  <a:t>1</a:t>
                </a:r>
                <a:r>
                  <a:rPr lang="de-DE" sz="1600" baseline="30000" dirty="0">
                    <a:solidFill>
                      <a:srgbClr val="7030A0"/>
                    </a:solidFill>
                  </a:rPr>
                  <a:t>(3)</a:t>
                </a:r>
                <a:r>
                  <a:rPr lang="de-DE" sz="1600" dirty="0">
                    <a:solidFill>
                      <a:srgbClr val="7030A0"/>
                    </a:solidFill>
                  </a:rPr>
                  <a:t> a</a:t>
                </a:r>
                <a:r>
                  <a:rPr lang="de-DE" sz="1600" baseline="-25000" dirty="0">
                    <a:solidFill>
                      <a:srgbClr val="7030A0"/>
                    </a:solidFill>
                  </a:rPr>
                  <a:t>1</a:t>
                </a:r>
                <a:r>
                  <a:rPr lang="de-DE" sz="1600" baseline="30000" dirty="0">
                    <a:solidFill>
                      <a:srgbClr val="7030A0"/>
                    </a:solidFill>
                  </a:rPr>
                  <a:t>(3)</a:t>
                </a:r>
                <a:endParaRPr lang="de-DE" sz="1600" baseline="-25000" dirty="0">
                  <a:solidFill>
                    <a:srgbClr val="7030A0"/>
                  </a:solidFill>
                </a:endParaRPr>
              </a:p>
            </p:txBody>
          </p:sp>
          <p:sp>
            <p:nvSpPr>
              <p:cNvPr id="113" name="Textfeld 112">
                <a:extLst>
                  <a:ext uri="{FF2B5EF4-FFF2-40B4-BE49-F238E27FC236}">
                    <a16:creationId xmlns:a16="http://schemas.microsoft.com/office/drawing/2014/main" id="{70F00F0F-8EF6-438C-B816-0CA409644D51}"/>
                  </a:ext>
                </a:extLst>
              </p:cNvPr>
              <p:cNvSpPr txBox="1"/>
              <p:nvPr/>
            </p:nvSpPr>
            <p:spPr>
              <a:xfrm>
                <a:off x="10900226" y="3415017"/>
                <a:ext cx="94026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600" dirty="0">
                    <a:solidFill>
                      <a:srgbClr val="7030A0"/>
                    </a:solidFill>
                  </a:rPr>
                  <a:t>z</a:t>
                </a:r>
                <a:r>
                  <a:rPr lang="de-DE" sz="1600" baseline="-25000" dirty="0">
                    <a:solidFill>
                      <a:srgbClr val="7030A0"/>
                    </a:solidFill>
                  </a:rPr>
                  <a:t>2</a:t>
                </a:r>
                <a:r>
                  <a:rPr lang="de-DE" sz="1600" baseline="30000" dirty="0">
                    <a:solidFill>
                      <a:srgbClr val="7030A0"/>
                    </a:solidFill>
                  </a:rPr>
                  <a:t>(3)</a:t>
                </a:r>
                <a:r>
                  <a:rPr lang="de-DE" sz="1600" dirty="0">
                    <a:solidFill>
                      <a:srgbClr val="7030A0"/>
                    </a:solidFill>
                  </a:rPr>
                  <a:t> a</a:t>
                </a:r>
                <a:r>
                  <a:rPr lang="de-DE" sz="1600" baseline="-25000" dirty="0">
                    <a:solidFill>
                      <a:srgbClr val="7030A0"/>
                    </a:solidFill>
                  </a:rPr>
                  <a:t>2</a:t>
                </a:r>
                <a:r>
                  <a:rPr lang="de-DE" sz="1600" baseline="30000" dirty="0">
                    <a:solidFill>
                      <a:srgbClr val="7030A0"/>
                    </a:solidFill>
                  </a:rPr>
                  <a:t>(3)</a:t>
                </a:r>
                <a:endParaRPr lang="de-DE" sz="1600" baseline="-25000" dirty="0">
                  <a:solidFill>
                    <a:srgbClr val="7030A0"/>
                  </a:solidFill>
                </a:endParaRPr>
              </a:p>
            </p:txBody>
          </p:sp>
          <p:cxnSp>
            <p:nvCxnSpPr>
              <p:cNvPr id="114" name="Gerader Verbinder 113">
                <a:extLst>
                  <a:ext uri="{FF2B5EF4-FFF2-40B4-BE49-F238E27FC236}">
                    <a16:creationId xmlns:a16="http://schemas.microsoft.com/office/drawing/2014/main" id="{A0122800-5810-49A0-8A59-C0374FC979BE}"/>
                  </a:ext>
                </a:extLst>
              </p:cNvPr>
              <p:cNvCxnSpPr>
                <a:cxnSpLocks/>
                <a:stCxn id="117" idx="6"/>
                <a:endCxn id="111" idx="1"/>
              </p:cNvCxnSpPr>
              <p:nvPr/>
            </p:nvCxnSpPr>
            <p:spPr>
              <a:xfrm>
                <a:off x="2611834" y="3569555"/>
                <a:ext cx="3656078" cy="534661"/>
              </a:xfrm>
              <a:prstGeom prst="line">
                <a:avLst/>
              </a:prstGeom>
              <a:ln w="28575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Gerader Verbinder 114">
                <a:extLst>
                  <a:ext uri="{FF2B5EF4-FFF2-40B4-BE49-F238E27FC236}">
                    <a16:creationId xmlns:a16="http://schemas.microsoft.com/office/drawing/2014/main" id="{C22CF47B-D49A-4D3C-9C71-286AD3B9B930}"/>
                  </a:ext>
                </a:extLst>
              </p:cNvPr>
              <p:cNvCxnSpPr>
                <a:cxnSpLocks/>
                <a:endCxn id="122" idx="2"/>
              </p:cNvCxnSpPr>
              <p:nvPr/>
            </p:nvCxnSpPr>
            <p:spPr>
              <a:xfrm flipV="1">
                <a:off x="7130611" y="3565829"/>
                <a:ext cx="3829640" cy="556260"/>
              </a:xfrm>
              <a:prstGeom prst="line">
                <a:avLst/>
              </a:prstGeom>
              <a:ln w="28575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8" name="Textfeld 67">
              <a:extLst>
                <a:ext uri="{FF2B5EF4-FFF2-40B4-BE49-F238E27FC236}">
                  <a16:creationId xmlns:a16="http://schemas.microsoft.com/office/drawing/2014/main" id="{6BE7A1FE-06E8-4B52-AFC2-BAC8B39B4D3B}"/>
                </a:ext>
              </a:extLst>
            </p:cNvPr>
            <p:cNvSpPr txBox="1"/>
            <p:nvPr/>
          </p:nvSpPr>
          <p:spPr>
            <a:xfrm>
              <a:off x="1775528" y="2386317"/>
              <a:ext cx="37285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600" dirty="0">
                  <a:solidFill>
                    <a:srgbClr val="7030A0"/>
                  </a:solidFill>
                </a:rPr>
                <a:t>x</a:t>
              </a:r>
              <a:r>
                <a:rPr lang="de-DE" sz="1600" baseline="-25000" dirty="0">
                  <a:solidFill>
                    <a:srgbClr val="7030A0"/>
                  </a:solidFill>
                </a:rPr>
                <a:t>1</a:t>
              </a:r>
            </a:p>
          </p:txBody>
        </p:sp>
        <p:sp>
          <p:nvSpPr>
            <p:cNvPr id="69" name="Textfeld 68">
              <a:extLst>
                <a:ext uri="{FF2B5EF4-FFF2-40B4-BE49-F238E27FC236}">
                  <a16:creationId xmlns:a16="http://schemas.microsoft.com/office/drawing/2014/main" id="{053D18A6-6106-4B74-A156-A521F4744A52}"/>
                </a:ext>
              </a:extLst>
            </p:cNvPr>
            <p:cNvSpPr txBox="1"/>
            <p:nvPr/>
          </p:nvSpPr>
          <p:spPr>
            <a:xfrm>
              <a:off x="1746105" y="3388226"/>
              <a:ext cx="37285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600" dirty="0">
                  <a:solidFill>
                    <a:srgbClr val="7030A0"/>
                  </a:solidFill>
                </a:rPr>
                <a:t>x</a:t>
              </a:r>
              <a:r>
                <a:rPr lang="de-DE" sz="1600" baseline="-25000" dirty="0">
                  <a:solidFill>
                    <a:srgbClr val="7030A0"/>
                  </a:solidFill>
                </a:rPr>
                <a:t>2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Textfeld 69">
                  <a:extLst>
                    <a:ext uri="{FF2B5EF4-FFF2-40B4-BE49-F238E27FC236}">
                      <a16:creationId xmlns:a16="http://schemas.microsoft.com/office/drawing/2014/main" id="{E7492D78-91B2-4236-9179-D2357772A378}"/>
                    </a:ext>
                  </a:extLst>
                </p:cNvPr>
                <p:cNvSpPr txBox="1"/>
                <p:nvPr/>
              </p:nvSpPr>
              <p:spPr>
                <a:xfrm rot="21132359">
                  <a:off x="2864063" y="2206291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i="1" baseline="-25000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de-DE" sz="1200" i="1" baseline="-2500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chemeClr val="accent4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70" name="Textfeld 69">
                  <a:extLst>
                    <a:ext uri="{FF2B5EF4-FFF2-40B4-BE49-F238E27FC236}">
                      <a16:creationId xmlns:a16="http://schemas.microsoft.com/office/drawing/2014/main" id="{E7492D78-91B2-4236-9179-D2357772A3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132359">
                  <a:off x="2864063" y="2206291"/>
                  <a:ext cx="647700" cy="284693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Textfeld 70">
                  <a:extLst>
                    <a:ext uri="{FF2B5EF4-FFF2-40B4-BE49-F238E27FC236}">
                      <a16:creationId xmlns:a16="http://schemas.microsoft.com/office/drawing/2014/main" id="{EB24DDBC-17FB-455C-B7C2-F7D13EFEF915}"/>
                    </a:ext>
                  </a:extLst>
                </p:cNvPr>
                <p:cNvSpPr txBox="1"/>
                <p:nvPr/>
              </p:nvSpPr>
              <p:spPr>
                <a:xfrm rot="537625">
                  <a:off x="2874462" y="2438634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de-DE" sz="1200" i="1" baseline="-2500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chemeClr val="accent4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71" name="Textfeld 70">
                  <a:extLst>
                    <a:ext uri="{FF2B5EF4-FFF2-40B4-BE49-F238E27FC236}">
                      <a16:creationId xmlns:a16="http://schemas.microsoft.com/office/drawing/2014/main" id="{EB24DDBC-17FB-455C-B7C2-F7D13EFEF91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37625">
                  <a:off x="2874462" y="2438634"/>
                  <a:ext cx="647700" cy="284693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Textfeld 71">
                  <a:extLst>
                    <a:ext uri="{FF2B5EF4-FFF2-40B4-BE49-F238E27FC236}">
                      <a16:creationId xmlns:a16="http://schemas.microsoft.com/office/drawing/2014/main" id="{F9E86040-C5AE-4467-A9A7-C6397A821507}"/>
                    </a:ext>
                  </a:extLst>
                </p:cNvPr>
                <p:cNvSpPr txBox="1"/>
                <p:nvPr/>
              </p:nvSpPr>
              <p:spPr>
                <a:xfrm rot="1034911">
                  <a:off x="2864062" y="2652730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de-DE" sz="1200" i="1" baseline="-2500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chemeClr val="accent4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72" name="Textfeld 71">
                  <a:extLst>
                    <a:ext uri="{FF2B5EF4-FFF2-40B4-BE49-F238E27FC236}">
                      <a16:creationId xmlns:a16="http://schemas.microsoft.com/office/drawing/2014/main" id="{F9E86040-C5AE-4467-A9A7-C6397A82150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034911">
                  <a:off x="2864062" y="2652730"/>
                  <a:ext cx="647700" cy="284693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Textfeld 72">
                  <a:extLst>
                    <a:ext uri="{FF2B5EF4-FFF2-40B4-BE49-F238E27FC236}">
                      <a16:creationId xmlns:a16="http://schemas.microsoft.com/office/drawing/2014/main" id="{AE14EA9C-55FF-454D-AECC-64306E2270F5}"/>
                    </a:ext>
                  </a:extLst>
                </p:cNvPr>
                <p:cNvSpPr txBox="1"/>
                <p:nvPr/>
              </p:nvSpPr>
              <p:spPr>
                <a:xfrm rot="20305657">
                  <a:off x="2774747" y="2998699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12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chemeClr val="accent4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73" name="Textfeld 72">
                  <a:extLst>
                    <a:ext uri="{FF2B5EF4-FFF2-40B4-BE49-F238E27FC236}">
                      <a16:creationId xmlns:a16="http://schemas.microsoft.com/office/drawing/2014/main" id="{AE14EA9C-55FF-454D-AECC-64306E2270F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305657">
                  <a:off x="2774747" y="2998699"/>
                  <a:ext cx="647700" cy="284693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Textfeld 73">
                  <a:extLst>
                    <a:ext uri="{FF2B5EF4-FFF2-40B4-BE49-F238E27FC236}">
                      <a16:creationId xmlns:a16="http://schemas.microsoft.com/office/drawing/2014/main" id="{B9760FF5-7DEA-4EF4-996A-5047A1624283}"/>
                    </a:ext>
                  </a:extLst>
                </p:cNvPr>
                <p:cNvSpPr txBox="1"/>
                <p:nvPr/>
              </p:nvSpPr>
              <p:spPr>
                <a:xfrm rot="21244584">
                  <a:off x="2864063" y="3219189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22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chemeClr val="accent4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74" name="Textfeld 73">
                  <a:extLst>
                    <a:ext uri="{FF2B5EF4-FFF2-40B4-BE49-F238E27FC236}">
                      <a16:creationId xmlns:a16="http://schemas.microsoft.com/office/drawing/2014/main" id="{B9760FF5-7DEA-4EF4-996A-5047A162428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244584">
                  <a:off x="2864063" y="3219189"/>
                  <a:ext cx="647700" cy="284693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Textfeld 74">
                  <a:extLst>
                    <a:ext uri="{FF2B5EF4-FFF2-40B4-BE49-F238E27FC236}">
                      <a16:creationId xmlns:a16="http://schemas.microsoft.com/office/drawing/2014/main" id="{B4EA670A-0CC5-4AED-8486-642295A9F960}"/>
                    </a:ext>
                  </a:extLst>
                </p:cNvPr>
                <p:cNvSpPr txBox="1"/>
                <p:nvPr/>
              </p:nvSpPr>
              <p:spPr>
                <a:xfrm rot="473313">
                  <a:off x="2865161" y="3444474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32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chemeClr val="accent4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75" name="Textfeld 74">
                  <a:extLst>
                    <a:ext uri="{FF2B5EF4-FFF2-40B4-BE49-F238E27FC236}">
                      <a16:creationId xmlns:a16="http://schemas.microsoft.com/office/drawing/2014/main" id="{B4EA670A-0CC5-4AED-8486-642295A9F96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473313">
                  <a:off x="2865161" y="3444474"/>
                  <a:ext cx="647700" cy="284693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Textfeld 75">
                  <a:extLst>
                    <a:ext uri="{FF2B5EF4-FFF2-40B4-BE49-F238E27FC236}">
                      <a16:creationId xmlns:a16="http://schemas.microsoft.com/office/drawing/2014/main" id="{9DB520F7-830E-4E5E-8978-B9431C4600E7}"/>
                    </a:ext>
                  </a:extLst>
                </p:cNvPr>
                <p:cNvSpPr txBox="1"/>
                <p:nvPr/>
              </p:nvSpPr>
              <p:spPr>
                <a:xfrm rot="20268254">
                  <a:off x="7279404" y="3550992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22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DE" sz="1200" b="0" i="1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de-DE" sz="12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chemeClr val="accent4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76" name="Textfeld 75">
                  <a:extLst>
                    <a:ext uri="{FF2B5EF4-FFF2-40B4-BE49-F238E27FC236}">
                      <a16:creationId xmlns:a16="http://schemas.microsoft.com/office/drawing/2014/main" id="{9DB520F7-830E-4E5E-8978-B9431C4600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268254">
                  <a:off x="7279404" y="3550992"/>
                  <a:ext cx="647700" cy="284693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Textfeld 76">
                  <a:extLst>
                    <a:ext uri="{FF2B5EF4-FFF2-40B4-BE49-F238E27FC236}">
                      <a16:creationId xmlns:a16="http://schemas.microsoft.com/office/drawing/2014/main" id="{78FB9C51-2394-4121-99FB-049127DCF93F}"/>
                    </a:ext>
                  </a:extLst>
                </p:cNvPr>
                <p:cNvSpPr txBox="1"/>
                <p:nvPr/>
              </p:nvSpPr>
              <p:spPr>
                <a:xfrm rot="20861327">
                  <a:off x="7380430" y="3750121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32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DE" sz="1200" b="0" i="1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de-DE" sz="12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chemeClr val="accent4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77" name="Textfeld 76">
                  <a:extLst>
                    <a:ext uri="{FF2B5EF4-FFF2-40B4-BE49-F238E27FC236}">
                      <a16:creationId xmlns:a16="http://schemas.microsoft.com/office/drawing/2014/main" id="{78FB9C51-2394-4121-99FB-049127DCF93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861327">
                  <a:off x="7380430" y="3750121"/>
                  <a:ext cx="647700" cy="284693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Textfeld 82">
                  <a:extLst>
                    <a:ext uri="{FF2B5EF4-FFF2-40B4-BE49-F238E27FC236}">
                      <a16:creationId xmlns:a16="http://schemas.microsoft.com/office/drawing/2014/main" id="{E6FEE791-100F-40C2-B990-819639D35A66}"/>
                    </a:ext>
                  </a:extLst>
                </p:cNvPr>
                <p:cNvSpPr txBox="1"/>
                <p:nvPr/>
              </p:nvSpPr>
              <p:spPr>
                <a:xfrm rot="21121081">
                  <a:off x="7249871" y="2745308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22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DE" sz="1200" b="0" i="1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de-DE" sz="12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chemeClr val="accent4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83" name="Textfeld 82">
                  <a:extLst>
                    <a:ext uri="{FF2B5EF4-FFF2-40B4-BE49-F238E27FC236}">
                      <a16:creationId xmlns:a16="http://schemas.microsoft.com/office/drawing/2014/main" id="{E6FEE791-100F-40C2-B990-819639D35A6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121081">
                  <a:off x="7249871" y="2745308"/>
                  <a:ext cx="647700" cy="284693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7" name="Textfeld 86">
                  <a:extLst>
                    <a:ext uri="{FF2B5EF4-FFF2-40B4-BE49-F238E27FC236}">
                      <a16:creationId xmlns:a16="http://schemas.microsoft.com/office/drawing/2014/main" id="{197EC8EB-C3BC-4B3D-B496-27F50D935044}"/>
                    </a:ext>
                  </a:extLst>
                </p:cNvPr>
                <p:cNvSpPr txBox="1"/>
                <p:nvPr/>
              </p:nvSpPr>
              <p:spPr>
                <a:xfrm rot="430678">
                  <a:off x="7300170" y="2949552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32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DE" sz="1200" b="0" i="1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de-DE" sz="12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chemeClr val="accent4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87" name="Textfeld 86">
                  <a:extLst>
                    <a:ext uri="{FF2B5EF4-FFF2-40B4-BE49-F238E27FC236}">
                      <a16:creationId xmlns:a16="http://schemas.microsoft.com/office/drawing/2014/main" id="{197EC8EB-C3BC-4B3D-B496-27F50D93504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430678">
                  <a:off x="7300170" y="2949552"/>
                  <a:ext cx="647700" cy="284693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Textfeld 87">
                  <a:extLst>
                    <a:ext uri="{FF2B5EF4-FFF2-40B4-BE49-F238E27FC236}">
                      <a16:creationId xmlns:a16="http://schemas.microsoft.com/office/drawing/2014/main" id="{FBC2B79D-6C59-42DD-9187-0E9DB9CDDF2B}"/>
                    </a:ext>
                  </a:extLst>
                </p:cNvPr>
                <p:cNvSpPr txBox="1"/>
                <p:nvPr/>
              </p:nvSpPr>
              <p:spPr>
                <a:xfrm rot="406972">
                  <a:off x="7259758" y="1921081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22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DE" sz="1200" b="0" i="1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de-DE" sz="12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chemeClr val="accent4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88" name="Textfeld 87">
                  <a:extLst>
                    <a:ext uri="{FF2B5EF4-FFF2-40B4-BE49-F238E27FC236}">
                      <a16:creationId xmlns:a16="http://schemas.microsoft.com/office/drawing/2014/main" id="{FBC2B79D-6C59-42DD-9187-0E9DB9CDDF2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406972">
                  <a:off x="7259758" y="1921081"/>
                  <a:ext cx="647700" cy="284693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Textfeld 89">
                  <a:extLst>
                    <a:ext uri="{FF2B5EF4-FFF2-40B4-BE49-F238E27FC236}">
                      <a16:creationId xmlns:a16="http://schemas.microsoft.com/office/drawing/2014/main" id="{7E6F2FED-A0E8-468A-B401-4FAFA162E529}"/>
                    </a:ext>
                  </a:extLst>
                </p:cNvPr>
                <p:cNvSpPr txBox="1"/>
                <p:nvPr/>
              </p:nvSpPr>
              <p:spPr>
                <a:xfrm rot="1348392">
                  <a:off x="7310057" y="2125325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32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DE" sz="1200" b="0" i="1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de-DE" sz="12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chemeClr val="accent4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90" name="Textfeld 89">
                  <a:extLst>
                    <a:ext uri="{FF2B5EF4-FFF2-40B4-BE49-F238E27FC236}">
                      <a16:creationId xmlns:a16="http://schemas.microsoft.com/office/drawing/2014/main" id="{7E6F2FED-A0E8-468A-B401-4FAFA162E52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348392">
                  <a:off x="7310057" y="2125325"/>
                  <a:ext cx="647700" cy="284693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6" name="Titel 1">
            <a:extLst>
              <a:ext uri="{FF2B5EF4-FFF2-40B4-BE49-F238E27FC236}">
                <a16:creationId xmlns:a16="http://schemas.microsoft.com/office/drawing/2014/main" id="{97F41107-A5A2-4866-A3D8-6DB18B734EE5}"/>
              </a:ext>
            </a:extLst>
          </p:cNvPr>
          <p:cNvSpPr txBox="1">
            <a:spLocks/>
          </p:cNvSpPr>
          <p:nvPr/>
        </p:nvSpPr>
        <p:spPr>
          <a:xfrm>
            <a:off x="838199" y="-99326"/>
            <a:ext cx="1074857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4000"/>
              <a:t>Reizweiterleitung in einem neuronalen Netz</a:t>
            </a:r>
            <a:endParaRPr lang="de-DE" sz="4000" dirty="0"/>
          </a:p>
        </p:txBody>
      </p:sp>
    </p:spTree>
    <p:extLst>
      <p:ext uri="{BB962C8B-B14F-4D97-AF65-F5344CB8AC3E}">
        <p14:creationId xmlns:p14="http://schemas.microsoft.com/office/powerpoint/2010/main" val="847036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989 -0.00602 L -0.00781 -0.15972 " pathEditMode="relative" ptsTypes="AA">
                                      <p:cBhvr>
                                        <p:cTn id="6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79E80932-B6CA-415E-8D71-A2E23BEDC4F8}"/>
              </a:ext>
            </a:extLst>
          </p:cNvPr>
          <p:cNvGrpSpPr/>
          <p:nvPr/>
        </p:nvGrpSpPr>
        <p:grpSpPr>
          <a:xfrm>
            <a:off x="8224882" y="4195098"/>
            <a:ext cx="3555537" cy="2310655"/>
            <a:chOff x="7242501" y="1593878"/>
            <a:chExt cx="3555537" cy="2310655"/>
          </a:xfrm>
        </p:grpSpPr>
        <p:pic>
          <p:nvPicPr>
            <p:cNvPr id="4" name="Picture 12">
              <a:extLst>
                <a:ext uri="{FF2B5EF4-FFF2-40B4-BE49-F238E27FC236}">
                  <a16:creationId xmlns:a16="http://schemas.microsoft.com/office/drawing/2014/main" id="{7BE579D7-3815-4B8D-BC82-AF570B33197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/>
            <a:srcRect l="733" t="-2721" r="-3733" b="2721"/>
            <a:stretch/>
          </p:blipFill>
          <p:spPr bwMode="auto">
            <a:xfrm>
              <a:off x="7242501" y="1593878"/>
              <a:ext cx="3555537" cy="23106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5" name="Gerader Verbinder 4">
              <a:extLst>
                <a:ext uri="{FF2B5EF4-FFF2-40B4-BE49-F238E27FC236}">
                  <a16:creationId xmlns:a16="http://schemas.microsoft.com/office/drawing/2014/main" id="{1133BC12-02D5-4C0A-AAB5-10CA12F2AD6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79958" y="1690688"/>
              <a:ext cx="2772356" cy="200038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itel 1">
            <a:extLst>
              <a:ext uri="{FF2B5EF4-FFF2-40B4-BE49-F238E27FC236}">
                <a16:creationId xmlns:a16="http://schemas.microsoft.com/office/drawing/2014/main" id="{6D87A441-271F-4D41-906F-328F896B48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99326"/>
            <a:ext cx="10515600" cy="1325563"/>
          </a:xfrm>
        </p:spPr>
        <p:txBody>
          <a:bodyPr>
            <a:normAutofit/>
          </a:bodyPr>
          <a:lstStyle/>
          <a:p>
            <a:r>
              <a:rPr lang="de-DE" sz="4000" dirty="0"/>
              <a:t>Anwendung von neuronalen Netzen</a:t>
            </a:r>
          </a:p>
        </p:txBody>
      </p: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143A6880-2546-4697-94C5-E73C6AFE5D27}"/>
              </a:ext>
            </a:extLst>
          </p:cNvPr>
          <p:cNvGrpSpPr/>
          <p:nvPr/>
        </p:nvGrpSpPr>
        <p:grpSpPr>
          <a:xfrm>
            <a:off x="1430866" y="1226236"/>
            <a:ext cx="10180563" cy="2688445"/>
            <a:chOff x="1532466" y="1690688"/>
            <a:chExt cx="10054309" cy="2826709"/>
          </a:xfrm>
        </p:grpSpPr>
        <p:grpSp>
          <p:nvGrpSpPr>
            <p:cNvPr id="8" name="Gruppieren 7">
              <a:extLst>
                <a:ext uri="{FF2B5EF4-FFF2-40B4-BE49-F238E27FC236}">
                  <a16:creationId xmlns:a16="http://schemas.microsoft.com/office/drawing/2014/main" id="{A35C4AC6-1C58-4AC2-86EB-BFA1BC4B93F8}"/>
                </a:ext>
              </a:extLst>
            </p:cNvPr>
            <p:cNvGrpSpPr/>
            <p:nvPr/>
          </p:nvGrpSpPr>
          <p:grpSpPr>
            <a:xfrm>
              <a:off x="1532466" y="1690688"/>
              <a:ext cx="10054309" cy="2826709"/>
              <a:chOff x="1800480" y="1690688"/>
              <a:chExt cx="10054309" cy="2826709"/>
            </a:xfrm>
          </p:grpSpPr>
          <p:grpSp>
            <p:nvGrpSpPr>
              <p:cNvPr id="25" name="Gruppieren 24">
                <a:extLst>
                  <a:ext uri="{FF2B5EF4-FFF2-40B4-BE49-F238E27FC236}">
                    <a16:creationId xmlns:a16="http://schemas.microsoft.com/office/drawing/2014/main" id="{C7BDDCC4-05A9-4F0A-95AD-E3C4CDA99592}"/>
                  </a:ext>
                </a:extLst>
              </p:cNvPr>
              <p:cNvGrpSpPr/>
              <p:nvPr/>
            </p:nvGrpSpPr>
            <p:grpSpPr>
              <a:xfrm>
                <a:off x="1800480" y="1690688"/>
                <a:ext cx="9971125" cy="2826709"/>
                <a:chOff x="1795717" y="1690688"/>
                <a:chExt cx="9971125" cy="2826709"/>
              </a:xfrm>
            </p:grpSpPr>
            <p:sp>
              <p:nvSpPr>
                <p:cNvPr id="38" name="Flussdiagramm: Verbinder 37">
                  <a:extLst>
                    <a:ext uri="{FF2B5EF4-FFF2-40B4-BE49-F238E27FC236}">
                      <a16:creationId xmlns:a16="http://schemas.microsoft.com/office/drawing/2014/main" id="{6C622BBB-A2F5-4E93-958B-9BF6B3134AEE}"/>
                    </a:ext>
                  </a:extLst>
                </p:cNvPr>
                <p:cNvSpPr/>
                <p:nvPr/>
              </p:nvSpPr>
              <p:spPr>
                <a:xfrm>
                  <a:off x="1795717" y="2156200"/>
                  <a:ext cx="811354" cy="790617"/>
                </a:xfrm>
                <a:prstGeom prst="flowChartConnector">
                  <a:avLst/>
                </a:prstGeom>
                <a:noFill/>
                <a:ln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baseline="-25000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39" name="Flussdiagramm: Verbinder 38">
                  <a:extLst>
                    <a:ext uri="{FF2B5EF4-FFF2-40B4-BE49-F238E27FC236}">
                      <a16:creationId xmlns:a16="http://schemas.microsoft.com/office/drawing/2014/main" id="{FD8C0BE7-2CF3-49EA-B32C-39177A599948}"/>
                    </a:ext>
                  </a:extLst>
                </p:cNvPr>
                <p:cNvSpPr/>
                <p:nvPr/>
              </p:nvSpPr>
              <p:spPr>
                <a:xfrm>
                  <a:off x="1795717" y="3174246"/>
                  <a:ext cx="811354" cy="790617"/>
                </a:xfrm>
                <a:prstGeom prst="flowChartConnector">
                  <a:avLst/>
                </a:prstGeom>
                <a:noFill/>
                <a:ln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baseline="-25000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40" name="Flussdiagramm: Verbinder 39">
                  <a:extLst>
                    <a:ext uri="{FF2B5EF4-FFF2-40B4-BE49-F238E27FC236}">
                      <a16:creationId xmlns:a16="http://schemas.microsoft.com/office/drawing/2014/main" id="{6938B10A-228B-4682-B9B7-BBD09D513AA1}"/>
                    </a:ext>
                  </a:extLst>
                </p:cNvPr>
                <p:cNvSpPr/>
                <p:nvPr/>
              </p:nvSpPr>
              <p:spPr>
                <a:xfrm>
                  <a:off x="6303277" y="1690688"/>
                  <a:ext cx="811354" cy="790617"/>
                </a:xfrm>
                <a:prstGeom prst="flowChartConnector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41" name="Flussdiagramm: Verbinder 40">
                  <a:extLst>
                    <a:ext uri="{FF2B5EF4-FFF2-40B4-BE49-F238E27FC236}">
                      <a16:creationId xmlns:a16="http://schemas.microsoft.com/office/drawing/2014/main" id="{43EB5804-AF3D-45A1-B04D-F7885311B32C}"/>
                    </a:ext>
                  </a:extLst>
                </p:cNvPr>
                <p:cNvSpPr/>
                <p:nvPr/>
              </p:nvSpPr>
              <p:spPr>
                <a:xfrm>
                  <a:off x="6303277" y="2708734"/>
                  <a:ext cx="811354" cy="790617"/>
                </a:xfrm>
                <a:prstGeom prst="flowChartConnector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42" name="Flussdiagramm: Verbinder 41">
                  <a:extLst>
                    <a:ext uri="{FF2B5EF4-FFF2-40B4-BE49-F238E27FC236}">
                      <a16:creationId xmlns:a16="http://schemas.microsoft.com/office/drawing/2014/main" id="{72B25F4A-B94C-4A46-A666-773CB1677B18}"/>
                    </a:ext>
                  </a:extLst>
                </p:cNvPr>
                <p:cNvSpPr/>
                <p:nvPr/>
              </p:nvSpPr>
              <p:spPr>
                <a:xfrm>
                  <a:off x="6303277" y="3726780"/>
                  <a:ext cx="811354" cy="790617"/>
                </a:xfrm>
                <a:prstGeom prst="flowChartConnector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43" name="Flussdiagramm: Verbinder 42">
                  <a:extLst>
                    <a:ext uri="{FF2B5EF4-FFF2-40B4-BE49-F238E27FC236}">
                      <a16:creationId xmlns:a16="http://schemas.microsoft.com/office/drawing/2014/main" id="{E7C820FB-7EAF-4C7E-AFF8-416D98DB62EE}"/>
                    </a:ext>
                  </a:extLst>
                </p:cNvPr>
                <p:cNvSpPr/>
                <p:nvPr/>
              </p:nvSpPr>
              <p:spPr>
                <a:xfrm>
                  <a:off x="10931673" y="2152474"/>
                  <a:ext cx="811354" cy="790617"/>
                </a:xfrm>
                <a:prstGeom prst="flowChartConnector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44" name="Flussdiagramm: Verbinder 43">
                  <a:extLst>
                    <a:ext uri="{FF2B5EF4-FFF2-40B4-BE49-F238E27FC236}">
                      <a16:creationId xmlns:a16="http://schemas.microsoft.com/office/drawing/2014/main" id="{0C608999-F7A7-408C-A26D-412CD2A960F7}"/>
                    </a:ext>
                  </a:extLst>
                </p:cNvPr>
                <p:cNvSpPr/>
                <p:nvPr/>
              </p:nvSpPr>
              <p:spPr>
                <a:xfrm>
                  <a:off x="10955488" y="3170520"/>
                  <a:ext cx="811354" cy="790617"/>
                </a:xfrm>
                <a:prstGeom prst="flowChartConnector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>
                    <a:solidFill>
                      <a:schemeClr val="tx2"/>
                    </a:solidFill>
                  </a:endParaRPr>
                </a:p>
              </p:txBody>
            </p:sp>
            <p:cxnSp>
              <p:nvCxnSpPr>
                <p:cNvPr id="45" name="Gerader Verbinder 44">
                  <a:extLst>
                    <a:ext uri="{FF2B5EF4-FFF2-40B4-BE49-F238E27FC236}">
                      <a16:creationId xmlns:a16="http://schemas.microsoft.com/office/drawing/2014/main" id="{3F6DF7F4-565A-4EA8-ACF4-1FC3235C1036}"/>
                    </a:ext>
                  </a:extLst>
                </p:cNvPr>
                <p:cNvCxnSpPr>
                  <a:cxnSpLocks/>
                  <a:stCxn id="38" idx="6"/>
                  <a:endCxn id="40" idx="2"/>
                </p:cNvCxnSpPr>
                <p:nvPr/>
              </p:nvCxnSpPr>
              <p:spPr>
                <a:xfrm flipV="1">
                  <a:off x="2607071" y="2085997"/>
                  <a:ext cx="3696206" cy="465512"/>
                </a:xfrm>
                <a:prstGeom prst="line">
                  <a:avLst/>
                </a:prstGeom>
                <a:ln w="28575"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Gerader Verbinder 45">
                  <a:extLst>
                    <a:ext uri="{FF2B5EF4-FFF2-40B4-BE49-F238E27FC236}">
                      <a16:creationId xmlns:a16="http://schemas.microsoft.com/office/drawing/2014/main" id="{EC9DB30E-5606-474B-AE1E-7E2579BE72CA}"/>
                    </a:ext>
                  </a:extLst>
                </p:cNvPr>
                <p:cNvCxnSpPr>
                  <a:cxnSpLocks/>
                  <a:stCxn id="38" idx="6"/>
                  <a:endCxn id="41" idx="2"/>
                </p:cNvCxnSpPr>
                <p:nvPr/>
              </p:nvCxnSpPr>
              <p:spPr>
                <a:xfrm>
                  <a:off x="2607071" y="2551509"/>
                  <a:ext cx="3696206" cy="552534"/>
                </a:xfrm>
                <a:prstGeom prst="line">
                  <a:avLst/>
                </a:prstGeom>
                <a:ln w="28575"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Gerader Verbinder 46">
                  <a:extLst>
                    <a:ext uri="{FF2B5EF4-FFF2-40B4-BE49-F238E27FC236}">
                      <a16:creationId xmlns:a16="http://schemas.microsoft.com/office/drawing/2014/main" id="{11B792B5-ECF8-4B8C-9F0F-B8A8A21B1392}"/>
                    </a:ext>
                  </a:extLst>
                </p:cNvPr>
                <p:cNvCxnSpPr>
                  <a:cxnSpLocks/>
                  <a:stCxn id="38" idx="6"/>
                  <a:endCxn id="42" idx="2"/>
                </p:cNvCxnSpPr>
                <p:nvPr/>
              </p:nvCxnSpPr>
              <p:spPr>
                <a:xfrm>
                  <a:off x="2607071" y="2551509"/>
                  <a:ext cx="3696206" cy="1570580"/>
                </a:xfrm>
                <a:prstGeom prst="line">
                  <a:avLst/>
                </a:prstGeom>
                <a:ln w="28575"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Gerader Verbinder 47">
                  <a:extLst>
                    <a:ext uri="{FF2B5EF4-FFF2-40B4-BE49-F238E27FC236}">
                      <a16:creationId xmlns:a16="http://schemas.microsoft.com/office/drawing/2014/main" id="{FAAE484B-40F0-40DB-A1AF-D67169AC65CA}"/>
                    </a:ext>
                  </a:extLst>
                </p:cNvPr>
                <p:cNvCxnSpPr>
                  <a:cxnSpLocks/>
                  <a:stCxn id="39" idx="6"/>
                  <a:endCxn id="40" idx="2"/>
                </p:cNvCxnSpPr>
                <p:nvPr/>
              </p:nvCxnSpPr>
              <p:spPr>
                <a:xfrm flipV="1">
                  <a:off x="2607071" y="2085997"/>
                  <a:ext cx="3696206" cy="1483558"/>
                </a:xfrm>
                <a:prstGeom prst="line">
                  <a:avLst/>
                </a:prstGeom>
                <a:ln w="28575"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Gerader Verbinder 48">
                  <a:extLst>
                    <a:ext uri="{FF2B5EF4-FFF2-40B4-BE49-F238E27FC236}">
                      <a16:creationId xmlns:a16="http://schemas.microsoft.com/office/drawing/2014/main" id="{711D404D-5749-45BE-ADB3-190B25836F4C}"/>
                    </a:ext>
                  </a:extLst>
                </p:cNvPr>
                <p:cNvCxnSpPr>
                  <a:cxnSpLocks/>
                  <a:stCxn id="39" idx="6"/>
                  <a:endCxn id="41" idx="2"/>
                </p:cNvCxnSpPr>
                <p:nvPr/>
              </p:nvCxnSpPr>
              <p:spPr>
                <a:xfrm flipV="1">
                  <a:off x="2607071" y="3104043"/>
                  <a:ext cx="3696206" cy="465512"/>
                </a:xfrm>
                <a:prstGeom prst="line">
                  <a:avLst/>
                </a:prstGeom>
                <a:ln w="28575"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Gerader Verbinder 49">
                  <a:extLst>
                    <a:ext uri="{FF2B5EF4-FFF2-40B4-BE49-F238E27FC236}">
                      <a16:creationId xmlns:a16="http://schemas.microsoft.com/office/drawing/2014/main" id="{4FE7F37F-4F7B-4306-9C77-5DD8C31AA596}"/>
                    </a:ext>
                  </a:extLst>
                </p:cNvPr>
                <p:cNvCxnSpPr>
                  <a:cxnSpLocks/>
                  <a:stCxn id="43" idx="2"/>
                  <a:endCxn id="40" idx="6"/>
                </p:cNvCxnSpPr>
                <p:nvPr/>
              </p:nvCxnSpPr>
              <p:spPr>
                <a:xfrm flipH="1" flipV="1">
                  <a:off x="7114631" y="2085997"/>
                  <a:ext cx="3817042" cy="461786"/>
                </a:xfrm>
                <a:prstGeom prst="line">
                  <a:avLst/>
                </a:prstGeom>
                <a:ln w="28575"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Gerader Verbinder 50">
                  <a:extLst>
                    <a:ext uri="{FF2B5EF4-FFF2-40B4-BE49-F238E27FC236}">
                      <a16:creationId xmlns:a16="http://schemas.microsoft.com/office/drawing/2014/main" id="{0F3509DC-D38C-47DF-ADAC-0238F66AA8DC}"/>
                    </a:ext>
                  </a:extLst>
                </p:cNvPr>
                <p:cNvCxnSpPr>
                  <a:cxnSpLocks/>
                  <a:stCxn id="43" idx="2"/>
                  <a:endCxn id="41" idx="6"/>
                </p:cNvCxnSpPr>
                <p:nvPr/>
              </p:nvCxnSpPr>
              <p:spPr>
                <a:xfrm flipH="1">
                  <a:off x="7114631" y="2547783"/>
                  <a:ext cx="3817042" cy="556260"/>
                </a:xfrm>
                <a:prstGeom prst="line">
                  <a:avLst/>
                </a:prstGeom>
                <a:ln w="28575"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Gerader Verbinder 51">
                  <a:extLst>
                    <a:ext uri="{FF2B5EF4-FFF2-40B4-BE49-F238E27FC236}">
                      <a16:creationId xmlns:a16="http://schemas.microsoft.com/office/drawing/2014/main" id="{7351C441-1453-40AA-96C5-9EB6DA878205}"/>
                    </a:ext>
                  </a:extLst>
                </p:cNvPr>
                <p:cNvCxnSpPr>
                  <a:cxnSpLocks/>
                  <a:stCxn id="43" idx="2"/>
                  <a:endCxn id="42" idx="6"/>
                </p:cNvCxnSpPr>
                <p:nvPr/>
              </p:nvCxnSpPr>
              <p:spPr>
                <a:xfrm flipH="1">
                  <a:off x="7114631" y="2547783"/>
                  <a:ext cx="3817042" cy="1574306"/>
                </a:xfrm>
                <a:prstGeom prst="line">
                  <a:avLst/>
                </a:prstGeom>
                <a:ln w="28575"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Gerader Verbinder 52">
                  <a:extLst>
                    <a:ext uri="{FF2B5EF4-FFF2-40B4-BE49-F238E27FC236}">
                      <a16:creationId xmlns:a16="http://schemas.microsoft.com/office/drawing/2014/main" id="{F13D6E5B-DF8A-4F1E-967F-2C04A898B6EB}"/>
                    </a:ext>
                  </a:extLst>
                </p:cNvPr>
                <p:cNvCxnSpPr>
                  <a:cxnSpLocks/>
                  <a:stCxn id="40" idx="6"/>
                  <a:endCxn id="44" idx="2"/>
                </p:cNvCxnSpPr>
                <p:nvPr/>
              </p:nvCxnSpPr>
              <p:spPr>
                <a:xfrm>
                  <a:off x="7114631" y="2085997"/>
                  <a:ext cx="3840857" cy="1479832"/>
                </a:xfrm>
                <a:prstGeom prst="line">
                  <a:avLst/>
                </a:prstGeom>
                <a:ln w="28575"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Gerader Verbinder 53">
                  <a:extLst>
                    <a:ext uri="{FF2B5EF4-FFF2-40B4-BE49-F238E27FC236}">
                      <a16:creationId xmlns:a16="http://schemas.microsoft.com/office/drawing/2014/main" id="{25C5EB1F-B9AD-4DA5-BE3A-9704DB7C66CC}"/>
                    </a:ext>
                  </a:extLst>
                </p:cNvPr>
                <p:cNvCxnSpPr>
                  <a:cxnSpLocks/>
                  <a:stCxn id="44" idx="2"/>
                  <a:endCxn id="41" idx="6"/>
                </p:cNvCxnSpPr>
                <p:nvPr/>
              </p:nvCxnSpPr>
              <p:spPr>
                <a:xfrm flipH="1" flipV="1">
                  <a:off x="7114631" y="3104043"/>
                  <a:ext cx="3840857" cy="461786"/>
                </a:xfrm>
                <a:prstGeom prst="line">
                  <a:avLst/>
                </a:prstGeom>
                <a:ln w="28575"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6" name="Gerader Verbinder 25">
                <a:extLst>
                  <a:ext uri="{FF2B5EF4-FFF2-40B4-BE49-F238E27FC236}">
                    <a16:creationId xmlns:a16="http://schemas.microsoft.com/office/drawing/2014/main" id="{F90F01A4-E1BA-4545-A207-211959C512F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19325" y="1690688"/>
                <a:ext cx="0" cy="79061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Gerader Verbinder 26">
                <a:extLst>
                  <a:ext uri="{FF2B5EF4-FFF2-40B4-BE49-F238E27FC236}">
                    <a16:creationId xmlns:a16="http://schemas.microsoft.com/office/drawing/2014/main" id="{378D558D-DB59-4FF2-9C47-04DD0EFBB70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19325" y="2708734"/>
                <a:ext cx="0" cy="79061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Gerader Verbinder 27">
                <a:extLst>
                  <a:ext uri="{FF2B5EF4-FFF2-40B4-BE49-F238E27FC236}">
                    <a16:creationId xmlns:a16="http://schemas.microsoft.com/office/drawing/2014/main" id="{A73A0B3E-2436-488A-ACB1-6F5AA520EC7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19325" y="3726780"/>
                <a:ext cx="0" cy="79061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Gerader Verbinder 28">
                <a:extLst>
                  <a:ext uri="{FF2B5EF4-FFF2-40B4-BE49-F238E27FC236}">
                    <a16:creationId xmlns:a16="http://schemas.microsoft.com/office/drawing/2014/main" id="{190DB7B0-0E74-4A1E-8568-B5F10986812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42113" y="2175334"/>
                <a:ext cx="0" cy="79061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Gerader Verbinder 29">
                <a:extLst>
                  <a:ext uri="{FF2B5EF4-FFF2-40B4-BE49-F238E27FC236}">
                    <a16:creationId xmlns:a16="http://schemas.microsoft.com/office/drawing/2014/main" id="{D2E6388F-B003-473D-BD4F-B39E3164BF3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61160" y="3193380"/>
                <a:ext cx="0" cy="79061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Textfeld 30">
                <a:extLst>
                  <a:ext uri="{FF2B5EF4-FFF2-40B4-BE49-F238E27FC236}">
                    <a16:creationId xmlns:a16="http://schemas.microsoft.com/office/drawing/2014/main" id="{37260934-8EA8-4B75-BFC8-F1D5EA220757}"/>
                  </a:ext>
                </a:extLst>
              </p:cNvPr>
              <p:cNvSpPr txBox="1"/>
              <p:nvPr/>
            </p:nvSpPr>
            <p:spPr>
              <a:xfrm>
                <a:off x="6257959" y="1907488"/>
                <a:ext cx="114230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600" dirty="0">
                    <a:solidFill>
                      <a:srgbClr val="7030A0"/>
                    </a:solidFill>
                  </a:rPr>
                  <a:t>z</a:t>
                </a:r>
                <a:r>
                  <a:rPr lang="de-DE" sz="1600" baseline="-25000" dirty="0">
                    <a:solidFill>
                      <a:srgbClr val="7030A0"/>
                    </a:solidFill>
                  </a:rPr>
                  <a:t>1</a:t>
                </a:r>
                <a:r>
                  <a:rPr lang="de-DE" sz="1600" baseline="30000" dirty="0">
                    <a:solidFill>
                      <a:srgbClr val="7030A0"/>
                    </a:solidFill>
                  </a:rPr>
                  <a:t>(2)</a:t>
                </a:r>
                <a:r>
                  <a:rPr lang="de-DE" sz="1600" dirty="0">
                    <a:solidFill>
                      <a:srgbClr val="7030A0"/>
                    </a:solidFill>
                  </a:rPr>
                  <a:t> a</a:t>
                </a:r>
                <a:r>
                  <a:rPr lang="de-DE" sz="1600" baseline="-25000" dirty="0">
                    <a:solidFill>
                      <a:srgbClr val="7030A0"/>
                    </a:solidFill>
                  </a:rPr>
                  <a:t>1</a:t>
                </a:r>
                <a:r>
                  <a:rPr lang="de-DE" sz="1600" baseline="30000" dirty="0">
                    <a:solidFill>
                      <a:srgbClr val="7030A0"/>
                    </a:solidFill>
                  </a:rPr>
                  <a:t>(2)</a:t>
                </a:r>
                <a:endParaRPr lang="de-DE" sz="1600" baseline="-25000" dirty="0">
                  <a:solidFill>
                    <a:srgbClr val="7030A0"/>
                  </a:solidFill>
                </a:endParaRPr>
              </a:p>
            </p:txBody>
          </p:sp>
          <p:sp>
            <p:nvSpPr>
              <p:cNvPr id="32" name="Textfeld 31">
                <a:extLst>
                  <a:ext uri="{FF2B5EF4-FFF2-40B4-BE49-F238E27FC236}">
                    <a16:creationId xmlns:a16="http://schemas.microsoft.com/office/drawing/2014/main" id="{D26A8118-D522-4261-B045-D0488B37FCE6}"/>
                  </a:ext>
                </a:extLst>
              </p:cNvPr>
              <p:cNvSpPr txBox="1"/>
              <p:nvPr/>
            </p:nvSpPr>
            <p:spPr>
              <a:xfrm>
                <a:off x="6277442" y="2931019"/>
                <a:ext cx="94026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600" dirty="0">
                    <a:solidFill>
                      <a:srgbClr val="7030A0"/>
                    </a:solidFill>
                  </a:rPr>
                  <a:t>z</a:t>
                </a:r>
                <a:r>
                  <a:rPr lang="de-DE" sz="1600" baseline="-25000" dirty="0">
                    <a:solidFill>
                      <a:srgbClr val="7030A0"/>
                    </a:solidFill>
                  </a:rPr>
                  <a:t>2</a:t>
                </a:r>
                <a:r>
                  <a:rPr lang="de-DE" sz="1600" baseline="30000" dirty="0">
                    <a:solidFill>
                      <a:srgbClr val="7030A0"/>
                    </a:solidFill>
                  </a:rPr>
                  <a:t>(2)</a:t>
                </a:r>
                <a:r>
                  <a:rPr lang="de-DE" sz="1600" dirty="0">
                    <a:solidFill>
                      <a:srgbClr val="7030A0"/>
                    </a:solidFill>
                  </a:rPr>
                  <a:t> a</a:t>
                </a:r>
                <a:r>
                  <a:rPr lang="de-DE" sz="1600" baseline="-25000" dirty="0">
                    <a:solidFill>
                      <a:srgbClr val="7030A0"/>
                    </a:solidFill>
                  </a:rPr>
                  <a:t>2</a:t>
                </a:r>
                <a:r>
                  <a:rPr lang="de-DE" sz="1600" baseline="30000" dirty="0">
                    <a:solidFill>
                      <a:srgbClr val="7030A0"/>
                    </a:solidFill>
                  </a:rPr>
                  <a:t>(2)</a:t>
                </a:r>
                <a:endParaRPr lang="de-DE" sz="1600" baseline="-25000" dirty="0">
                  <a:solidFill>
                    <a:srgbClr val="7030A0"/>
                  </a:solidFill>
                </a:endParaRPr>
              </a:p>
            </p:txBody>
          </p:sp>
          <p:sp>
            <p:nvSpPr>
              <p:cNvPr id="33" name="Textfeld 32">
                <a:extLst>
                  <a:ext uri="{FF2B5EF4-FFF2-40B4-BE49-F238E27FC236}">
                    <a16:creationId xmlns:a16="http://schemas.microsoft.com/office/drawing/2014/main" id="{78D3F9BE-A537-4AD8-84EF-6791E025B0FE}"/>
                  </a:ext>
                </a:extLst>
              </p:cNvPr>
              <p:cNvSpPr txBox="1"/>
              <p:nvPr/>
            </p:nvSpPr>
            <p:spPr>
              <a:xfrm>
                <a:off x="6267912" y="3934939"/>
                <a:ext cx="193442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600" dirty="0">
                    <a:solidFill>
                      <a:srgbClr val="7030A0"/>
                    </a:solidFill>
                  </a:rPr>
                  <a:t>z</a:t>
                </a:r>
                <a:r>
                  <a:rPr lang="de-DE" sz="1600" baseline="-25000" dirty="0">
                    <a:solidFill>
                      <a:srgbClr val="7030A0"/>
                    </a:solidFill>
                  </a:rPr>
                  <a:t>3</a:t>
                </a:r>
                <a:r>
                  <a:rPr lang="de-DE" sz="1600" baseline="30000" dirty="0">
                    <a:solidFill>
                      <a:srgbClr val="7030A0"/>
                    </a:solidFill>
                  </a:rPr>
                  <a:t>(2)</a:t>
                </a:r>
                <a:r>
                  <a:rPr lang="de-DE" sz="1600" dirty="0">
                    <a:solidFill>
                      <a:srgbClr val="7030A0"/>
                    </a:solidFill>
                  </a:rPr>
                  <a:t> a</a:t>
                </a:r>
                <a:r>
                  <a:rPr lang="de-DE" sz="1600" baseline="-25000" dirty="0">
                    <a:solidFill>
                      <a:srgbClr val="7030A0"/>
                    </a:solidFill>
                  </a:rPr>
                  <a:t>3</a:t>
                </a:r>
                <a:r>
                  <a:rPr lang="de-DE" sz="1600" baseline="30000" dirty="0">
                    <a:solidFill>
                      <a:srgbClr val="7030A0"/>
                    </a:solidFill>
                  </a:rPr>
                  <a:t>(2)</a:t>
                </a:r>
                <a:endParaRPr lang="de-DE" sz="1600" baseline="-25000" dirty="0">
                  <a:solidFill>
                    <a:srgbClr val="7030A0"/>
                  </a:solidFill>
                </a:endParaRPr>
              </a:p>
            </p:txBody>
          </p:sp>
          <p:sp>
            <p:nvSpPr>
              <p:cNvPr id="34" name="Textfeld 33">
                <a:extLst>
                  <a:ext uri="{FF2B5EF4-FFF2-40B4-BE49-F238E27FC236}">
                    <a16:creationId xmlns:a16="http://schemas.microsoft.com/office/drawing/2014/main" id="{ECC2C069-3DF5-4A80-9042-F378451F6DA8}"/>
                  </a:ext>
                </a:extLst>
              </p:cNvPr>
              <p:cNvSpPr txBox="1"/>
              <p:nvPr/>
            </p:nvSpPr>
            <p:spPr>
              <a:xfrm>
                <a:off x="10914523" y="2386317"/>
                <a:ext cx="94026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600" dirty="0">
                    <a:solidFill>
                      <a:srgbClr val="7030A0"/>
                    </a:solidFill>
                  </a:rPr>
                  <a:t>z</a:t>
                </a:r>
                <a:r>
                  <a:rPr lang="de-DE" sz="1600" baseline="-25000" dirty="0">
                    <a:solidFill>
                      <a:srgbClr val="7030A0"/>
                    </a:solidFill>
                  </a:rPr>
                  <a:t>1</a:t>
                </a:r>
                <a:r>
                  <a:rPr lang="de-DE" sz="1600" baseline="30000" dirty="0">
                    <a:solidFill>
                      <a:srgbClr val="7030A0"/>
                    </a:solidFill>
                  </a:rPr>
                  <a:t>(3)</a:t>
                </a:r>
                <a:r>
                  <a:rPr lang="de-DE" sz="1600" dirty="0">
                    <a:solidFill>
                      <a:srgbClr val="7030A0"/>
                    </a:solidFill>
                  </a:rPr>
                  <a:t> a</a:t>
                </a:r>
                <a:r>
                  <a:rPr lang="de-DE" sz="1600" baseline="-25000" dirty="0">
                    <a:solidFill>
                      <a:srgbClr val="7030A0"/>
                    </a:solidFill>
                  </a:rPr>
                  <a:t>1</a:t>
                </a:r>
                <a:r>
                  <a:rPr lang="de-DE" sz="1600" baseline="30000" dirty="0">
                    <a:solidFill>
                      <a:srgbClr val="7030A0"/>
                    </a:solidFill>
                  </a:rPr>
                  <a:t>(3)</a:t>
                </a:r>
                <a:endParaRPr lang="de-DE" sz="1600" baseline="-25000" dirty="0">
                  <a:solidFill>
                    <a:srgbClr val="7030A0"/>
                  </a:solidFill>
                </a:endParaRPr>
              </a:p>
            </p:txBody>
          </p:sp>
          <p:sp>
            <p:nvSpPr>
              <p:cNvPr id="35" name="Textfeld 34">
                <a:extLst>
                  <a:ext uri="{FF2B5EF4-FFF2-40B4-BE49-F238E27FC236}">
                    <a16:creationId xmlns:a16="http://schemas.microsoft.com/office/drawing/2014/main" id="{C5CEB576-3D1F-4576-8402-A85AD20B0C98}"/>
                  </a:ext>
                </a:extLst>
              </p:cNvPr>
              <p:cNvSpPr txBox="1"/>
              <p:nvPr/>
            </p:nvSpPr>
            <p:spPr>
              <a:xfrm>
                <a:off x="10900226" y="3415017"/>
                <a:ext cx="94026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600" dirty="0">
                    <a:solidFill>
                      <a:srgbClr val="7030A0"/>
                    </a:solidFill>
                  </a:rPr>
                  <a:t>z</a:t>
                </a:r>
                <a:r>
                  <a:rPr lang="de-DE" sz="1600" baseline="-25000" dirty="0">
                    <a:solidFill>
                      <a:srgbClr val="7030A0"/>
                    </a:solidFill>
                  </a:rPr>
                  <a:t>2</a:t>
                </a:r>
                <a:r>
                  <a:rPr lang="de-DE" sz="1600" baseline="30000" dirty="0">
                    <a:solidFill>
                      <a:srgbClr val="7030A0"/>
                    </a:solidFill>
                  </a:rPr>
                  <a:t>(3)</a:t>
                </a:r>
                <a:r>
                  <a:rPr lang="de-DE" sz="1600" dirty="0">
                    <a:solidFill>
                      <a:srgbClr val="7030A0"/>
                    </a:solidFill>
                  </a:rPr>
                  <a:t> a</a:t>
                </a:r>
                <a:r>
                  <a:rPr lang="de-DE" sz="1600" baseline="-25000" dirty="0">
                    <a:solidFill>
                      <a:srgbClr val="7030A0"/>
                    </a:solidFill>
                  </a:rPr>
                  <a:t>2</a:t>
                </a:r>
                <a:r>
                  <a:rPr lang="de-DE" sz="1600" baseline="30000" dirty="0">
                    <a:solidFill>
                      <a:srgbClr val="7030A0"/>
                    </a:solidFill>
                  </a:rPr>
                  <a:t>(3)</a:t>
                </a:r>
                <a:endParaRPr lang="de-DE" sz="1600" baseline="-25000" dirty="0">
                  <a:solidFill>
                    <a:srgbClr val="7030A0"/>
                  </a:solidFill>
                </a:endParaRPr>
              </a:p>
            </p:txBody>
          </p:sp>
          <p:cxnSp>
            <p:nvCxnSpPr>
              <p:cNvPr id="36" name="Gerader Verbinder 35">
                <a:extLst>
                  <a:ext uri="{FF2B5EF4-FFF2-40B4-BE49-F238E27FC236}">
                    <a16:creationId xmlns:a16="http://schemas.microsoft.com/office/drawing/2014/main" id="{FD5DDFC8-2864-492C-9467-958EF6C8B293}"/>
                  </a:ext>
                </a:extLst>
              </p:cNvPr>
              <p:cNvCxnSpPr>
                <a:cxnSpLocks/>
                <a:stCxn id="39" idx="6"/>
                <a:endCxn id="33" idx="1"/>
              </p:cNvCxnSpPr>
              <p:nvPr/>
            </p:nvCxnSpPr>
            <p:spPr>
              <a:xfrm>
                <a:off x="2611834" y="3569555"/>
                <a:ext cx="3656078" cy="534661"/>
              </a:xfrm>
              <a:prstGeom prst="line">
                <a:avLst/>
              </a:prstGeom>
              <a:ln w="28575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Gerader Verbinder 36">
                <a:extLst>
                  <a:ext uri="{FF2B5EF4-FFF2-40B4-BE49-F238E27FC236}">
                    <a16:creationId xmlns:a16="http://schemas.microsoft.com/office/drawing/2014/main" id="{4210BBD9-5C8A-4221-9EBA-AC952CDFEC43}"/>
                  </a:ext>
                </a:extLst>
              </p:cNvPr>
              <p:cNvCxnSpPr>
                <a:cxnSpLocks/>
                <a:endCxn id="44" idx="2"/>
              </p:cNvCxnSpPr>
              <p:nvPr/>
            </p:nvCxnSpPr>
            <p:spPr>
              <a:xfrm flipV="1">
                <a:off x="7130611" y="3565829"/>
                <a:ext cx="3829640" cy="556260"/>
              </a:xfrm>
              <a:prstGeom prst="line">
                <a:avLst/>
              </a:prstGeom>
              <a:ln w="28575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FE66FC6D-46D9-4E6D-B82D-16A996A4E00C}"/>
                </a:ext>
              </a:extLst>
            </p:cNvPr>
            <p:cNvSpPr txBox="1"/>
            <p:nvPr/>
          </p:nvSpPr>
          <p:spPr>
            <a:xfrm>
              <a:off x="1775528" y="2386317"/>
              <a:ext cx="37285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600" dirty="0">
                  <a:solidFill>
                    <a:srgbClr val="7030A0"/>
                  </a:solidFill>
                </a:rPr>
                <a:t>x</a:t>
              </a:r>
              <a:r>
                <a:rPr lang="de-DE" sz="1600" baseline="-25000" dirty="0">
                  <a:solidFill>
                    <a:srgbClr val="7030A0"/>
                  </a:solidFill>
                </a:rPr>
                <a:t>1</a:t>
              </a:r>
            </a:p>
          </p:txBody>
        </p:sp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652A0DB9-9DE8-4394-B8DC-8556A331D808}"/>
                </a:ext>
              </a:extLst>
            </p:cNvPr>
            <p:cNvSpPr txBox="1"/>
            <p:nvPr/>
          </p:nvSpPr>
          <p:spPr>
            <a:xfrm>
              <a:off x="1746105" y="3388226"/>
              <a:ext cx="37285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600" dirty="0">
                  <a:solidFill>
                    <a:srgbClr val="7030A0"/>
                  </a:solidFill>
                </a:rPr>
                <a:t>x</a:t>
              </a:r>
              <a:r>
                <a:rPr lang="de-DE" sz="1600" baseline="-25000" dirty="0">
                  <a:solidFill>
                    <a:srgbClr val="7030A0"/>
                  </a:solidFill>
                </a:rPr>
                <a:t>2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feld 10">
                  <a:extLst>
                    <a:ext uri="{FF2B5EF4-FFF2-40B4-BE49-F238E27FC236}">
                      <a16:creationId xmlns:a16="http://schemas.microsoft.com/office/drawing/2014/main" id="{E0F53B62-E8AD-4550-8C47-D7064301F5E1}"/>
                    </a:ext>
                  </a:extLst>
                </p:cNvPr>
                <p:cNvSpPr txBox="1"/>
                <p:nvPr/>
              </p:nvSpPr>
              <p:spPr>
                <a:xfrm rot="21132359">
                  <a:off x="2864063" y="2206291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i="1" baseline="-25000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de-DE" sz="1200" i="1" baseline="-2500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chemeClr val="accent4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60" name="Textfeld 59">
                  <a:extLst>
                    <a:ext uri="{FF2B5EF4-FFF2-40B4-BE49-F238E27FC236}">
                      <a16:creationId xmlns:a16="http://schemas.microsoft.com/office/drawing/2014/main" id="{C66B9BA3-F344-4AFC-8888-9542A1DFE36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132359">
                  <a:off x="2864063" y="2206291"/>
                  <a:ext cx="647700" cy="284693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feld 11">
                  <a:extLst>
                    <a:ext uri="{FF2B5EF4-FFF2-40B4-BE49-F238E27FC236}">
                      <a16:creationId xmlns:a16="http://schemas.microsoft.com/office/drawing/2014/main" id="{FBB2F772-7EC8-469D-AA35-255E23F718B6}"/>
                    </a:ext>
                  </a:extLst>
                </p:cNvPr>
                <p:cNvSpPr txBox="1"/>
                <p:nvPr/>
              </p:nvSpPr>
              <p:spPr>
                <a:xfrm rot="537625">
                  <a:off x="2874462" y="2438634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de-DE" sz="1200" i="1" baseline="-2500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chemeClr val="accent4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61" name="Textfeld 60">
                  <a:extLst>
                    <a:ext uri="{FF2B5EF4-FFF2-40B4-BE49-F238E27FC236}">
                      <a16:creationId xmlns:a16="http://schemas.microsoft.com/office/drawing/2014/main" id="{4548EA23-D8A3-4734-A0F4-BB79D7242F3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37625">
                  <a:off x="2874462" y="2438634"/>
                  <a:ext cx="647700" cy="284693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feld 13">
                  <a:extLst>
                    <a:ext uri="{FF2B5EF4-FFF2-40B4-BE49-F238E27FC236}">
                      <a16:creationId xmlns:a16="http://schemas.microsoft.com/office/drawing/2014/main" id="{D2C39A31-4862-445A-B98B-5B7D3B1480B2}"/>
                    </a:ext>
                  </a:extLst>
                </p:cNvPr>
                <p:cNvSpPr txBox="1"/>
                <p:nvPr/>
              </p:nvSpPr>
              <p:spPr>
                <a:xfrm rot="1034911">
                  <a:off x="2864062" y="2652730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de-DE" sz="1200" i="1" baseline="-2500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chemeClr val="accent4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63" name="Textfeld 62">
                  <a:extLst>
                    <a:ext uri="{FF2B5EF4-FFF2-40B4-BE49-F238E27FC236}">
                      <a16:creationId xmlns:a16="http://schemas.microsoft.com/office/drawing/2014/main" id="{48CA03BC-C898-4037-B4EA-B1E897E7B52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034911">
                  <a:off x="2864062" y="2652730"/>
                  <a:ext cx="647700" cy="284693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feld 14">
                  <a:extLst>
                    <a:ext uri="{FF2B5EF4-FFF2-40B4-BE49-F238E27FC236}">
                      <a16:creationId xmlns:a16="http://schemas.microsoft.com/office/drawing/2014/main" id="{3F6AEFFD-1A4F-4BF4-BDCA-CBBFBCFDD5FE}"/>
                    </a:ext>
                  </a:extLst>
                </p:cNvPr>
                <p:cNvSpPr txBox="1"/>
                <p:nvPr/>
              </p:nvSpPr>
              <p:spPr>
                <a:xfrm rot="20305657">
                  <a:off x="2774747" y="2998699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12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chemeClr val="accent4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64" name="Textfeld 63">
                  <a:extLst>
                    <a:ext uri="{FF2B5EF4-FFF2-40B4-BE49-F238E27FC236}">
                      <a16:creationId xmlns:a16="http://schemas.microsoft.com/office/drawing/2014/main" id="{83320953-FC17-4000-A119-4F9903F39BA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305657">
                  <a:off x="2774747" y="2998699"/>
                  <a:ext cx="647700" cy="284693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feld 15">
                  <a:extLst>
                    <a:ext uri="{FF2B5EF4-FFF2-40B4-BE49-F238E27FC236}">
                      <a16:creationId xmlns:a16="http://schemas.microsoft.com/office/drawing/2014/main" id="{98EC3083-E953-4FB1-8CDD-14AD3803FFEE}"/>
                    </a:ext>
                  </a:extLst>
                </p:cNvPr>
                <p:cNvSpPr txBox="1"/>
                <p:nvPr/>
              </p:nvSpPr>
              <p:spPr>
                <a:xfrm rot="21244584">
                  <a:off x="2864063" y="3219189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22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chemeClr val="accent4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66" name="Textfeld 65">
                  <a:extLst>
                    <a:ext uri="{FF2B5EF4-FFF2-40B4-BE49-F238E27FC236}">
                      <a16:creationId xmlns:a16="http://schemas.microsoft.com/office/drawing/2014/main" id="{90637BFD-A3C9-43E0-AAD3-C13D2438699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244584">
                  <a:off x="2864063" y="3219189"/>
                  <a:ext cx="647700" cy="284693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feld 16">
                  <a:extLst>
                    <a:ext uri="{FF2B5EF4-FFF2-40B4-BE49-F238E27FC236}">
                      <a16:creationId xmlns:a16="http://schemas.microsoft.com/office/drawing/2014/main" id="{C350DDB6-BFB3-4144-93FE-FD17212B3887}"/>
                    </a:ext>
                  </a:extLst>
                </p:cNvPr>
                <p:cNvSpPr txBox="1"/>
                <p:nvPr/>
              </p:nvSpPr>
              <p:spPr>
                <a:xfrm rot="473313">
                  <a:off x="2865161" y="3444474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32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chemeClr val="accent4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67" name="Textfeld 66">
                  <a:extLst>
                    <a:ext uri="{FF2B5EF4-FFF2-40B4-BE49-F238E27FC236}">
                      <a16:creationId xmlns:a16="http://schemas.microsoft.com/office/drawing/2014/main" id="{8826B8FF-5DF8-48DA-8AF8-04B6357FF0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473313">
                  <a:off x="2865161" y="3444474"/>
                  <a:ext cx="647700" cy="284693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feld 17">
                  <a:extLst>
                    <a:ext uri="{FF2B5EF4-FFF2-40B4-BE49-F238E27FC236}">
                      <a16:creationId xmlns:a16="http://schemas.microsoft.com/office/drawing/2014/main" id="{310D7DC3-8BB6-4590-BDB1-F082C8105499}"/>
                    </a:ext>
                  </a:extLst>
                </p:cNvPr>
                <p:cNvSpPr txBox="1"/>
                <p:nvPr/>
              </p:nvSpPr>
              <p:spPr>
                <a:xfrm rot="20268254">
                  <a:off x="7279404" y="3550992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22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DE" sz="1200" b="0" i="1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de-DE" sz="12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chemeClr val="accent4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97" name="Textfeld 96">
                  <a:extLst>
                    <a:ext uri="{FF2B5EF4-FFF2-40B4-BE49-F238E27FC236}">
                      <a16:creationId xmlns:a16="http://schemas.microsoft.com/office/drawing/2014/main" id="{16B41562-AC7B-41E6-A6B4-A8558E266D6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268254">
                  <a:off x="7279404" y="3550992"/>
                  <a:ext cx="647700" cy="284693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feld 19">
                  <a:extLst>
                    <a:ext uri="{FF2B5EF4-FFF2-40B4-BE49-F238E27FC236}">
                      <a16:creationId xmlns:a16="http://schemas.microsoft.com/office/drawing/2014/main" id="{0367BEE6-9B40-4731-B7B3-E9CBDB0A3170}"/>
                    </a:ext>
                  </a:extLst>
                </p:cNvPr>
                <p:cNvSpPr txBox="1"/>
                <p:nvPr/>
              </p:nvSpPr>
              <p:spPr>
                <a:xfrm rot="20861327">
                  <a:off x="7380430" y="3750121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32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DE" sz="1200" b="0" i="1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de-DE" sz="12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chemeClr val="accent4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00" name="Textfeld 99">
                  <a:extLst>
                    <a:ext uri="{FF2B5EF4-FFF2-40B4-BE49-F238E27FC236}">
                      <a16:creationId xmlns:a16="http://schemas.microsoft.com/office/drawing/2014/main" id="{B9BB9D79-157A-4CA3-907B-57CADD92DB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861327">
                  <a:off x="7380430" y="3750121"/>
                  <a:ext cx="647700" cy="284693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feld 20">
                  <a:extLst>
                    <a:ext uri="{FF2B5EF4-FFF2-40B4-BE49-F238E27FC236}">
                      <a16:creationId xmlns:a16="http://schemas.microsoft.com/office/drawing/2014/main" id="{D066C1E3-6584-4807-95F9-66314C818644}"/>
                    </a:ext>
                  </a:extLst>
                </p:cNvPr>
                <p:cNvSpPr txBox="1"/>
                <p:nvPr/>
              </p:nvSpPr>
              <p:spPr>
                <a:xfrm rot="21121081">
                  <a:off x="7249871" y="2745308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22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DE" sz="1200" b="0" i="1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de-DE" sz="12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chemeClr val="accent4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04" name="Textfeld 103">
                  <a:extLst>
                    <a:ext uri="{FF2B5EF4-FFF2-40B4-BE49-F238E27FC236}">
                      <a16:creationId xmlns:a16="http://schemas.microsoft.com/office/drawing/2014/main" id="{6129D651-8BF9-4452-9BE7-53EB595E51A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121081">
                  <a:off x="7249871" y="2745308"/>
                  <a:ext cx="647700" cy="284693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feld 21">
                  <a:extLst>
                    <a:ext uri="{FF2B5EF4-FFF2-40B4-BE49-F238E27FC236}">
                      <a16:creationId xmlns:a16="http://schemas.microsoft.com/office/drawing/2014/main" id="{7473E941-7A4E-4675-AF27-59366A6D114C}"/>
                    </a:ext>
                  </a:extLst>
                </p:cNvPr>
                <p:cNvSpPr txBox="1"/>
                <p:nvPr/>
              </p:nvSpPr>
              <p:spPr>
                <a:xfrm rot="430678">
                  <a:off x="7300170" y="2949552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32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DE" sz="1200" b="0" i="1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de-DE" sz="12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chemeClr val="accent4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05" name="Textfeld 104">
                  <a:extLst>
                    <a:ext uri="{FF2B5EF4-FFF2-40B4-BE49-F238E27FC236}">
                      <a16:creationId xmlns:a16="http://schemas.microsoft.com/office/drawing/2014/main" id="{5006FF0F-D10D-4941-8956-00D4990ED2B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430678">
                  <a:off x="7300170" y="2949552"/>
                  <a:ext cx="647700" cy="284693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feld 22">
                  <a:extLst>
                    <a:ext uri="{FF2B5EF4-FFF2-40B4-BE49-F238E27FC236}">
                      <a16:creationId xmlns:a16="http://schemas.microsoft.com/office/drawing/2014/main" id="{B7DC2CB8-A469-4F9D-A6B2-69EDAED4BE67}"/>
                    </a:ext>
                  </a:extLst>
                </p:cNvPr>
                <p:cNvSpPr txBox="1"/>
                <p:nvPr/>
              </p:nvSpPr>
              <p:spPr>
                <a:xfrm rot="406972">
                  <a:off x="7259758" y="1921081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22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DE" sz="1200" b="0" i="1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de-DE" sz="12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chemeClr val="accent4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06" name="Textfeld 105">
                  <a:extLst>
                    <a:ext uri="{FF2B5EF4-FFF2-40B4-BE49-F238E27FC236}">
                      <a16:creationId xmlns:a16="http://schemas.microsoft.com/office/drawing/2014/main" id="{BA94EB87-DFE3-4304-9560-A5A511EE23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406972">
                  <a:off x="7259758" y="1921081"/>
                  <a:ext cx="647700" cy="284693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feld 23">
                  <a:extLst>
                    <a:ext uri="{FF2B5EF4-FFF2-40B4-BE49-F238E27FC236}">
                      <a16:creationId xmlns:a16="http://schemas.microsoft.com/office/drawing/2014/main" id="{AD65FCED-768F-4499-AC38-E8ABF58E4605}"/>
                    </a:ext>
                  </a:extLst>
                </p:cNvPr>
                <p:cNvSpPr txBox="1"/>
                <p:nvPr/>
              </p:nvSpPr>
              <p:spPr>
                <a:xfrm rot="1348392">
                  <a:off x="7310057" y="2125325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32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DE" sz="1200" b="0" i="1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de-DE" sz="12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chemeClr val="accent4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07" name="Textfeld 106">
                  <a:extLst>
                    <a:ext uri="{FF2B5EF4-FFF2-40B4-BE49-F238E27FC236}">
                      <a16:creationId xmlns:a16="http://schemas.microsoft.com/office/drawing/2014/main" id="{184BF8FA-DC10-4862-A81B-CE20ABD5DE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348392">
                  <a:off x="7310057" y="2125325"/>
                  <a:ext cx="647700" cy="284693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" name="Textfeld 1">
            <a:extLst>
              <a:ext uri="{FF2B5EF4-FFF2-40B4-BE49-F238E27FC236}">
                <a16:creationId xmlns:a16="http://schemas.microsoft.com/office/drawing/2014/main" id="{499FBAA8-363E-4B27-A96A-8C42A70CC393}"/>
              </a:ext>
            </a:extLst>
          </p:cNvPr>
          <p:cNvSpPr txBox="1"/>
          <p:nvPr/>
        </p:nvSpPr>
        <p:spPr>
          <a:xfrm>
            <a:off x="1104532" y="4219833"/>
            <a:ext cx="6615914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de-DE" dirty="0"/>
              <a:t>neuronales Netz als Funktion </a:t>
            </a:r>
            <a:r>
              <a:rPr lang="de-DE" dirty="0" err="1"/>
              <a:t>ansehbar</a:t>
            </a:r>
            <a:endParaRPr lang="de-DE" dirty="0"/>
          </a:p>
          <a:p>
            <a:pPr marL="285750" indent="-285750">
              <a:buFontTx/>
              <a:buChar char="-"/>
            </a:pPr>
            <a:r>
              <a:rPr lang="de-DE" dirty="0"/>
              <a:t>besteht aus sehr viele verschachtelte Funktionen, vielen </a:t>
            </a:r>
            <a:br>
              <a:rPr lang="de-DE" dirty="0"/>
            </a:br>
            <a:r>
              <a:rPr lang="de-DE" dirty="0"/>
              <a:t>Parametern</a:t>
            </a:r>
          </a:p>
          <a:p>
            <a:pPr marL="285750" indent="-285750">
              <a:buFontTx/>
              <a:buChar char="-"/>
            </a:pPr>
            <a:r>
              <a:rPr lang="de-DE" dirty="0"/>
              <a:t>somit viele Möglichkeiten, um Graph anzupassen</a:t>
            </a:r>
            <a:br>
              <a:rPr lang="de-DE" dirty="0"/>
            </a:br>
            <a:r>
              <a:rPr lang="de-DE" dirty="0">
                <a:sym typeface="Wingdings" panose="05000000000000000000" pitchFamily="2" charset="2"/>
              </a:rPr>
              <a:t> gut geeignet für Datenmodellierung</a:t>
            </a:r>
          </a:p>
          <a:p>
            <a:pPr marL="285750" indent="-285750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mit Modellierung Aussagen über unbekannte Daten </a:t>
            </a:r>
          </a:p>
          <a:p>
            <a:r>
              <a:rPr lang="de-DE" dirty="0">
                <a:sym typeface="Wingdings" panose="05000000000000000000" pitchFamily="2" charset="2"/>
              </a:rPr>
              <a:t>     machen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30188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95 0.00255 L -0.01068 -0.13935 " pathEditMode="relative" ptsTypes="AA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uppieren 30">
            <a:extLst>
              <a:ext uri="{FF2B5EF4-FFF2-40B4-BE49-F238E27FC236}">
                <a16:creationId xmlns:a16="http://schemas.microsoft.com/office/drawing/2014/main" id="{5D71C734-3984-4F13-9850-5EB462B81F38}"/>
              </a:ext>
            </a:extLst>
          </p:cNvPr>
          <p:cNvGrpSpPr/>
          <p:nvPr/>
        </p:nvGrpSpPr>
        <p:grpSpPr>
          <a:xfrm>
            <a:off x="1468966" y="1030288"/>
            <a:ext cx="10054309" cy="3605212"/>
            <a:chOff x="1532466" y="1690688"/>
            <a:chExt cx="10054309" cy="3862060"/>
          </a:xfrm>
        </p:grpSpPr>
        <p:grpSp>
          <p:nvGrpSpPr>
            <p:cNvPr id="95" name="Gruppieren 94">
              <a:extLst>
                <a:ext uri="{FF2B5EF4-FFF2-40B4-BE49-F238E27FC236}">
                  <a16:creationId xmlns:a16="http://schemas.microsoft.com/office/drawing/2014/main" id="{466FA02C-8EFE-4FDE-AACC-40B19A6AC98D}"/>
                </a:ext>
              </a:extLst>
            </p:cNvPr>
            <p:cNvGrpSpPr/>
            <p:nvPr/>
          </p:nvGrpSpPr>
          <p:grpSpPr>
            <a:xfrm>
              <a:off x="1532466" y="1690688"/>
              <a:ext cx="10054309" cy="2826709"/>
              <a:chOff x="1800480" y="1690688"/>
              <a:chExt cx="10054309" cy="2826709"/>
            </a:xfrm>
          </p:grpSpPr>
          <p:grpSp>
            <p:nvGrpSpPr>
              <p:cNvPr id="78" name="Gruppieren 77">
                <a:extLst>
                  <a:ext uri="{FF2B5EF4-FFF2-40B4-BE49-F238E27FC236}">
                    <a16:creationId xmlns:a16="http://schemas.microsoft.com/office/drawing/2014/main" id="{60270591-7225-4732-AEDE-C0B6B87F8AC6}"/>
                  </a:ext>
                </a:extLst>
              </p:cNvPr>
              <p:cNvGrpSpPr/>
              <p:nvPr/>
            </p:nvGrpSpPr>
            <p:grpSpPr>
              <a:xfrm>
                <a:off x="1800480" y="1690688"/>
                <a:ext cx="9971125" cy="2826709"/>
                <a:chOff x="1795717" y="1690688"/>
                <a:chExt cx="9971125" cy="2826709"/>
              </a:xfrm>
            </p:grpSpPr>
            <p:sp>
              <p:nvSpPr>
                <p:cNvPr id="4" name="Flussdiagramm: Verbinder 3">
                  <a:extLst>
                    <a:ext uri="{FF2B5EF4-FFF2-40B4-BE49-F238E27FC236}">
                      <a16:creationId xmlns:a16="http://schemas.microsoft.com/office/drawing/2014/main" id="{D80CE8BD-B68E-405A-83AD-C94AB11D47E5}"/>
                    </a:ext>
                  </a:extLst>
                </p:cNvPr>
                <p:cNvSpPr/>
                <p:nvPr/>
              </p:nvSpPr>
              <p:spPr>
                <a:xfrm>
                  <a:off x="1795717" y="2156200"/>
                  <a:ext cx="811354" cy="790617"/>
                </a:xfrm>
                <a:prstGeom prst="flowChartConnector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baseline="-25000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11" name="Flussdiagramm: Verbinder 10">
                  <a:extLst>
                    <a:ext uri="{FF2B5EF4-FFF2-40B4-BE49-F238E27FC236}">
                      <a16:creationId xmlns:a16="http://schemas.microsoft.com/office/drawing/2014/main" id="{D8A0F55F-069B-4976-9436-82171AA585B4}"/>
                    </a:ext>
                  </a:extLst>
                </p:cNvPr>
                <p:cNvSpPr/>
                <p:nvPr/>
              </p:nvSpPr>
              <p:spPr>
                <a:xfrm>
                  <a:off x="1795717" y="3174246"/>
                  <a:ext cx="811354" cy="790617"/>
                </a:xfrm>
                <a:prstGeom prst="flowChartConnector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baseline="-25000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13" name="Flussdiagramm: Verbinder 12">
                  <a:extLst>
                    <a:ext uri="{FF2B5EF4-FFF2-40B4-BE49-F238E27FC236}">
                      <a16:creationId xmlns:a16="http://schemas.microsoft.com/office/drawing/2014/main" id="{F2B34D62-33E4-418A-8173-E643061035AF}"/>
                    </a:ext>
                  </a:extLst>
                </p:cNvPr>
                <p:cNvSpPr/>
                <p:nvPr/>
              </p:nvSpPr>
              <p:spPr>
                <a:xfrm>
                  <a:off x="6303277" y="1690688"/>
                  <a:ext cx="811354" cy="790617"/>
                </a:xfrm>
                <a:prstGeom prst="flowChartConnector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14" name="Flussdiagramm: Verbinder 13">
                  <a:extLst>
                    <a:ext uri="{FF2B5EF4-FFF2-40B4-BE49-F238E27FC236}">
                      <a16:creationId xmlns:a16="http://schemas.microsoft.com/office/drawing/2014/main" id="{79E595C3-19CD-45D0-9465-0B35B582CD65}"/>
                    </a:ext>
                  </a:extLst>
                </p:cNvPr>
                <p:cNvSpPr/>
                <p:nvPr/>
              </p:nvSpPr>
              <p:spPr>
                <a:xfrm>
                  <a:off x="6303277" y="2708734"/>
                  <a:ext cx="811354" cy="790617"/>
                </a:xfrm>
                <a:prstGeom prst="flowChartConnector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15" name="Flussdiagramm: Verbinder 14">
                  <a:extLst>
                    <a:ext uri="{FF2B5EF4-FFF2-40B4-BE49-F238E27FC236}">
                      <a16:creationId xmlns:a16="http://schemas.microsoft.com/office/drawing/2014/main" id="{59A058CC-D9A9-47E9-833D-CF908A0D7A73}"/>
                    </a:ext>
                  </a:extLst>
                </p:cNvPr>
                <p:cNvSpPr/>
                <p:nvPr/>
              </p:nvSpPr>
              <p:spPr>
                <a:xfrm>
                  <a:off x="6303277" y="3726780"/>
                  <a:ext cx="811354" cy="790617"/>
                </a:xfrm>
                <a:prstGeom prst="flowChartConnector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17" name="Flussdiagramm: Verbinder 16">
                  <a:extLst>
                    <a:ext uri="{FF2B5EF4-FFF2-40B4-BE49-F238E27FC236}">
                      <a16:creationId xmlns:a16="http://schemas.microsoft.com/office/drawing/2014/main" id="{9F2FA80D-D8A7-4EF0-846B-3DC3BCAEE46E}"/>
                    </a:ext>
                  </a:extLst>
                </p:cNvPr>
                <p:cNvSpPr/>
                <p:nvPr/>
              </p:nvSpPr>
              <p:spPr>
                <a:xfrm>
                  <a:off x="10931673" y="2152474"/>
                  <a:ext cx="811354" cy="790617"/>
                </a:xfrm>
                <a:prstGeom prst="flowChartConnector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18" name="Flussdiagramm: Verbinder 17">
                  <a:extLst>
                    <a:ext uri="{FF2B5EF4-FFF2-40B4-BE49-F238E27FC236}">
                      <a16:creationId xmlns:a16="http://schemas.microsoft.com/office/drawing/2014/main" id="{145075B7-858A-4C26-965A-C64CEBB9AF89}"/>
                    </a:ext>
                  </a:extLst>
                </p:cNvPr>
                <p:cNvSpPr/>
                <p:nvPr/>
              </p:nvSpPr>
              <p:spPr>
                <a:xfrm>
                  <a:off x="10955488" y="3170520"/>
                  <a:ext cx="811354" cy="790617"/>
                </a:xfrm>
                <a:prstGeom prst="flowChartConnector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>
                    <a:solidFill>
                      <a:schemeClr val="tx2"/>
                    </a:solidFill>
                  </a:endParaRPr>
                </a:p>
              </p:txBody>
            </p:sp>
            <p:cxnSp>
              <p:nvCxnSpPr>
                <p:cNvPr id="20" name="Gerader Verbinder 19">
                  <a:extLst>
                    <a:ext uri="{FF2B5EF4-FFF2-40B4-BE49-F238E27FC236}">
                      <a16:creationId xmlns:a16="http://schemas.microsoft.com/office/drawing/2014/main" id="{DF0C18F0-55C5-42C0-BCBA-F438653D3589}"/>
                    </a:ext>
                  </a:extLst>
                </p:cNvPr>
                <p:cNvCxnSpPr>
                  <a:cxnSpLocks/>
                  <a:stCxn id="4" idx="6"/>
                  <a:endCxn id="13" idx="2"/>
                </p:cNvCxnSpPr>
                <p:nvPr/>
              </p:nvCxnSpPr>
              <p:spPr>
                <a:xfrm flipV="1">
                  <a:off x="2607071" y="2085997"/>
                  <a:ext cx="3696206" cy="465512"/>
                </a:xfrm>
                <a:prstGeom prst="line">
                  <a:avLst/>
                </a:prstGeom>
                <a:ln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Gerader Verbinder 20">
                  <a:extLst>
                    <a:ext uri="{FF2B5EF4-FFF2-40B4-BE49-F238E27FC236}">
                      <a16:creationId xmlns:a16="http://schemas.microsoft.com/office/drawing/2014/main" id="{537815EE-9970-4ABE-B907-266EC6C27AFA}"/>
                    </a:ext>
                  </a:extLst>
                </p:cNvPr>
                <p:cNvCxnSpPr>
                  <a:cxnSpLocks/>
                  <a:stCxn id="4" idx="6"/>
                  <a:endCxn id="14" idx="2"/>
                </p:cNvCxnSpPr>
                <p:nvPr/>
              </p:nvCxnSpPr>
              <p:spPr>
                <a:xfrm>
                  <a:off x="2607071" y="2551509"/>
                  <a:ext cx="3696206" cy="552534"/>
                </a:xfrm>
                <a:prstGeom prst="line">
                  <a:avLst/>
                </a:prstGeom>
                <a:ln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Gerader Verbinder 23">
                  <a:extLst>
                    <a:ext uri="{FF2B5EF4-FFF2-40B4-BE49-F238E27FC236}">
                      <a16:creationId xmlns:a16="http://schemas.microsoft.com/office/drawing/2014/main" id="{4C43C6DE-D8B8-4F31-81BF-103BC35996FF}"/>
                    </a:ext>
                  </a:extLst>
                </p:cNvPr>
                <p:cNvCxnSpPr>
                  <a:cxnSpLocks/>
                  <a:stCxn id="4" idx="6"/>
                  <a:endCxn id="15" idx="2"/>
                </p:cNvCxnSpPr>
                <p:nvPr/>
              </p:nvCxnSpPr>
              <p:spPr>
                <a:xfrm>
                  <a:off x="2607071" y="2551509"/>
                  <a:ext cx="3696206" cy="1570580"/>
                </a:xfrm>
                <a:prstGeom prst="line">
                  <a:avLst/>
                </a:prstGeom>
                <a:ln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Gerader Verbinder 29">
                  <a:extLst>
                    <a:ext uri="{FF2B5EF4-FFF2-40B4-BE49-F238E27FC236}">
                      <a16:creationId xmlns:a16="http://schemas.microsoft.com/office/drawing/2014/main" id="{1560A915-123F-4BBD-879C-A7DFCB40DE22}"/>
                    </a:ext>
                  </a:extLst>
                </p:cNvPr>
                <p:cNvCxnSpPr>
                  <a:cxnSpLocks/>
                  <a:stCxn id="11" idx="6"/>
                  <a:endCxn id="13" idx="2"/>
                </p:cNvCxnSpPr>
                <p:nvPr/>
              </p:nvCxnSpPr>
              <p:spPr>
                <a:xfrm flipV="1">
                  <a:off x="2607071" y="2085997"/>
                  <a:ext cx="3696206" cy="1483558"/>
                </a:xfrm>
                <a:prstGeom prst="line">
                  <a:avLst/>
                </a:prstGeom>
                <a:ln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Gerader Verbinder 32">
                  <a:extLst>
                    <a:ext uri="{FF2B5EF4-FFF2-40B4-BE49-F238E27FC236}">
                      <a16:creationId xmlns:a16="http://schemas.microsoft.com/office/drawing/2014/main" id="{6FBFA77F-C7C8-40F8-A1C7-7A6FC28E628C}"/>
                    </a:ext>
                  </a:extLst>
                </p:cNvPr>
                <p:cNvCxnSpPr>
                  <a:cxnSpLocks/>
                  <a:stCxn id="11" idx="6"/>
                  <a:endCxn id="14" idx="2"/>
                </p:cNvCxnSpPr>
                <p:nvPr/>
              </p:nvCxnSpPr>
              <p:spPr>
                <a:xfrm flipV="1">
                  <a:off x="2607071" y="3104043"/>
                  <a:ext cx="3696206" cy="465512"/>
                </a:xfrm>
                <a:prstGeom prst="line">
                  <a:avLst/>
                </a:prstGeom>
                <a:ln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Gerader Verbinder 49">
                  <a:extLst>
                    <a:ext uri="{FF2B5EF4-FFF2-40B4-BE49-F238E27FC236}">
                      <a16:creationId xmlns:a16="http://schemas.microsoft.com/office/drawing/2014/main" id="{0B9A95E6-89E8-44CE-8E38-FA2695370C37}"/>
                    </a:ext>
                  </a:extLst>
                </p:cNvPr>
                <p:cNvCxnSpPr>
                  <a:cxnSpLocks/>
                  <a:stCxn id="17" idx="2"/>
                  <a:endCxn id="13" idx="6"/>
                </p:cNvCxnSpPr>
                <p:nvPr/>
              </p:nvCxnSpPr>
              <p:spPr>
                <a:xfrm flipH="1" flipV="1">
                  <a:off x="7114631" y="2085997"/>
                  <a:ext cx="3817042" cy="461786"/>
                </a:xfrm>
                <a:prstGeom prst="line">
                  <a:avLst/>
                </a:prstGeom>
                <a:ln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Gerader Verbinder 52">
                  <a:extLst>
                    <a:ext uri="{FF2B5EF4-FFF2-40B4-BE49-F238E27FC236}">
                      <a16:creationId xmlns:a16="http://schemas.microsoft.com/office/drawing/2014/main" id="{04E7B7E6-5136-46D4-91B0-3AB3B0F14F2D}"/>
                    </a:ext>
                  </a:extLst>
                </p:cNvPr>
                <p:cNvCxnSpPr>
                  <a:cxnSpLocks/>
                  <a:stCxn id="17" idx="2"/>
                  <a:endCxn id="14" idx="6"/>
                </p:cNvCxnSpPr>
                <p:nvPr/>
              </p:nvCxnSpPr>
              <p:spPr>
                <a:xfrm flipH="1">
                  <a:off x="7114631" y="2547783"/>
                  <a:ext cx="3817042" cy="556260"/>
                </a:xfrm>
                <a:prstGeom prst="line">
                  <a:avLst/>
                </a:prstGeom>
                <a:ln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Gerader Verbinder 55">
                  <a:extLst>
                    <a:ext uri="{FF2B5EF4-FFF2-40B4-BE49-F238E27FC236}">
                      <a16:creationId xmlns:a16="http://schemas.microsoft.com/office/drawing/2014/main" id="{899259C5-906E-4FF7-BD91-E27FB596501A}"/>
                    </a:ext>
                  </a:extLst>
                </p:cNvPr>
                <p:cNvCxnSpPr>
                  <a:cxnSpLocks/>
                  <a:stCxn id="17" idx="2"/>
                  <a:endCxn id="15" idx="6"/>
                </p:cNvCxnSpPr>
                <p:nvPr/>
              </p:nvCxnSpPr>
              <p:spPr>
                <a:xfrm flipH="1">
                  <a:off x="7114631" y="2547783"/>
                  <a:ext cx="3817042" cy="1574306"/>
                </a:xfrm>
                <a:prstGeom prst="line">
                  <a:avLst/>
                </a:prstGeom>
                <a:ln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Gerader Verbinder 61">
                  <a:extLst>
                    <a:ext uri="{FF2B5EF4-FFF2-40B4-BE49-F238E27FC236}">
                      <a16:creationId xmlns:a16="http://schemas.microsoft.com/office/drawing/2014/main" id="{E40DA542-5BDC-4669-BFB3-92344F383863}"/>
                    </a:ext>
                  </a:extLst>
                </p:cNvPr>
                <p:cNvCxnSpPr>
                  <a:cxnSpLocks/>
                  <a:stCxn id="13" idx="6"/>
                  <a:endCxn id="18" idx="2"/>
                </p:cNvCxnSpPr>
                <p:nvPr/>
              </p:nvCxnSpPr>
              <p:spPr>
                <a:xfrm>
                  <a:off x="7114631" y="2085997"/>
                  <a:ext cx="3840857" cy="1479832"/>
                </a:xfrm>
                <a:prstGeom prst="line">
                  <a:avLst/>
                </a:prstGeom>
                <a:ln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Gerader Verbinder 64">
                  <a:extLst>
                    <a:ext uri="{FF2B5EF4-FFF2-40B4-BE49-F238E27FC236}">
                      <a16:creationId xmlns:a16="http://schemas.microsoft.com/office/drawing/2014/main" id="{65389C5D-10D7-4648-BE13-5191B76B6253}"/>
                    </a:ext>
                  </a:extLst>
                </p:cNvPr>
                <p:cNvCxnSpPr>
                  <a:cxnSpLocks/>
                  <a:stCxn id="18" idx="2"/>
                  <a:endCxn id="14" idx="6"/>
                </p:cNvCxnSpPr>
                <p:nvPr/>
              </p:nvCxnSpPr>
              <p:spPr>
                <a:xfrm flipH="1" flipV="1">
                  <a:off x="7114631" y="3104043"/>
                  <a:ext cx="3840857" cy="461786"/>
                </a:xfrm>
                <a:prstGeom prst="line">
                  <a:avLst/>
                </a:prstGeom>
                <a:ln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80" name="Gerader Verbinder 79">
                <a:extLst>
                  <a:ext uri="{FF2B5EF4-FFF2-40B4-BE49-F238E27FC236}">
                    <a16:creationId xmlns:a16="http://schemas.microsoft.com/office/drawing/2014/main" id="{04977789-8E1A-4A04-92F0-9C397881F2F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19325" y="1690688"/>
                <a:ext cx="0" cy="79061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Gerader Verbinder 80">
                <a:extLst>
                  <a:ext uri="{FF2B5EF4-FFF2-40B4-BE49-F238E27FC236}">
                    <a16:creationId xmlns:a16="http://schemas.microsoft.com/office/drawing/2014/main" id="{FA917C85-E8C7-4ECC-B603-A88EF651230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19325" y="2708734"/>
                <a:ext cx="0" cy="79061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Gerader Verbinder 84">
                <a:extLst>
                  <a:ext uri="{FF2B5EF4-FFF2-40B4-BE49-F238E27FC236}">
                    <a16:creationId xmlns:a16="http://schemas.microsoft.com/office/drawing/2014/main" id="{005B1122-3E5B-45DE-8705-9AE7F59461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19325" y="3726780"/>
                <a:ext cx="0" cy="79061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Gerader Verbinder 90">
                <a:extLst>
                  <a:ext uri="{FF2B5EF4-FFF2-40B4-BE49-F238E27FC236}">
                    <a16:creationId xmlns:a16="http://schemas.microsoft.com/office/drawing/2014/main" id="{03D458E2-0E08-4971-A6CC-8742CFC04A0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42113" y="2175334"/>
                <a:ext cx="0" cy="79061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Gerader Verbinder 93">
                <a:extLst>
                  <a:ext uri="{FF2B5EF4-FFF2-40B4-BE49-F238E27FC236}">
                    <a16:creationId xmlns:a16="http://schemas.microsoft.com/office/drawing/2014/main" id="{FCF1858F-0171-4589-9F4B-B02AE0F1914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61160" y="3193380"/>
                <a:ext cx="0" cy="79061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4081286E-F2B1-4F02-9783-040F6227AD9F}"/>
                  </a:ext>
                </a:extLst>
              </p:cNvPr>
              <p:cNvSpPr txBox="1"/>
              <p:nvPr/>
            </p:nvSpPr>
            <p:spPr>
              <a:xfrm>
                <a:off x="6257959" y="1907488"/>
                <a:ext cx="1142308" cy="3626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600" dirty="0">
                    <a:solidFill>
                      <a:srgbClr val="7030A0"/>
                    </a:solidFill>
                  </a:rPr>
                  <a:t>z</a:t>
                </a:r>
                <a:r>
                  <a:rPr lang="de-DE" sz="1600" baseline="-25000" dirty="0">
                    <a:solidFill>
                      <a:srgbClr val="7030A0"/>
                    </a:solidFill>
                  </a:rPr>
                  <a:t>1</a:t>
                </a:r>
                <a:r>
                  <a:rPr lang="de-DE" sz="1600" baseline="30000" dirty="0">
                    <a:solidFill>
                      <a:srgbClr val="7030A0"/>
                    </a:solidFill>
                  </a:rPr>
                  <a:t>(2)</a:t>
                </a:r>
                <a:r>
                  <a:rPr lang="de-DE" sz="1600" dirty="0">
                    <a:solidFill>
                      <a:srgbClr val="7030A0"/>
                    </a:solidFill>
                  </a:rPr>
                  <a:t> a</a:t>
                </a:r>
                <a:r>
                  <a:rPr lang="de-DE" sz="1600" baseline="-25000" dirty="0">
                    <a:solidFill>
                      <a:srgbClr val="7030A0"/>
                    </a:solidFill>
                  </a:rPr>
                  <a:t>1</a:t>
                </a:r>
                <a:r>
                  <a:rPr lang="de-DE" sz="1600" baseline="30000" dirty="0">
                    <a:solidFill>
                      <a:srgbClr val="7030A0"/>
                    </a:solidFill>
                  </a:rPr>
                  <a:t>(2)</a:t>
                </a:r>
                <a:endParaRPr lang="de-DE" sz="1600" baseline="-25000" dirty="0">
                  <a:solidFill>
                    <a:srgbClr val="7030A0"/>
                  </a:solidFill>
                </a:endParaRPr>
              </a:p>
            </p:txBody>
          </p:sp>
          <p:sp>
            <p:nvSpPr>
              <p:cNvPr id="79" name="Textfeld 78">
                <a:extLst>
                  <a:ext uri="{FF2B5EF4-FFF2-40B4-BE49-F238E27FC236}">
                    <a16:creationId xmlns:a16="http://schemas.microsoft.com/office/drawing/2014/main" id="{4D2382D3-D50C-4C4A-B0EB-DB23F44DB601}"/>
                  </a:ext>
                </a:extLst>
              </p:cNvPr>
              <p:cNvSpPr txBox="1"/>
              <p:nvPr/>
            </p:nvSpPr>
            <p:spPr>
              <a:xfrm>
                <a:off x="6277442" y="2931019"/>
                <a:ext cx="940266" cy="3626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600" dirty="0">
                    <a:solidFill>
                      <a:srgbClr val="7030A0"/>
                    </a:solidFill>
                  </a:rPr>
                  <a:t>z</a:t>
                </a:r>
                <a:r>
                  <a:rPr lang="de-DE" sz="1600" baseline="-25000" dirty="0">
                    <a:solidFill>
                      <a:srgbClr val="7030A0"/>
                    </a:solidFill>
                  </a:rPr>
                  <a:t>2</a:t>
                </a:r>
                <a:r>
                  <a:rPr lang="de-DE" sz="1600" baseline="30000" dirty="0">
                    <a:solidFill>
                      <a:srgbClr val="7030A0"/>
                    </a:solidFill>
                  </a:rPr>
                  <a:t>(2)</a:t>
                </a:r>
                <a:r>
                  <a:rPr lang="de-DE" sz="1600" dirty="0">
                    <a:solidFill>
                      <a:srgbClr val="7030A0"/>
                    </a:solidFill>
                  </a:rPr>
                  <a:t> a</a:t>
                </a:r>
                <a:r>
                  <a:rPr lang="de-DE" sz="1600" baseline="-25000" dirty="0">
                    <a:solidFill>
                      <a:srgbClr val="7030A0"/>
                    </a:solidFill>
                  </a:rPr>
                  <a:t>2</a:t>
                </a:r>
                <a:r>
                  <a:rPr lang="de-DE" sz="1600" baseline="30000" dirty="0">
                    <a:solidFill>
                      <a:srgbClr val="7030A0"/>
                    </a:solidFill>
                  </a:rPr>
                  <a:t>(2)</a:t>
                </a:r>
                <a:endParaRPr lang="de-DE" sz="1600" baseline="-25000" dirty="0">
                  <a:solidFill>
                    <a:srgbClr val="7030A0"/>
                  </a:solidFill>
                </a:endParaRPr>
              </a:p>
            </p:txBody>
          </p:sp>
          <p:sp>
            <p:nvSpPr>
              <p:cNvPr id="82" name="Textfeld 81">
                <a:extLst>
                  <a:ext uri="{FF2B5EF4-FFF2-40B4-BE49-F238E27FC236}">
                    <a16:creationId xmlns:a16="http://schemas.microsoft.com/office/drawing/2014/main" id="{55F01395-7EF4-4869-899B-BD28D97C1F0B}"/>
                  </a:ext>
                </a:extLst>
              </p:cNvPr>
              <p:cNvSpPr txBox="1"/>
              <p:nvPr/>
            </p:nvSpPr>
            <p:spPr>
              <a:xfrm>
                <a:off x="6267912" y="3934939"/>
                <a:ext cx="1934425" cy="3626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600" dirty="0">
                    <a:solidFill>
                      <a:srgbClr val="7030A0"/>
                    </a:solidFill>
                  </a:rPr>
                  <a:t>z</a:t>
                </a:r>
                <a:r>
                  <a:rPr lang="de-DE" sz="1600" baseline="-25000" dirty="0">
                    <a:solidFill>
                      <a:srgbClr val="7030A0"/>
                    </a:solidFill>
                  </a:rPr>
                  <a:t>3</a:t>
                </a:r>
                <a:r>
                  <a:rPr lang="de-DE" sz="1600" baseline="30000" dirty="0">
                    <a:solidFill>
                      <a:srgbClr val="7030A0"/>
                    </a:solidFill>
                  </a:rPr>
                  <a:t>(2)</a:t>
                </a:r>
                <a:r>
                  <a:rPr lang="de-DE" sz="1600" dirty="0">
                    <a:solidFill>
                      <a:srgbClr val="7030A0"/>
                    </a:solidFill>
                  </a:rPr>
                  <a:t> a</a:t>
                </a:r>
                <a:r>
                  <a:rPr lang="de-DE" sz="1600" baseline="-25000" dirty="0">
                    <a:solidFill>
                      <a:srgbClr val="7030A0"/>
                    </a:solidFill>
                  </a:rPr>
                  <a:t>3</a:t>
                </a:r>
                <a:r>
                  <a:rPr lang="de-DE" sz="1600" baseline="30000" dirty="0">
                    <a:solidFill>
                      <a:srgbClr val="7030A0"/>
                    </a:solidFill>
                  </a:rPr>
                  <a:t>(2)</a:t>
                </a:r>
                <a:endParaRPr lang="de-DE" sz="1600" baseline="-25000" dirty="0">
                  <a:solidFill>
                    <a:srgbClr val="7030A0"/>
                  </a:solidFill>
                </a:endParaRPr>
              </a:p>
            </p:txBody>
          </p:sp>
          <p:sp>
            <p:nvSpPr>
              <p:cNvPr id="84" name="Textfeld 83">
                <a:extLst>
                  <a:ext uri="{FF2B5EF4-FFF2-40B4-BE49-F238E27FC236}">
                    <a16:creationId xmlns:a16="http://schemas.microsoft.com/office/drawing/2014/main" id="{4D379492-4380-46BD-B44F-54CC2D94EF4B}"/>
                  </a:ext>
                </a:extLst>
              </p:cNvPr>
              <p:cNvSpPr txBox="1"/>
              <p:nvPr/>
            </p:nvSpPr>
            <p:spPr>
              <a:xfrm>
                <a:off x="10914523" y="2386317"/>
                <a:ext cx="940266" cy="3626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600" dirty="0">
                    <a:solidFill>
                      <a:srgbClr val="7030A0"/>
                    </a:solidFill>
                  </a:rPr>
                  <a:t>z</a:t>
                </a:r>
                <a:r>
                  <a:rPr lang="de-DE" sz="1600" baseline="-25000" dirty="0">
                    <a:solidFill>
                      <a:srgbClr val="7030A0"/>
                    </a:solidFill>
                  </a:rPr>
                  <a:t>1</a:t>
                </a:r>
                <a:r>
                  <a:rPr lang="de-DE" sz="1600" baseline="30000" dirty="0">
                    <a:solidFill>
                      <a:srgbClr val="7030A0"/>
                    </a:solidFill>
                  </a:rPr>
                  <a:t>(3)</a:t>
                </a:r>
                <a:r>
                  <a:rPr lang="de-DE" sz="1600" dirty="0">
                    <a:solidFill>
                      <a:srgbClr val="7030A0"/>
                    </a:solidFill>
                  </a:rPr>
                  <a:t> a</a:t>
                </a:r>
                <a:r>
                  <a:rPr lang="de-DE" sz="1600" baseline="-25000" dirty="0">
                    <a:solidFill>
                      <a:srgbClr val="7030A0"/>
                    </a:solidFill>
                  </a:rPr>
                  <a:t>1</a:t>
                </a:r>
                <a:r>
                  <a:rPr lang="de-DE" sz="1600" baseline="30000" dirty="0">
                    <a:solidFill>
                      <a:srgbClr val="7030A0"/>
                    </a:solidFill>
                  </a:rPr>
                  <a:t>(3)</a:t>
                </a:r>
                <a:endParaRPr lang="de-DE" sz="1600" baseline="-25000" dirty="0">
                  <a:solidFill>
                    <a:srgbClr val="7030A0"/>
                  </a:solidFill>
                </a:endParaRPr>
              </a:p>
            </p:txBody>
          </p:sp>
          <p:sp>
            <p:nvSpPr>
              <p:cNvPr id="86" name="Textfeld 85">
                <a:extLst>
                  <a:ext uri="{FF2B5EF4-FFF2-40B4-BE49-F238E27FC236}">
                    <a16:creationId xmlns:a16="http://schemas.microsoft.com/office/drawing/2014/main" id="{1F94262B-E4D8-4E09-A95F-36958853F70E}"/>
                  </a:ext>
                </a:extLst>
              </p:cNvPr>
              <p:cNvSpPr txBox="1"/>
              <p:nvPr/>
            </p:nvSpPr>
            <p:spPr>
              <a:xfrm>
                <a:off x="10900226" y="3415017"/>
                <a:ext cx="940266" cy="3626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600" dirty="0">
                    <a:solidFill>
                      <a:srgbClr val="7030A0"/>
                    </a:solidFill>
                  </a:rPr>
                  <a:t>z</a:t>
                </a:r>
                <a:r>
                  <a:rPr lang="de-DE" sz="1600" baseline="-25000" dirty="0">
                    <a:solidFill>
                      <a:srgbClr val="7030A0"/>
                    </a:solidFill>
                  </a:rPr>
                  <a:t>2</a:t>
                </a:r>
                <a:r>
                  <a:rPr lang="de-DE" sz="1600" baseline="30000" dirty="0">
                    <a:solidFill>
                      <a:srgbClr val="7030A0"/>
                    </a:solidFill>
                  </a:rPr>
                  <a:t>(3)</a:t>
                </a:r>
                <a:r>
                  <a:rPr lang="de-DE" sz="1600" dirty="0">
                    <a:solidFill>
                      <a:srgbClr val="7030A0"/>
                    </a:solidFill>
                  </a:rPr>
                  <a:t> a</a:t>
                </a:r>
                <a:r>
                  <a:rPr lang="de-DE" sz="1600" baseline="-25000" dirty="0">
                    <a:solidFill>
                      <a:srgbClr val="7030A0"/>
                    </a:solidFill>
                  </a:rPr>
                  <a:t>2</a:t>
                </a:r>
                <a:r>
                  <a:rPr lang="de-DE" sz="1600" baseline="30000" dirty="0">
                    <a:solidFill>
                      <a:srgbClr val="7030A0"/>
                    </a:solidFill>
                  </a:rPr>
                  <a:t>(3)</a:t>
                </a:r>
                <a:endParaRPr lang="de-DE" sz="1600" baseline="-25000" dirty="0">
                  <a:solidFill>
                    <a:srgbClr val="7030A0"/>
                  </a:solidFill>
                </a:endParaRPr>
              </a:p>
            </p:txBody>
          </p:sp>
          <p:cxnSp>
            <p:nvCxnSpPr>
              <p:cNvPr id="89" name="Gerader Verbinder 88">
                <a:extLst>
                  <a:ext uri="{FF2B5EF4-FFF2-40B4-BE49-F238E27FC236}">
                    <a16:creationId xmlns:a16="http://schemas.microsoft.com/office/drawing/2014/main" id="{647F9C60-6A3E-4979-BFE7-F39C1D602E11}"/>
                  </a:ext>
                </a:extLst>
              </p:cNvPr>
              <p:cNvCxnSpPr>
                <a:cxnSpLocks/>
                <a:stCxn id="11" idx="6"/>
                <a:endCxn id="82" idx="1"/>
              </p:cNvCxnSpPr>
              <p:nvPr/>
            </p:nvCxnSpPr>
            <p:spPr>
              <a:xfrm>
                <a:off x="2611834" y="3569555"/>
                <a:ext cx="3656078" cy="546721"/>
              </a:xfrm>
              <a:prstGeom prst="line">
                <a:avLst/>
              </a:prstGeom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Gerader Verbinder 91">
                <a:extLst>
                  <a:ext uri="{FF2B5EF4-FFF2-40B4-BE49-F238E27FC236}">
                    <a16:creationId xmlns:a16="http://schemas.microsoft.com/office/drawing/2014/main" id="{4B731F63-E43E-4EEE-8F97-C862CE08A3CF}"/>
                  </a:ext>
                </a:extLst>
              </p:cNvPr>
              <p:cNvCxnSpPr>
                <a:cxnSpLocks/>
                <a:endCxn id="18" idx="2"/>
              </p:cNvCxnSpPr>
              <p:nvPr/>
            </p:nvCxnSpPr>
            <p:spPr>
              <a:xfrm flipV="1">
                <a:off x="7130611" y="3565829"/>
                <a:ext cx="3829640" cy="556260"/>
              </a:xfrm>
              <a:prstGeom prst="line">
                <a:avLst/>
              </a:prstGeom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8" name="Textfeld 97">
              <a:extLst>
                <a:ext uri="{FF2B5EF4-FFF2-40B4-BE49-F238E27FC236}">
                  <a16:creationId xmlns:a16="http://schemas.microsoft.com/office/drawing/2014/main" id="{F20E87CE-BCD1-412B-9B3D-DEAB751A6965}"/>
                </a:ext>
              </a:extLst>
            </p:cNvPr>
            <p:cNvSpPr txBox="1"/>
            <p:nvPr/>
          </p:nvSpPr>
          <p:spPr>
            <a:xfrm>
              <a:off x="1775528" y="2386317"/>
              <a:ext cx="372859" cy="3626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600" dirty="0">
                  <a:solidFill>
                    <a:srgbClr val="7030A0"/>
                  </a:solidFill>
                </a:rPr>
                <a:t>x</a:t>
              </a:r>
              <a:r>
                <a:rPr lang="de-DE" sz="1600" baseline="-25000" dirty="0">
                  <a:solidFill>
                    <a:srgbClr val="7030A0"/>
                  </a:solidFill>
                </a:rPr>
                <a:t>1</a:t>
              </a:r>
            </a:p>
          </p:txBody>
        </p:sp>
        <p:sp>
          <p:nvSpPr>
            <p:cNvPr id="99" name="Textfeld 98">
              <a:extLst>
                <a:ext uri="{FF2B5EF4-FFF2-40B4-BE49-F238E27FC236}">
                  <a16:creationId xmlns:a16="http://schemas.microsoft.com/office/drawing/2014/main" id="{D544D3F6-2F2F-4E25-9B10-01FD6AF11C42}"/>
                </a:ext>
              </a:extLst>
            </p:cNvPr>
            <p:cNvSpPr txBox="1"/>
            <p:nvPr/>
          </p:nvSpPr>
          <p:spPr>
            <a:xfrm>
              <a:off x="1746105" y="3388225"/>
              <a:ext cx="372859" cy="3626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600" dirty="0">
                  <a:solidFill>
                    <a:srgbClr val="7030A0"/>
                  </a:solidFill>
                </a:rPr>
                <a:t>x</a:t>
              </a:r>
              <a:r>
                <a:rPr lang="de-DE" sz="1600" baseline="-25000" dirty="0">
                  <a:solidFill>
                    <a:srgbClr val="7030A0"/>
                  </a:solidFill>
                </a:rPr>
                <a:t>2</a:t>
              </a:r>
            </a:p>
          </p:txBody>
        </p:sp>
        <p:sp>
          <p:nvSpPr>
            <p:cNvPr id="39" name="Flussdiagramm: Verbinder 38">
              <a:extLst>
                <a:ext uri="{FF2B5EF4-FFF2-40B4-BE49-F238E27FC236}">
                  <a16:creationId xmlns:a16="http://schemas.microsoft.com/office/drawing/2014/main" id="{71582D71-08AE-4C15-9751-F57711E33213}"/>
                </a:ext>
              </a:extLst>
            </p:cNvPr>
            <p:cNvSpPr/>
            <p:nvPr/>
          </p:nvSpPr>
          <p:spPr>
            <a:xfrm>
              <a:off x="1532466" y="4203668"/>
              <a:ext cx="811354" cy="790617"/>
            </a:xfrm>
            <a:prstGeom prst="flowChartConnector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aseline="-25000" dirty="0">
                  <a:solidFill>
                    <a:srgbClr val="7030A0"/>
                  </a:solidFill>
                </a:rPr>
                <a:t>1</a:t>
              </a:r>
            </a:p>
          </p:txBody>
        </p:sp>
        <p:cxnSp>
          <p:nvCxnSpPr>
            <p:cNvPr id="40" name="Gerader Verbinder 39">
              <a:extLst>
                <a:ext uri="{FF2B5EF4-FFF2-40B4-BE49-F238E27FC236}">
                  <a16:creationId xmlns:a16="http://schemas.microsoft.com/office/drawing/2014/main" id="{1A023227-5056-4561-875C-4344419CB46C}"/>
                </a:ext>
              </a:extLst>
            </p:cNvPr>
            <p:cNvCxnSpPr>
              <a:cxnSpLocks/>
              <a:stCxn id="39" idx="6"/>
              <a:endCxn id="13" idx="2"/>
            </p:cNvCxnSpPr>
            <p:nvPr/>
          </p:nvCxnSpPr>
          <p:spPr>
            <a:xfrm flipV="1">
              <a:off x="2343820" y="2085997"/>
              <a:ext cx="3696206" cy="2512980"/>
            </a:xfrm>
            <a:prstGeom prst="line">
              <a:avLst/>
            </a:prstGeom>
            <a:ln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Gerader Verbinder 42">
              <a:extLst>
                <a:ext uri="{FF2B5EF4-FFF2-40B4-BE49-F238E27FC236}">
                  <a16:creationId xmlns:a16="http://schemas.microsoft.com/office/drawing/2014/main" id="{0C83F2D8-37BF-483C-92A4-EA5714C4EC3F}"/>
                </a:ext>
              </a:extLst>
            </p:cNvPr>
            <p:cNvCxnSpPr>
              <a:cxnSpLocks/>
              <a:stCxn id="39" idx="6"/>
              <a:endCxn id="79" idx="1"/>
            </p:cNvCxnSpPr>
            <p:nvPr/>
          </p:nvCxnSpPr>
          <p:spPr>
            <a:xfrm flipV="1">
              <a:off x="2343820" y="3112356"/>
              <a:ext cx="3665608" cy="1486621"/>
            </a:xfrm>
            <a:prstGeom prst="line">
              <a:avLst/>
            </a:prstGeom>
            <a:ln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Gerader Verbinder 45">
              <a:extLst>
                <a:ext uri="{FF2B5EF4-FFF2-40B4-BE49-F238E27FC236}">
                  <a16:creationId xmlns:a16="http://schemas.microsoft.com/office/drawing/2014/main" id="{7339DC7C-07F7-4D1F-B801-105D706CEBF9}"/>
                </a:ext>
              </a:extLst>
            </p:cNvPr>
            <p:cNvCxnSpPr>
              <a:cxnSpLocks/>
              <a:stCxn id="39" idx="6"/>
              <a:endCxn id="82" idx="1"/>
            </p:cNvCxnSpPr>
            <p:nvPr/>
          </p:nvCxnSpPr>
          <p:spPr>
            <a:xfrm flipV="1">
              <a:off x="2343820" y="4116276"/>
              <a:ext cx="3656078" cy="482701"/>
            </a:xfrm>
            <a:prstGeom prst="line">
              <a:avLst/>
            </a:prstGeom>
            <a:ln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Flussdiagramm: Verbinder 48">
              <a:extLst>
                <a:ext uri="{FF2B5EF4-FFF2-40B4-BE49-F238E27FC236}">
                  <a16:creationId xmlns:a16="http://schemas.microsoft.com/office/drawing/2014/main" id="{75242854-9CD6-432B-9315-4496660E3616}"/>
                </a:ext>
              </a:extLst>
            </p:cNvPr>
            <p:cNvSpPr/>
            <p:nvPr/>
          </p:nvSpPr>
          <p:spPr>
            <a:xfrm>
              <a:off x="6001313" y="4762131"/>
              <a:ext cx="811354" cy="790617"/>
            </a:xfrm>
            <a:prstGeom prst="flowChartConnector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aseline="-25000" dirty="0">
                  <a:solidFill>
                    <a:srgbClr val="7030A0"/>
                  </a:solidFill>
                </a:rPr>
                <a:t>1</a:t>
              </a:r>
            </a:p>
          </p:txBody>
        </p:sp>
        <p:cxnSp>
          <p:nvCxnSpPr>
            <p:cNvPr id="52" name="Gerader Verbinder 51">
              <a:extLst>
                <a:ext uri="{FF2B5EF4-FFF2-40B4-BE49-F238E27FC236}">
                  <a16:creationId xmlns:a16="http://schemas.microsoft.com/office/drawing/2014/main" id="{85BD5575-99CD-42ED-AE92-9E888EA5AA55}"/>
                </a:ext>
              </a:extLst>
            </p:cNvPr>
            <p:cNvCxnSpPr>
              <a:cxnSpLocks/>
              <a:stCxn id="49" idx="6"/>
              <a:endCxn id="84" idx="1"/>
            </p:cNvCxnSpPr>
            <p:nvPr/>
          </p:nvCxnSpPr>
          <p:spPr>
            <a:xfrm flipV="1">
              <a:off x="6812667" y="2567654"/>
              <a:ext cx="3833842" cy="2589786"/>
            </a:xfrm>
            <a:prstGeom prst="line">
              <a:avLst/>
            </a:prstGeom>
            <a:ln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Gerader Verbinder 53">
              <a:extLst>
                <a:ext uri="{FF2B5EF4-FFF2-40B4-BE49-F238E27FC236}">
                  <a16:creationId xmlns:a16="http://schemas.microsoft.com/office/drawing/2014/main" id="{156D0A2D-1ECC-4712-991E-C1D5F26A144B}"/>
                </a:ext>
              </a:extLst>
            </p:cNvPr>
            <p:cNvCxnSpPr>
              <a:cxnSpLocks/>
              <a:stCxn id="49" idx="6"/>
              <a:endCxn id="86" idx="1"/>
            </p:cNvCxnSpPr>
            <p:nvPr/>
          </p:nvCxnSpPr>
          <p:spPr>
            <a:xfrm flipV="1">
              <a:off x="6812667" y="3596353"/>
              <a:ext cx="3819545" cy="1561087"/>
            </a:xfrm>
            <a:prstGeom prst="line">
              <a:avLst/>
            </a:prstGeom>
            <a:ln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Textfeld 59">
                  <a:extLst>
                    <a:ext uri="{FF2B5EF4-FFF2-40B4-BE49-F238E27FC236}">
                      <a16:creationId xmlns:a16="http://schemas.microsoft.com/office/drawing/2014/main" id="{C66B9BA3-F344-4AFC-8888-9542A1DFE367}"/>
                    </a:ext>
                  </a:extLst>
                </p:cNvPr>
                <p:cNvSpPr txBox="1"/>
                <p:nvPr/>
              </p:nvSpPr>
              <p:spPr>
                <a:xfrm rot="21132359">
                  <a:off x="2864063" y="2206291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i="1" baseline="-2500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de-DE" sz="1200" i="1" baseline="-2500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sup>
                            <m:r>
                              <a:rPr lang="de-DE" sz="1200" i="1"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p>
                      </m:oMath>
                    </m:oMathPara>
                  </a14:m>
                  <a:endParaRPr lang="de-DE" sz="1200" dirty="0"/>
                </a:p>
              </p:txBody>
            </p:sp>
          </mc:Choice>
          <mc:Fallback xmlns="">
            <p:sp>
              <p:nvSpPr>
                <p:cNvPr id="60" name="Textfeld 59">
                  <a:extLst>
                    <a:ext uri="{FF2B5EF4-FFF2-40B4-BE49-F238E27FC236}">
                      <a16:creationId xmlns:a16="http://schemas.microsoft.com/office/drawing/2014/main" id="{C66B9BA3-F344-4AFC-8888-9542A1DFE36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132359">
                  <a:off x="2864063" y="2206291"/>
                  <a:ext cx="647700" cy="284693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Textfeld 60">
                  <a:extLst>
                    <a:ext uri="{FF2B5EF4-FFF2-40B4-BE49-F238E27FC236}">
                      <a16:creationId xmlns:a16="http://schemas.microsoft.com/office/drawing/2014/main" id="{4548EA23-D8A3-4734-A0F4-BB79D7242F3E}"/>
                    </a:ext>
                  </a:extLst>
                </p:cNvPr>
                <p:cNvSpPr txBox="1"/>
                <p:nvPr/>
              </p:nvSpPr>
              <p:spPr>
                <a:xfrm rot="537625">
                  <a:off x="2874462" y="2438634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de-DE" sz="1200" i="1" baseline="-2500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sup>
                            <m:r>
                              <a:rPr lang="de-DE" sz="1200" i="1"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p>
                      </m:oMath>
                    </m:oMathPara>
                  </a14:m>
                  <a:endParaRPr lang="de-DE" sz="1200" dirty="0"/>
                </a:p>
              </p:txBody>
            </p:sp>
          </mc:Choice>
          <mc:Fallback xmlns="">
            <p:sp>
              <p:nvSpPr>
                <p:cNvPr id="61" name="Textfeld 60">
                  <a:extLst>
                    <a:ext uri="{FF2B5EF4-FFF2-40B4-BE49-F238E27FC236}">
                      <a16:creationId xmlns:a16="http://schemas.microsoft.com/office/drawing/2014/main" id="{4548EA23-D8A3-4734-A0F4-BB79D7242F3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37625">
                  <a:off x="2874462" y="2438634"/>
                  <a:ext cx="647700" cy="284693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Textfeld 62">
                  <a:extLst>
                    <a:ext uri="{FF2B5EF4-FFF2-40B4-BE49-F238E27FC236}">
                      <a16:creationId xmlns:a16="http://schemas.microsoft.com/office/drawing/2014/main" id="{48CA03BC-C898-4037-B4EA-B1E897E7B522}"/>
                    </a:ext>
                  </a:extLst>
                </p:cNvPr>
                <p:cNvSpPr txBox="1"/>
                <p:nvPr/>
              </p:nvSpPr>
              <p:spPr>
                <a:xfrm rot="1034911">
                  <a:off x="2864062" y="2652730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de-DE" sz="1200" i="1" baseline="-2500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sup>
                            <m:r>
                              <a:rPr lang="de-DE" sz="1200" i="1"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p>
                      </m:oMath>
                    </m:oMathPara>
                  </a14:m>
                  <a:endParaRPr lang="de-DE" sz="1200" dirty="0"/>
                </a:p>
              </p:txBody>
            </p:sp>
          </mc:Choice>
          <mc:Fallback xmlns="">
            <p:sp>
              <p:nvSpPr>
                <p:cNvPr id="63" name="Textfeld 62">
                  <a:extLst>
                    <a:ext uri="{FF2B5EF4-FFF2-40B4-BE49-F238E27FC236}">
                      <a16:creationId xmlns:a16="http://schemas.microsoft.com/office/drawing/2014/main" id="{48CA03BC-C898-4037-B4EA-B1E897E7B52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034911">
                  <a:off x="2864062" y="2652730"/>
                  <a:ext cx="647700" cy="284693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feld 63">
                  <a:extLst>
                    <a:ext uri="{FF2B5EF4-FFF2-40B4-BE49-F238E27FC236}">
                      <a16:creationId xmlns:a16="http://schemas.microsoft.com/office/drawing/2014/main" id="{83320953-FC17-4000-A119-4F9903F39BA9}"/>
                    </a:ext>
                  </a:extLst>
                </p:cNvPr>
                <p:cNvSpPr txBox="1"/>
                <p:nvPr/>
              </p:nvSpPr>
              <p:spPr>
                <a:xfrm rot="20305657">
                  <a:off x="2774747" y="2998699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latin typeface="Cambria Math" panose="02040503050406030204" pitchFamily="18" charset="0"/>
                              </a:rPr>
                              <m:t>12</m:t>
                            </m:r>
                          </m:e>
                          <m:sup>
                            <m:r>
                              <a:rPr lang="de-DE" sz="1200" i="1"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p>
                      </m:oMath>
                    </m:oMathPara>
                  </a14:m>
                  <a:endParaRPr lang="de-DE" sz="1200" dirty="0"/>
                </a:p>
              </p:txBody>
            </p:sp>
          </mc:Choice>
          <mc:Fallback xmlns="">
            <p:sp>
              <p:nvSpPr>
                <p:cNvPr id="64" name="Textfeld 63">
                  <a:extLst>
                    <a:ext uri="{FF2B5EF4-FFF2-40B4-BE49-F238E27FC236}">
                      <a16:creationId xmlns:a16="http://schemas.microsoft.com/office/drawing/2014/main" id="{83320953-FC17-4000-A119-4F9903F39BA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305657">
                  <a:off x="2774747" y="2998699"/>
                  <a:ext cx="647700" cy="284693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Textfeld 65">
                  <a:extLst>
                    <a:ext uri="{FF2B5EF4-FFF2-40B4-BE49-F238E27FC236}">
                      <a16:creationId xmlns:a16="http://schemas.microsoft.com/office/drawing/2014/main" id="{90637BFD-A3C9-43E0-AAD3-C13D2438699A}"/>
                    </a:ext>
                  </a:extLst>
                </p:cNvPr>
                <p:cNvSpPr txBox="1"/>
                <p:nvPr/>
              </p:nvSpPr>
              <p:spPr>
                <a:xfrm rot="21244584">
                  <a:off x="2864063" y="3219189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latin typeface="Cambria Math" panose="02040503050406030204" pitchFamily="18" charset="0"/>
                              </a:rPr>
                              <m:t>22</m:t>
                            </m:r>
                          </m:e>
                          <m:sup>
                            <m:r>
                              <a:rPr lang="de-DE" sz="1200" i="1"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p>
                      </m:oMath>
                    </m:oMathPara>
                  </a14:m>
                  <a:endParaRPr lang="de-DE" sz="1200" dirty="0"/>
                </a:p>
              </p:txBody>
            </p:sp>
          </mc:Choice>
          <mc:Fallback xmlns="">
            <p:sp>
              <p:nvSpPr>
                <p:cNvPr id="66" name="Textfeld 65">
                  <a:extLst>
                    <a:ext uri="{FF2B5EF4-FFF2-40B4-BE49-F238E27FC236}">
                      <a16:creationId xmlns:a16="http://schemas.microsoft.com/office/drawing/2014/main" id="{90637BFD-A3C9-43E0-AAD3-C13D2438699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244584">
                  <a:off x="2864063" y="3219189"/>
                  <a:ext cx="647700" cy="284693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Textfeld 66">
                  <a:extLst>
                    <a:ext uri="{FF2B5EF4-FFF2-40B4-BE49-F238E27FC236}">
                      <a16:creationId xmlns:a16="http://schemas.microsoft.com/office/drawing/2014/main" id="{8826B8FF-5DF8-48DA-8AF8-04B6357FF0AB}"/>
                    </a:ext>
                  </a:extLst>
                </p:cNvPr>
                <p:cNvSpPr txBox="1"/>
                <p:nvPr/>
              </p:nvSpPr>
              <p:spPr>
                <a:xfrm rot="473313">
                  <a:off x="2865161" y="3444474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latin typeface="Cambria Math" panose="02040503050406030204" pitchFamily="18" charset="0"/>
                              </a:rPr>
                              <m:t>32</m:t>
                            </m:r>
                          </m:e>
                          <m:sup>
                            <m:r>
                              <a:rPr lang="de-DE" sz="1200" i="1"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p>
                      </m:oMath>
                    </m:oMathPara>
                  </a14:m>
                  <a:endParaRPr lang="de-DE" sz="1200" dirty="0"/>
                </a:p>
              </p:txBody>
            </p:sp>
          </mc:Choice>
          <mc:Fallback xmlns="">
            <p:sp>
              <p:nvSpPr>
                <p:cNvPr id="67" name="Textfeld 66">
                  <a:extLst>
                    <a:ext uri="{FF2B5EF4-FFF2-40B4-BE49-F238E27FC236}">
                      <a16:creationId xmlns:a16="http://schemas.microsoft.com/office/drawing/2014/main" id="{8826B8FF-5DF8-48DA-8AF8-04B6357FF0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473313">
                  <a:off x="2865161" y="3444474"/>
                  <a:ext cx="647700" cy="284693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Textfeld 67">
                  <a:extLst>
                    <a:ext uri="{FF2B5EF4-FFF2-40B4-BE49-F238E27FC236}">
                      <a16:creationId xmlns:a16="http://schemas.microsoft.com/office/drawing/2014/main" id="{51C91918-BB6C-40CC-B289-FE7CC820C7B0}"/>
                    </a:ext>
                  </a:extLst>
                </p:cNvPr>
                <p:cNvSpPr txBox="1"/>
                <p:nvPr/>
              </p:nvSpPr>
              <p:spPr>
                <a:xfrm rot="19495639">
                  <a:off x="2847373" y="3753701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de-DE" sz="1200" b="0" i="1" baseline="-25000" smtClean="0">
                                <a:latin typeface="Cambria Math" panose="02040503050406030204" pitchFamily="18" charset="0"/>
                              </a:rPr>
                              <m:t>13</m:t>
                            </m:r>
                          </m:e>
                          <m:sup>
                            <m:r>
                              <a:rPr lang="de-DE" sz="1200" i="1"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p>
                      </m:oMath>
                    </m:oMathPara>
                  </a14:m>
                  <a:endParaRPr lang="de-DE" sz="1200" dirty="0"/>
                </a:p>
              </p:txBody>
            </p:sp>
          </mc:Choice>
          <mc:Fallback xmlns="">
            <p:sp>
              <p:nvSpPr>
                <p:cNvPr id="68" name="Textfeld 67">
                  <a:extLst>
                    <a:ext uri="{FF2B5EF4-FFF2-40B4-BE49-F238E27FC236}">
                      <a16:creationId xmlns:a16="http://schemas.microsoft.com/office/drawing/2014/main" id="{51C91918-BB6C-40CC-B289-FE7CC820C7B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9495639">
                  <a:off x="2847373" y="3753701"/>
                  <a:ext cx="647700" cy="284693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Textfeld 68">
                  <a:extLst>
                    <a:ext uri="{FF2B5EF4-FFF2-40B4-BE49-F238E27FC236}">
                      <a16:creationId xmlns:a16="http://schemas.microsoft.com/office/drawing/2014/main" id="{E6906490-9079-499E-9722-1204A22A0187}"/>
                    </a:ext>
                  </a:extLst>
                </p:cNvPr>
                <p:cNvSpPr txBox="1"/>
                <p:nvPr/>
              </p:nvSpPr>
              <p:spPr>
                <a:xfrm rot="20346999">
                  <a:off x="2936689" y="3974191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de-DE" sz="1200" b="0" i="1" baseline="-25000" smtClean="0">
                                <a:latin typeface="Cambria Math" panose="02040503050406030204" pitchFamily="18" charset="0"/>
                              </a:rPr>
                              <m:t>23</m:t>
                            </m:r>
                          </m:e>
                          <m:sup>
                            <m:r>
                              <a:rPr lang="de-DE" sz="1200" i="1"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p>
                      </m:oMath>
                    </m:oMathPara>
                  </a14:m>
                  <a:endParaRPr lang="de-DE" sz="1200" dirty="0"/>
                </a:p>
              </p:txBody>
            </p:sp>
          </mc:Choice>
          <mc:Fallback xmlns="">
            <p:sp>
              <p:nvSpPr>
                <p:cNvPr id="69" name="Textfeld 68">
                  <a:extLst>
                    <a:ext uri="{FF2B5EF4-FFF2-40B4-BE49-F238E27FC236}">
                      <a16:creationId xmlns:a16="http://schemas.microsoft.com/office/drawing/2014/main" id="{E6906490-9079-499E-9722-1204A22A018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346999">
                  <a:off x="2936689" y="3974191"/>
                  <a:ext cx="647700" cy="284693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Textfeld 69">
                  <a:extLst>
                    <a:ext uri="{FF2B5EF4-FFF2-40B4-BE49-F238E27FC236}">
                      <a16:creationId xmlns:a16="http://schemas.microsoft.com/office/drawing/2014/main" id="{5CBBA852-7D46-4F05-A279-5151F7BDB594}"/>
                    </a:ext>
                  </a:extLst>
                </p:cNvPr>
                <p:cNvSpPr txBox="1"/>
                <p:nvPr/>
              </p:nvSpPr>
              <p:spPr>
                <a:xfrm rot="21211593">
                  <a:off x="3011060" y="4225625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de-DE" sz="1200" b="0" i="1" baseline="-25000" smtClean="0">
                                <a:latin typeface="Cambria Math" panose="02040503050406030204" pitchFamily="18" charset="0"/>
                              </a:rPr>
                              <m:t>33</m:t>
                            </m:r>
                          </m:e>
                          <m:sup>
                            <m:r>
                              <a:rPr lang="de-DE" sz="1200" i="1"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p>
                      </m:oMath>
                    </m:oMathPara>
                  </a14:m>
                  <a:endParaRPr lang="de-DE" sz="1200" dirty="0"/>
                </a:p>
              </p:txBody>
            </p:sp>
          </mc:Choice>
          <mc:Fallback xmlns="">
            <p:sp>
              <p:nvSpPr>
                <p:cNvPr id="70" name="Textfeld 69">
                  <a:extLst>
                    <a:ext uri="{FF2B5EF4-FFF2-40B4-BE49-F238E27FC236}">
                      <a16:creationId xmlns:a16="http://schemas.microsoft.com/office/drawing/2014/main" id="{5CBBA852-7D46-4F05-A279-5151F7BDB59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211593">
                  <a:off x="3011060" y="4225625"/>
                  <a:ext cx="647700" cy="284693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Textfeld 96">
                  <a:extLst>
                    <a:ext uri="{FF2B5EF4-FFF2-40B4-BE49-F238E27FC236}">
                      <a16:creationId xmlns:a16="http://schemas.microsoft.com/office/drawing/2014/main" id="{16B41562-AC7B-41E6-A6B4-A8558E266D62}"/>
                    </a:ext>
                  </a:extLst>
                </p:cNvPr>
                <p:cNvSpPr txBox="1"/>
                <p:nvPr/>
              </p:nvSpPr>
              <p:spPr>
                <a:xfrm rot="20268254">
                  <a:off x="7279404" y="3550992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latin typeface="Cambria Math" panose="02040503050406030204" pitchFamily="18" charset="0"/>
                              </a:rPr>
                              <m:t>22</m:t>
                            </m:r>
                          </m:e>
                          <m:sup>
                            <m:r>
                              <a:rPr lang="de-DE" sz="12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de-DE" sz="12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de-DE" sz="1200" dirty="0"/>
                </a:p>
              </p:txBody>
            </p:sp>
          </mc:Choice>
          <mc:Fallback xmlns="">
            <p:sp>
              <p:nvSpPr>
                <p:cNvPr id="97" name="Textfeld 96">
                  <a:extLst>
                    <a:ext uri="{FF2B5EF4-FFF2-40B4-BE49-F238E27FC236}">
                      <a16:creationId xmlns:a16="http://schemas.microsoft.com/office/drawing/2014/main" id="{16B41562-AC7B-41E6-A6B4-A8558E266D6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268254">
                  <a:off x="7279404" y="3550992"/>
                  <a:ext cx="647700" cy="284693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Textfeld 99">
                  <a:extLst>
                    <a:ext uri="{FF2B5EF4-FFF2-40B4-BE49-F238E27FC236}">
                      <a16:creationId xmlns:a16="http://schemas.microsoft.com/office/drawing/2014/main" id="{B9BB9D79-157A-4CA3-907B-57CADD92DB28}"/>
                    </a:ext>
                  </a:extLst>
                </p:cNvPr>
                <p:cNvSpPr txBox="1"/>
                <p:nvPr/>
              </p:nvSpPr>
              <p:spPr>
                <a:xfrm rot="20861327">
                  <a:off x="7380430" y="3750121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latin typeface="Cambria Math" panose="02040503050406030204" pitchFamily="18" charset="0"/>
                              </a:rPr>
                              <m:t>32</m:t>
                            </m:r>
                          </m:e>
                          <m:sup>
                            <m:r>
                              <a:rPr lang="de-DE" sz="12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de-DE" sz="12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de-DE" sz="1200" dirty="0"/>
                </a:p>
              </p:txBody>
            </p:sp>
          </mc:Choice>
          <mc:Fallback xmlns="">
            <p:sp>
              <p:nvSpPr>
                <p:cNvPr id="100" name="Textfeld 99">
                  <a:extLst>
                    <a:ext uri="{FF2B5EF4-FFF2-40B4-BE49-F238E27FC236}">
                      <a16:creationId xmlns:a16="http://schemas.microsoft.com/office/drawing/2014/main" id="{B9BB9D79-157A-4CA3-907B-57CADD92DB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861327">
                  <a:off x="7380430" y="3750121"/>
                  <a:ext cx="647700" cy="284693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" name="Textfeld 101">
                  <a:extLst>
                    <a:ext uri="{FF2B5EF4-FFF2-40B4-BE49-F238E27FC236}">
                      <a16:creationId xmlns:a16="http://schemas.microsoft.com/office/drawing/2014/main" id="{5BA3C0A0-AC59-4E99-BE4F-466CD21B3F2E}"/>
                    </a:ext>
                  </a:extLst>
                </p:cNvPr>
                <p:cNvSpPr txBox="1"/>
                <p:nvPr/>
              </p:nvSpPr>
              <p:spPr>
                <a:xfrm rot="19641867">
                  <a:off x="7357286" y="4292730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de-DE" sz="1200" b="0" i="1" baseline="-25000" smtClean="0">
                                <a:latin typeface="Cambria Math" panose="02040503050406030204" pitchFamily="18" charset="0"/>
                              </a:rPr>
                              <m:t>11</m:t>
                            </m:r>
                          </m:e>
                          <m:sup>
                            <m:r>
                              <a:rPr lang="de-DE" sz="12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de-DE" sz="12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de-DE" sz="1200" dirty="0"/>
                </a:p>
              </p:txBody>
            </p:sp>
          </mc:Choice>
          <mc:Fallback xmlns="">
            <p:sp>
              <p:nvSpPr>
                <p:cNvPr id="102" name="Textfeld 101">
                  <a:extLst>
                    <a:ext uri="{FF2B5EF4-FFF2-40B4-BE49-F238E27FC236}">
                      <a16:creationId xmlns:a16="http://schemas.microsoft.com/office/drawing/2014/main" id="{5BA3C0A0-AC59-4E99-BE4F-466CD21B3F2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9641867">
                  <a:off x="7357286" y="4292730"/>
                  <a:ext cx="647700" cy="284693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3" name="Textfeld 102">
                  <a:extLst>
                    <a:ext uri="{FF2B5EF4-FFF2-40B4-BE49-F238E27FC236}">
                      <a16:creationId xmlns:a16="http://schemas.microsoft.com/office/drawing/2014/main" id="{A0A6897E-C0AA-4974-B81F-74FC5C9B1E42}"/>
                    </a:ext>
                  </a:extLst>
                </p:cNvPr>
                <p:cNvSpPr txBox="1"/>
                <p:nvPr/>
              </p:nvSpPr>
              <p:spPr>
                <a:xfrm rot="20200944">
                  <a:off x="7488003" y="4493414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de-DE" sz="1200" b="0" i="1" baseline="-25000" smtClean="0">
                                <a:latin typeface="Cambria Math" panose="02040503050406030204" pitchFamily="18" charset="0"/>
                              </a:rPr>
                              <m:t>21</m:t>
                            </m:r>
                          </m:e>
                          <m:sup>
                            <m:r>
                              <a:rPr lang="de-DE" sz="12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de-DE" sz="12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de-DE" sz="1200" dirty="0"/>
                </a:p>
              </p:txBody>
            </p:sp>
          </mc:Choice>
          <mc:Fallback xmlns="">
            <p:sp>
              <p:nvSpPr>
                <p:cNvPr id="103" name="Textfeld 102">
                  <a:extLst>
                    <a:ext uri="{FF2B5EF4-FFF2-40B4-BE49-F238E27FC236}">
                      <a16:creationId xmlns:a16="http://schemas.microsoft.com/office/drawing/2014/main" id="{A0A6897E-C0AA-4974-B81F-74FC5C9B1E4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200944">
                  <a:off x="7488003" y="4493414"/>
                  <a:ext cx="647700" cy="284693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4" name="Textfeld 103">
                  <a:extLst>
                    <a:ext uri="{FF2B5EF4-FFF2-40B4-BE49-F238E27FC236}">
                      <a16:creationId xmlns:a16="http://schemas.microsoft.com/office/drawing/2014/main" id="{6129D651-8BF9-4452-9BE7-53EB595E51A0}"/>
                    </a:ext>
                  </a:extLst>
                </p:cNvPr>
                <p:cNvSpPr txBox="1"/>
                <p:nvPr/>
              </p:nvSpPr>
              <p:spPr>
                <a:xfrm rot="21121081">
                  <a:off x="7249871" y="2745308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latin typeface="Cambria Math" panose="02040503050406030204" pitchFamily="18" charset="0"/>
                              </a:rPr>
                              <m:t>22</m:t>
                            </m:r>
                          </m:e>
                          <m:sup>
                            <m:r>
                              <a:rPr lang="de-DE" sz="12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de-DE" sz="12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de-DE" sz="1200" dirty="0"/>
                </a:p>
              </p:txBody>
            </p:sp>
          </mc:Choice>
          <mc:Fallback xmlns="">
            <p:sp>
              <p:nvSpPr>
                <p:cNvPr id="104" name="Textfeld 103">
                  <a:extLst>
                    <a:ext uri="{FF2B5EF4-FFF2-40B4-BE49-F238E27FC236}">
                      <a16:creationId xmlns:a16="http://schemas.microsoft.com/office/drawing/2014/main" id="{6129D651-8BF9-4452-9BE7-53EB595E51A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121081">
                  <a:off x="7249871" y="2745308"/>
                  <a:ext cx="647700" cy="284693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5" name="Textfeld 104">
                  <a:extLst>
                    <a:ext uri="{FF2B5EF4-FFF2-40B4-BE49-F238E27FC236}">
                      <a16:creationId xmlns:a16="http://schemas.microsoft.com/office/drawing/2014/main" id="{5006FF0F-D10D-4941-8956-00D4990ED2BA}"/>
                    </a:ext>
                  </a:extLst>
                </p:cNvPr>
                <p:cNvSpPr txBox="1"/>
                <p:nvPr/>
              </p:nvSpPr>
              <p:spPr>
                <a:xfrm rot="430678">
                  <a:off x="7300170" y="2949552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latin typeface="Cambria Math" panose="02040503050406030204" pitchFamily="18" charset="0"/>
                              </a:rPr>
                              <m:t>32</m:t>
                            </m:r>
                          </m:e>
                          <m:sup>
                            <m:r>
                              <a:rPr lang="de-DE" sz="12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de-DE" sz="12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de-DE" sz="1200" dirty="0"/>
                </a:p>
              </p:txBody>
            </p:sp>
          </mc:Choice>
          <mc:Fallback xmlns="">
            <p:sp>
              <p:nvSpPr>
                <p:cNvPr id="105" name="Textfeld 104">
                  <a:extLst>
                    <a:ext uri="{FF2B5EF4-FFF2-40B4-BE49-F238E27FC236}">
                      <a16:creationId xmlns:a16="http://schemas.microsoft.com/office/drawing/2014/main" id="{5006FF0F-D10D-4941-8956-00D4990ED2B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430678">
                  <a:off x="7300170" y="2949552"/>
                  <a:ext cx="647700" cy="284693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6" name="Textfeld 105">
                  <a:extLst>
                    <a:ext uri="{FF2B5EF4-FFF2-40B4-BE49-F238E27FC236}">
                      <a16:creationId xmlns:a16="http://schemas.microsoft.com/office/drawing/2014/main" id="{BA94EB87-DFE3-4304-9560-A5A511EE2324}"/>
                    </a:ext>
                  </a:extLst>
                </p:cNvPr>
                <p:cNvSpPr txBox="1"/>
                <p:nvPr/>
              </p:nvSpPr>
              <p:spPr>
                <a:xfrm rot="406972">
                  <a:off x="7259758" y="1921081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latin typeface="Cambria Math" panose="02040503050406030204" pitchFamily="18" charset="0"/>
                              </a:rPr>
                              <m:t>22</m:t>
                            </m:r>
                          </m:e>
                          <m:sup>
                            <m:r>
                              <a:rPr lang="de-DE" sz="12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de-DE" sz="12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de-DE" sz="1200" dirty="0"/>
                </a:p>
              </p:txBody>
            </p:sp>
          </mc:Choice>
          <mc:Fallback xmlns="">
            <p:sp>
              <p:nvSpPr>
                <p:cNvPr id="106" name="Textfeld 105">
                  <a:extLst>
                    <a:ext uri="{FF2B5EF4-FFF2-40B4-BE49-F238E27FC236}">
                      <a16:creationId xmlns:a16="http://schemas.microsoft.com/office/drawing/2014/main" id="{BA94EB87-DFE3-4304-9560-A5A511EE23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406972">
                  <a:off x="7259758" y="1921081"/>
                  <a:ext cx="647700" cy="284693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" name="Textfeld 106">
                  <a:extLst>
                    <a:ext uri="{FF2B5EF4-FFF2-40B4-BE49-F238E27FC236}">
                      <a16:creationId xmlns:a16="http://schemas.microsoft.com/office/drawing/2014/main" id="{184BF8FA-DC10-4862-A81B-CE20ABD5DE8A}"/>
                    </a:ext>
                  </a:extLst>
                </p:cNvPr>
                <p:cNvSpPr txBox="1"/>
                <p:nvPr/>
              </p:nvSpPr>
              <p:spPr>
                <a:xfrm rot="1348392">
                  <a:off x="7310057" y="2125325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latin typeface="Cambria Math" panose="02040503050406030204" pitchFamily="18" charset="0"/>
                              </a:rPr>
                              <m:t>32</m:t>
                            </m:r>
                          </m:e>
                          <m:sup>
                            <m:r>
                              <a:rPr lang="de-DE" sz="12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de-DE" sz="12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de-DE" sz="1200" dirty="0"/>
                </a:p>
              </p:txBody>
            </p:sp>
          </mc:Choice>
          <mc:Fallback xmlns="">
            <p:sp>
              <p:nvSpPr>
                <p:cNvPr id="107" name="Textfeld 106">
                  <a:extLst>
                    <a:ext uri="{FF2B5EF4-FFF2-40B4-BE49-F238E27FC236}">
                      <a16:creationId xmlns:a16="http://schemas.microsoft.com/office/drawing/2014/main" id="{184BF8FA-DC10-4862-A81B-CE20ABD5DE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348392">
                  <a:off x="7310057" y="2125325"/>
                  <a:ext cx="647700" cy="284693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feld 70">
                <a:extLst>
                  <a:ext uri="{FF2B5EF4-FFF2-40B4-BE49-F238E27FC236}">
                    <a16:creationId xmlns:a16="http://schemas.microsoft.com/office/drawing/2014/main" id="{4B64CFF0-4CFB-4B89-BF01-C8CA8750229F}"/>
                  </a:ext>
                </a:extLst>
              </p:cNvPr>
              <p:cNvSpPr txBox="1"/>
              <p:nvPr/>
            </p:nvSpPr>
            <p:spPr>
              <a:xfrm>
                <a:off x="8029834" y="4856809"/>
                <a:ext cx="1775743" cy="7430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5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de-DE" sz="15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de-DE" sz="15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p>
                                      <m:sSupPr>
                                        <m:ctrlPr>
                                          <a:rPr lang="de-DE" sz="15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de-DE" sz="1500" i="1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  <m:r>
                                          <a:rPr lang="de-DE" sz="1500" i="1" baseline="-2500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  <m:sup>
                                        <m:r>
                                          <a:rPr lang="de-DE" sz="1500" i="1">
                                            <a:latin typeface="Cambria Math" panose="02040503050406030204" pitchFamily="18" charset="0"/>
                                          </a:rPr>
                                          <m:t>(2)</m:t>
                                        </m:r>
                                      </m:sup>
                                    </m:sSup>
                                  </m:e>
                                </m:mr>
                                <m:mr>
                                  <m:e>
                                    <m:sSup>
                                      <m:sSupPr>
                                        <m:ctrlPr>
                                          <a:rPr lang="de-DE" sz="15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de-DE" sz="1500" i="1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  <m:r>
                                          <a:rPr lang="de-DE" sz="1500" i="1" baseline="-2500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  <m:sup>
                                        <m:r>
                                          <a:rPr lang="de-DE" sz="1500" i="1">
                                            <a:latin typeface="Cambria Math" panose="02040503050406030204" pitchFamily="18" charset="0"/>
                                          </a:rPr>
                                          <m:t>(2)</m:t>
                                        </m:r>
                                      </m:sup>
                                    </m:sSup>
                                  </m:e>
                                </m:mr>
                                <m:mr>
                                  <m:e>
                                    <m:sSup>
                                      <m:sSupPr>
                                        <m:ctrlPr>
                                          <a:rPr lang="de-DE" sz="15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de-DE" sz="1500" i="1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  <m:r>
                                          <a:rPr lang="de-DE" sz="1500" i="1" baseline="-2500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  <m:sup>
                                        <m:r>
                                          <a:rPr lang="de-DE" sz="1500" i="1">
                                            <a:latin typeface="Cambria Math" panose="02040503050406030204" pitchFamily="18" charset="0"/>
                                          </a:rPr>
                                          <m:t>(2)</m:t>
                                        </m:r>
                                      </m:sup>
                                    </m:sSup>
                                  </m:e>
                                </m:mr>
                              </m:m>
                            </m:e>
                          </m:d>
                        </m:e>
                      </m:d>
                      <m:r>
                        <a:rPr lang="de-DE" sz="150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5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5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500" i="1" baseline="-2500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r>
                                      <a:rPr lang="de-DE" sz="15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5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5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500" i="1" baseline="-2500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de-DE" sz="15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5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5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500" i="1" baseline="-2500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r>
                                      <a:rPr lang="de-DE" sz="15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5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5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de-DE" sz="1500" dirty="0"/>
              </a:p>
            </p:txBody>
          </p:sp>
        </mc:Choice>
        <mc:Fallback xmlns="">
          <p:sp>
            <p:nvSpPr>
              <p:cNvPr id="71" name="Textfeld 70">
                <a:extLst>
                  <a:ext uri="{FF2B5EF4-FFF2-40B4-BE49-F238E27FC236}">
                    <a16:creationId xmlns:a16="http://schemas.microsoft.com/office/drawing/2014/main" id="{4B64CFF0-4CFB-4B89-BF01-C8CA875022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9834" y="4856809"/>
                <a:ext cx="1775743" cy="743089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feld 71">
                <a:extLst>
                  <a:ext uri="{FF2B5EF4-FFF2-40B4-BE49-F238E27FC236}">
                    <a16:creationId xmlns:a16="http://schemas.microsoft.com/office/drawing/2014/main" id="{C329B468-34DF-4F08-B09E-BD3D81A21EE7}"/>
                  </a:ext>
                </a:extLst>
              </p:cNvPr>
              <p:cNvSpPr txBox="1"/>
              <p:nvPr/>
            </p:nvSpPr>
            <p:spPr>
              <a:xfrm>
                <a:off x="1140545" y="4787803"/>
                <a:ext cx="6538126" cy="8259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de-DE" sz="15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de-DE" sz="15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de-DE" sz="15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de-DE" sz="1500" i="1" baseline="-250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de-DE" sz="15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de-DE" sz="1500" i="1" baseline="-250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de-DE" sz="15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de-DE" sz="1500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begChr m:val="["/>
                        <m:endChr m:val="]"/>
                        <m:ctrlPr>
                          <a:rPr lang="de-DE" sz="15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de-DE" sz="1500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de-DE" sz="150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5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500" i="1" baseline="-2500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de-DE" sz="150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5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500" i="1" baseline="-2500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12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de-DE" sz="15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5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de-DE" sz="1500" i="1" baseline="-25000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13</m:t>
                                  </m:r>
                                </m:e>
                                <m:sup>
                                  <m:r>
                                    <a:rPr lang="de-DE" sz="15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(1)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lang="de-DE" sz="150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5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500" i="1" baseline="-2500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21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de-DE" sz="150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5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500" i="1" baseline="-2500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22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de-DE" sz="15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5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de-DE" sz="1500" b="0" i="1" baseline="-25000" smtClean="0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de-DE" sz="1500" i="1" baseline="-25000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  <m:sup>
                                  <m:r>
                                    <a:rPr lang="de-DE" sz="15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(1)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lang="de-DE" sz="150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5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500" i="1" baseline="-2500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31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de-DE" sz="150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5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500" i="1" baseline="-2500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32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de-DE" sz="15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5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de-DE" sz="1500" b="0" i="1" baseline="-25000" smtClean="0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de-DE" sz="1500" i="1" baseline="-25000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  <m:sup>
                                  <m:r>
                                    <a:rPr lang="de-DE" sz="15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(1)</m:t>
                                  </m:r>
                                </m:sup>
                              </m:sSup>
                            </m:e>
                          </m:mr>
                        </m:m>
                      </m:e>
                    </m:d>
                  </m:oMath>
                </a14:m>
                <a:r>
                  <a:rPr lang="de-DE" sz="1500" dirty="0"/>
                  <a:t> </a:t>
                </a:r>
                <a14:m>
                  <m:oMath xmlns:m="http://schemas.openxmlformats.org/officeDocument/2006/math">
                    <m:r>
                      <a:rPr lang="de-DE" sz="15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de-DE" sz="15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de-DE" sz="15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de-DE" sz="15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de-DE" sz="1500" i="1" baseline="-250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sSup>
                                <m:sSupPr>
                                  <m:ctrlPr>
                                    <a:rPr lang="de-DE" sz="150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5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500" i="1" baseline="-2500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de-DE" sz="15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de-DE" sz="150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de-DE" sz="1500" i="1" baseline="-250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de-DE" sz="150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5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500" i="1" baseline="-2500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12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sup>
                              </m:sSup>
                            </m:e>
                            <m:e>
                              <m:r>
                                <a:rPr lang="de-DE" sz="15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sSup>
                                <m:sSupPr>
                                  <m:ctrlPr>
                                    <a:rPr lang="de-DE" sz="15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5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de-DE" sz="1500" b="0" i="1" baseline="-25000" smtClean="0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de-DE" sz="1500" i="1" baseline="-25000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  <m:sup>
                                  <m:r>
                                    <a:rPr lang="de-DE" sz="15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(1)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de-DE" sz="15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de-DE" sz="1500" i="1" baseline="-250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sSup>
                                <m:sSupPr>
                                  <m:ctrlPr>
                                    <a:rPr lang="de-DE" sz="150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5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500" i="1" baseline="-2500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21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de-DE" sz="15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de-DE" sz="150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de-DE" sz="1500" i="1" baseline="-250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de-DE" sz="150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5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500" i="1" baseline="-2500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22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sup>
                              </m:sSup>
                            </m:e>
                            <m:e>
                              <m:r>
                                <a:rPr lang="de-DE" sz="15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sSup>
                                <m:sSupPr>
                                  <m:ctrlPr>
                                    <a:rPr lang="de-DE" sz="15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5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de-DE" sz="1500" i="1" baseline="-25000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23</m:t>
                                  </m:r>
                                </m:e>
                                <m:sup>
                                  <m:r>
                                    <a:rPr lang="de-DE" sz="15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(1)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de-DE" sz="15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de-DE" sz="1500" i="1" baseline="-250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sSup>
                                <m:sSupPr>
                                  <m:ctrlPr>
                                    <a:rPr lang="de-DE" sz="150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5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500" i="1" baseline="-2500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31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de-DE" sz="15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de-DE" sz="150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de-DE" sz="1500" i="1" baseline="-250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de-DE" sz="150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5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500" i="1" baseline="-2500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32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sup>
                              </m:sSup>
                            </m:e>
                            <m:e>
                              <m:r>
                                <a:rPr lang="de-DE" sz="15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sSup>
                                <m:sSupPr>
                                  <m:ctrlPr>
                                    <a:rPr lang="de-DE" sz="15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5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de-DE" sz="1500" b="0" i="1" baseline="-25000" smtClean="0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de-DE" sz="1500" i="1" baseline="-25000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  <m:sup>
                                  <m:r>
                                    <a:rPr lang="de-DE" sz="15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(1)</m:t>
                                  </m:r>
                                </m:sup>
                              </m:sSup>
                            </m:e>
                          </m:mr>
                        </m:m>
                      </m:e>
                    </m:d>
                  </m:oMath>
                </a14:m>
                <a:r>
                  <a:rPr lang="de-DE" sz="1500" dirty="0"/>
                  <a:t> </a:t>
                </a:r>
                <a14:m>
                  <m:oMath xmlns:m="http://schemas.openxmlformats.org/officeDocument/2006/math">
                    <m:r>
                      <a:rPr lang="de-DE" sz="1500" i="1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de-DE" sz="15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de-DE" sz="15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de-DE" sz="1500" i="1" baseline="-2500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sup>
                                  <m: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sz="15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de-DE" sz="1500" i="1" baseline="-250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sz="15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de-DE" sz="1500" i="1" baseline="-2500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  <m:sup>
                                  <m: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sz="15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</m:mr>
                        </m:m>
                      </m:e>
                    </m:d>
                  </m:oMath>
                </a14:m>
                <a:endParaRPr lang="de-DE" sz="1500" dirty="0"/>
              </a:p>
            </p:txBody>
          </p:sp>
        </mc:Choice>
        <mc:Fallback xmlns="">
          <p:sp>
            <p:nvSpPr>
              <p:cNvPr id="72" name="Textfeld 71">
                <a:extLst>
                  <a:ext uri="{FF2B5EF4-FFF2-40B4-BE49-F238E27FC236}">
                    <a16:creationId xmlns:a16="http://schemas.microsoft.com/office/drawing/2014/main" id="{C329B468-34DF-4F08-B09E-BD3D81A21E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0545" y="4787803"/>
                <a:ext cx="6538126" cy="8259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feld 72">
                <a:extLst>
                  <a:ext uri="{FF2B5EF4-FFF2-40B4-BE49-F238E27FC236}">
                    <a16:creationId xmlns:a16="http://schemas.microsoft.com/office/drawing/2014/main" id="{0F4DA533-9C69-419A-AE0E-BD196389E3CA}"/>
                  </a:ext>
                </a:extLst>
              </p:cNvPr>
              <p:cNvSpPr txBox="1"/>
              <p:nvPr/>
            </p:nvSpPr>
            <p:spPr>
              <a:xfrm>
                <a:off x="1131018" y="5633296"/>
                <a:ext cx="9660471" cy="9985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de-DE" sz="15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de-DE" sz="15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sz="1500" i="1" baseline="-2500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sz="1500" i="1" baseline="-250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sz="1500" i="1" baseline="-2500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mr>
                          <m:mr>
                            <m:e>
                              <m:r>
                                <a:rPr lang="de-DE" sz="15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de-DE" sz="1500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begChr m:val="["/>
                        <m:endChr m:val="]"/>
                        <m:ctrlPr>
                          <a:rPr lang="de-DE" sz="15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de-DE" sz="15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de-DE" sz="150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5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500" i="1" baseline="-2500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b="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b="0" i="1" smtClean="0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de-DE" sz="150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5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500" i="1" baseline="-2500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de-DE" sz="1500" b="0" i="1" baseline="-25000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de-DE" sz="150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5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500" i="1" baseline="-2500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de-DE" sz="1500" b="0" i="1" baseline="-25000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de-DE" sz="15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5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de-DE" sz="1500" i="1" baseline="-25000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de-DE" sz="1500" b="0" i="1" baseline="-25000" smtClean="0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e>
                                <m:sup>
                                  <m:r>
                                    <a:rPr lang="de-DE" sz="15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sz="1500" b="0" i="1" smtClean="0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de-DE" sz="15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lang="de-DE" sz="150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5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500" i="1" baseline="-2500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21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b="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b="0" i="1" smtClean="0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de-DE" sz="150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5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500" i="1" baseline="-2500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de-DE" sz="1500" b="0" i="1" baseline="-25000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de-DE" sz="150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5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500" i="1" baseline="-2500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de-DE" sz="1500" b="0" i="1" baseline="-25000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de-DE" sz="15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5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de-DE" sz="1500" b="0" i="1" baseline="-25000" smtClean="0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24</m:t>
                                  </m:r>
                                </m:e>
                                <m:sup>
                                  <m:r>
                                    <a:rPr lang="de-DE" sz="15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sz="1500" b="0" i="1" smtClean="0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de-DE" sz="15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</m:mr>
                        </m:m>
                      </m:e>
                    </m:d>
                    <m:r>
                      <a:rPr lang="de-DE" sz="15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de-DE" sz="15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de-DE" sz="15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sz="1500" i="1" baseline="-2500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  <m:sSup>
                                <m:sSupPr>
                                  <m:ctrlPr>
                                    <a:rPr lang="de-DE" sz="150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5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500" i="1" baseline="-2500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de-DE" sz="15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sz="1500" i="1" baseline="-250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  <m:sSup>
                                <m:sSupPr>
                                  <m:ctrlPr>
                                    <a:rPr lang="de-DE" sz="150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5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500" i="1" baseline="-2500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12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de-DE" sz="15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sz="1500" i="1" baseline="-2500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  <m:sSup>
                                <m:sSupPr>
                                  <m:ctrlPr>
                                    <a:rPr lang="de-DE" sz="150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5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500" i="1" baseline="-2500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13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de-DE" sz="15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de-DE" sz="15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sSup>
                                <m:sSupPr>
                                  <m:ctrlPr>
                                    <a:rPr lang="de-DE" sz="15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5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de-DE" sz="1500" i="1" baseline="-25000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14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i="1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b="0" i="1" smtClean="0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sz="1500" i="1" baseline="-2500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  <m:sSup>
                                <m:sSupPr>
                                  <m:ctrlPr>
                                    <a:rPr lang="de-DE" sz="150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5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500" i="1" baseline="-2500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21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de-DE" sz="15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sz="1500" i="1" baseline="-250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  <m:sSup>
                                <m:sSupPr>
                                  <m:ctrlPr>
                                    <a:rPr lang="de-DE" sz="150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5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500" i="1" baseline="-2500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22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de-DE" sz="15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sz="1500" i="1" baseline="-2500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  <m:sSup>
                                <m:sSupPr>
                                  <m:ctrlPr>
                                    <a:rPr lang="de-DE" sz="150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5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500" i="1" baseline="-2500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23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de-DE" sz="15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de-DE" sz="15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sSup>
                                <m:sSupPr>
                                  <m:ctrlPr>
                                    <a:rPr lang="de-DE" sz="15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5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de-DE" sz="1500" i="1" baseline="-25000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24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500" i="1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500" b="0" i="1" smtClean="0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mr>
                        </m:m>
                      </m:e>
                    </m:d>
                  </m:oMath>
                </a14:m>
                <a:r>
                  <a:rPr lang="de-DE" sz="1500" dirty="0"/>
                  <a:t> </a:t>
                </a:r>
                <a14:m>
                  <m:oMath xmlns:m="http://schemas.openxmlformats.org/officeDocument/2006/math">
                    <m:r>
                      <a:rPr lang="de-DE" sz="1500" i="1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de-DE" sz="15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de-DE" sz="15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5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de-DE" sz="1500" i="1" baseline="-2500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sup>
                                  <m: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sz="15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5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de-DE" sz="1500" b="0" i="1" baseline="-2500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sz="15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</m:mr>
                        </m:m>
                      </m:e>
                    </m:d>
                  </m:oMath>
                </a14:m>
                <a:endParaRPr lang="de-DE" sz="1500" dirty="0"/>
              </a:p>
            </p:txBody>
          </p:sp>
        </mc:Choice>
        <mc:Fallback xmlns="">
          <p:sp>
            <p:nvSpPr>
              <p:cNvPr id="73" name="Textfeld 72">
                <a:extLst>
                  <a:ext uri="{FF2B5EF4-FFF2-40B4-BE49-F238E27FC236}">
                    <a16:creationId xmlns:a16="http://schemas.microsoft.com/office/drawing/2014/main" id="{0F4DA533-9C69-419A-AE0E-BD196389E3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1018" y="5633296"/>
                <a:ext cx="9660471" cy="998543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feld 73">
                <a:extLst>
                  <a:ext uri="{FF2B5EF4-FFF2-40B4-BE49-F238E27FC236}">
                    <a16:creationId xmlns:a16="http://schemas.microsoft.com/office/drawing/2014/main" id="{C764E05F-A66D-434A-96EA-9BB5485AD717}"/>
                  </a:ext>
                </a:extLst>
              </p:cNvPr>
              <p:cNvSpPr txBox="1"/>
              <p:nvPr/>
            </p:nvSpPr>
            <p:spPr>
              <a:xfrm>
                <a:off x="9792739" y="5906958"/>
                <a:ext cx="1716239" cy="4315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5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de-DE" sz="15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de-DE" sz="15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de-DE" sz="15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p>
                                      <m:sSupPr>
                                        <m:ctrlPr>
                                          <a:rPr lang="de-DE" sz="15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de-DE" sz="1500" i="1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  <m:r>
                                          <a:rPr lang="de-DE" sz="1500" i="1" baseline="-2500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  <m:sup>
                                        <m:r>
                                          <a:rPr lang="de-DE" sz="1500" i="1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de-DE" sz="15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  <m:r>
                                          <a:rPr lang="de-DE" sz="1500" i="1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sup>
                                    </m:sSup>
                                  </m:e>
                                </m:mr>
                                <m:mr>
                                  <m:e>
                                    <m:sSup>
                                      <m:sSupPr>
                                        <m:ctrlPr>
                                          <a:rPr lang="de-DE" sz="15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de-DE" sz="1500" i="1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  <m:r>
                                          <a:rPr lang="de-DE" sz="1500" b="0" i="1" baseline="-25000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  <m:sup>
                                        <m:r>
                                          <a:rPr lang="de-DE" sz="1500" i="1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de-DE" sz="15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  <m:r>
                                          <a:rPr lang="de-DE" sz="1500" i="1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sup>
                                    </m:sSup>
                                  </m:e>
                                </m:mr>
                              </m:m>
                            </m:e>
                          </m:d>
                        </m:e>
                      </m:d>
                      <m:r>
                        <a:rPr lang="de-DE" sz="150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5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5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500" i="1" baseline="-2500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r>
                                      <a:rPr lang="de-DE" sz="15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5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de-DE" sz="15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500" b="0" i="1" baseline="-250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de-DE" sz="15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5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de-DE" sz="15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de-DE" sz="1500" dirty="0"/>
              </a:p>
            </p:txBody>
          </p:sp>
        </mc:Choice>
        <mc:Fallback xmlns="">
          <p:sp>
            <p:nvSpPr>
              <p:cNvPr id="74" name="Textfeld 73">
                <a:extLst>
                  <a:ext uri="{FF2B5EF4-FFF2-40B4-BE49-F238E27FC236}">
                    <a16:creationId xmlns:a16="http://schemas.microsoft.com/office/drawing/2014/main" id="{C764E05F-A66D-434A-96EA-9BB5485AD7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92739" y="5906958"/>
                <a:ext cx="1716239" cy="431593"/>
              </a:xfrm>
              <a:prstGeom prst="rect">
                <a:avLst/>
              </a:prstGeom>
              <a:blipFill>
                <a:blip r:embed="rId22"/>
                <a:stretch>
                  <a:fillRect l="-2128" t="-1408" b="-1831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Titel 1">
            <a:extLst>
              <a:ext uri="{FF2B5EF4-FFF2-40B4-BE49-F238E27FC236}">
                <a16:creationId xmlns:a16="http://schemas.microsoft.com/office/drawing/2014/main" id="{64B4DC0F-88E0-429E-95F9-C9976473E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99326"/>
            <a:ext cx="10515600" cy="1325563"/>
          </a:xfrm>
        </p:spPr>
        <p:txBody>
          <a:bodyPr>
            <a:normAutofit/>
          </a:bodyPr>
          <a:lstStyle/>
          <a:p>
            <a:r>
              <a:rPr lang="de-DE" sz="4000" dirty="0"/>
              <a:t>Ein künstliches neuronales Netz</a:t>
            </a:r>
          </a:p>
        </p:txBody>
      </p:sp>
    </p:spTree>
    <p:extLst>
      <p:ext uri="{BB962C8B-B14F-4D97-AF65-F5344CB8AC3E}">
        <p14:creationId xmlns:p14="http://schemas.microsoft.com/office/powerpoint/2010/main" val="4114034469"/>
      </p:ext>
    </p:extLst>
  </p:cSld>
  <p:clrMapOvr>
    <a:masterClrMapping/>
  </p:clrMapOvr>
</p:sld>
</file>

<file path=ppt/theme/theme1.xml><?xml version="1.0" encoding="utf-8"?>
<a:theme xmlns:a="http://schemas.openxmlformats.org/drawingml/2006/main" name="GradientUnivers">
  <a:themeElements>
    <a:clrScheme name="Gradient">
      <a:dk1>
        <a:sysClr val="windowText" lastClr="000000"/>
      </a:dk1>
      <a:lt1>
        <a:sysClr val="window" lastClr="FFFFFF"/>
      </a:lt1>
      <a:dk2>
        <a:srgbClr val="10013F"/>
      </a:dk2>
      <a:lt2>
        <a:srgbClr val="F2F0FF"/>
      </a:lt2>
      <a:accent1>
        <a:srgbClr val="814DFF"/>
      </a:accent1>
      <a:accent2>
        <a:srgbClr val="243FFF"/>
      </a:accent2>
      <a:accent3>
        <a:srgbClr val="FF83B6"/>
      </a:accent3>
      <a:accent4>
        <a:srgbClr val="FF9022"/>
      </a:accent4>
      <a:accent5>
        <a:srgbClr val="FF1F85"/>
      </a:accent5>
      <a:accent6>
        <a:srgbClr val="1A98FF"/>
      </a:accent6>
      <a:hlink>
        <a:srgbClr val="0563C1"/>
      </a:hlink>
      <a:folHlink>
        <a:srgbClr val="954F72"/>
      </a:folHlink>
    </a:clrScheme>
    <a:fontScheme name="Univers">
      <a:majorFont>
        <a:latin typeface="Univers"/>
        <a:ea typeface=""/>
        <a:cs typeface=""/>
      </a:majorFont>
      <a:minorFont>
        <a:latin typeface="Univer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8167110_TF89338750_Win32_OJ107391201.potx" id="{C860647A-45B4-4B00-8C8D-66F72B8CC9C0}" vid="{1179A28C-4DD8-4081-9251-DBA70DDC9787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BC329F5-30EE-4BF7-AA2A-B837B51416B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9919F73-B6C2-4A43-95E2-833EC48925FE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3C8E00D1-8EA3-4E42-801D-0253E1EAFC2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{D7DE7739-CF2C-4174-931D-290F028D5C78}tf89338750_win32</Template>
  <TotalTime>0</TotalTime>
  <Words>2232</Words>
  <Application>Microsoft Office PowerPoint</Application>
  <PresentationFormat>Breitbild</PresentationFormat>
  <Paragraphs>657</Paragraphs>
  <Slides>37</Slides>
  <Notes>0</Notes>
  <HiddenSlides>9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37</vt:i4>
      </vt:variant>
    </vt:vector>
  </HeadingPairs>
  <TitlesOfParts>
    <vt:vector size="42" baseType="lpstr">
      <vt:lpstr>Arial</vt:lpstr>
      <vt:lpstr>Calibri</vt:lpstr>
      <vt:lpstr>Cambria Math</vt:lpstr>
      <vt:lpstr>Univers</vt:lpstr>
      <vt:lpstr>GradientUnivers</vt:lpstr>
      <vt:lpstr>Faltende neuronale netze</vt:lpstr>
      <vt:lpstr>Gliederung</vt:lpstr>
      <vt:lpstr>Übersicht über Maschinelles Lernen</vt:lpstr>
      <vt:lpstr>Übersicht über Maschinelles Lernen</vt:lpstr>
      <vt:lpstr>Reizweiterleitung in einem neuronalen Netz</vt:lpstr>
      <vt:lpstr>Reizweiterleitung in einem neuronalen Netz</vt:lpstr>
      <vt:lpstr>PowerPoint-Präsentation</vt:lpstr>
      <vt:lpstr>Anwendung von neuronalen Netzen</vt:lpstr>
      <vt:lpstr>Ein künstliches neuronales Netz</vt:lpstr>
      <vt:lpstr>Training neuronaler Netze</vt:lpstr>
      <vt:lpstr>Training neuronaler Netze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Ein faltendes neuronales Netz</vt:lpstr>
      <vt:lpstr>Ein faltendes neuronales Netz</vt:lpstr>
      <vt:lpstr>Mögliche Probleme</vt:lpstr>
      <vt:lpstr>Vergleich biologischer und künstlicher neuronaler Netze</vt:lpstr>
      <vt:lpstr>Eigene Implementierung</vt:lpstr>
      <vt:lpstr>Eigene Implementierung</vt:lpstr>
      <vt:lpstr>Eigene Implementierung</vt:lpstr>
      <vt:lpstr>Eigene Implementierung</vt:lpstr>
      <vt:lpstr>Eigene Implementierung</vt:lpstr>
      <vt:lpstr>Beantwortung der Leitfrage</vt:lpstr>
      <vt:lpstr>Das Multilayer Perceptron</vt:lpstr>
      <vt:lpstr>Das Multilayer Perceptron</vt:lpstr>
      <vt:lpstr>Funktionsweise faltender neuronaler Netze</vt:lpstr>
      <vt:lpstr>Das Single Layer Perceptron</vt:lpstr>
      <vt:lpstr>Das Single Layer Perceptron</vt:lpstr>
      <vt:lpstr>Das Single Layer Perceptron</vt:lpstr>
      <vt:lpstr>Das Single Layer Perceptron</vt:lpstr>
      <vt:lpstr>Das Single Layer Perceptron</vt:lpstr>
      <vt:lpstr>Das Single Layer Perceptron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Faltende neuronale netze</dc:title>
  <dc:creator>Holger Jank</dc:creator>
  <cp:lastModifiedBy>Holger Jank</cp:lastModifiedBy>
  <cp:revision>287</cp:revision>
  <dcterms:created xsi:type="dcterms:W3CDTF">2022-03-13T11:23:14Z</dcterms:created>
  <dcterms:modified xsi:type="dcterms:W3CDTF">2022-04-03T21:29:04Z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